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6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8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1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4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2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8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2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8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F3CC-EF4E-4AE4-AAC3-B8C0496A2D1E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BA49-4391-4CE3-A594-65B0F718C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karusel-tv.ru/announce/8230" TargetMode="External"/><Relationship Id="rId7" Type="http://schemas.openxmlformats.org/officeDocument/2006/relationships/hyperlink" Target="http://frazbook.ru/2011/02/08/za-semyu-pechatyami/" TargetMode="External"/><Relationship Id="rId2" Type="http://schemas.openxmlformats.org/officeDocument/2006/relationships/hyperlink" Target="http://ru.wikipedia.org/wiki/%C7%E0_%F1%E5%EC%FC%FE_%EF%E5%F7%E0%F2%FF%EC%E8_(%F2%E5%EB%E5%E8%E3%F0%E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C1%E0%E9%F0%EE%ED,_%C4%E6%EE%F0%E4%E6_%C3%EE%F0%E4%EE%ED" TargetMode="External"/><Relationship Id="rId5" Type="http://schemas.openxmlformats.org/officeDocument/2006/relationships/hyperlink" Target="http://ru.wikipedia.org/wiki/%C1%FD%E1%E1%E8%E4%E6,_%D7%E0%F0%EB%FC%E7" TargetMode="External"/><Relationship Id="rId4" Type="http://schemas.openxmlformats.org/officeDocument/2006/relationships/hyperlink" Target="http://ru.wikipedia.org/wiki/%D0%9B%D0%B0%D0%B2%D0%BB%D0%B5%D0%B9%D1%81,_%D0%90%D0%B4%D0%B0" TargetMode="Externa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3.mp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806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Иркутской области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«Свирский электромеханический техникум»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6237312"/>
            <a:ext cx="3635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Шестакова Татьяна Ивановна, преподаватель информатики и ИКТ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Ответ: Чарльз </a:t>
            </a:r>
            <a:r>
              <a:rPr lang="ru-RU" b="1" dirty="0" smtClean="0"/>
              <a:t>Беббидж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90" y="1631852"/>
            <a:ext cx="3828620" cy="44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3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Время четвертой печати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859895" cy="3313987"/>
          </a:xfrm>
        </p:spPr>
      </p:pic>
    </p:spTree>
    <p:extLst>
      <p:ext uri="{BB962C8B-B14F-4D97-AF65-F5344CB8AC3E}">
        <p14:creationId xmlns:p14="http://schemas.microsoft.com/office/powerpoint/2010/main" val="108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effectLst/>
              </a:rPr>
              <a:t>С 1844 года, наша героиня всё больше увлекается игрой. Играли и Бэббидж и муж нашей героини, причём Бэббидж, интересовавшийся прикладными вопросами теории вероятностей, рассматривал с этих позиций и эту игру и искал оптимальную систему игры. Однако оба сравнительно скоро отказались от участия в ней. Но наша героиня, азартная и упрямая, продолжала играть. Она израсходовала почти все принадлежащие ей средства и к 1848 году сделала большие долги. Потом её матери пришлось погасить эти долги. </a:t>
            </a:r>
          </a:p>
          <a:p>
            <a:pPr marL="0" indent="0" algn="just">
              <a:buNone/>
            </a:pPr>
            <a:r>
              <a:rPr lang="ru-RU" b="1" dirty="0" smtClean="0">
                <a:effectLst/>
              </a:rPr>
              <a:t>Что это за игра?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Ответ: Игра на скачках (скачки)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74" y="1600200"/>
            <a:ext cx="6442651" cy="4525963"/>
          </a:xfrm>
        </p:spPr>
      </p:pic>
    </p:spTree>
    <p:extLst>
      <p:ext uri="{BB962C8B-B14F-4D97-AF65-F5344CB8AC3E}">
        <p14:creationId xmlns:p14="http://schemas.microsoft.com/office/powerpoint/2010/main" val="247921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Время пятой печати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859895" cy="3313987"/>
          </a:xfrm>
        </p:spPr>
      </p:pic>
    </p:spTree>
    <p:extLst>
      <p:ext uri="{BB962C8B-B14F-4D97-AF65-F5344CB8AC3E}">
        <p14:creationId xmlns:p14="http://schemas.microsoft.com/office/powerpoint/2010/main" val="108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1926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В одном из писем к Бэббиджу наша героиня пишет: «Вы должны сообщить мне основные сведения, касающиеся Вашей машины. У меня есть основательная причина желать этого». Наша героиня взялась перевести очерк </a:t>
            </a:r>
            <a:r>
              <a:rPr lang="ru-RU" dirty="0" err="1"/>
              <a:t>Менабреа</a:t>
            </a:r>
            <a:r>
              <a:rPr lang="ru-RU" dirty="0"/>
              <a:t>, посвящённый творению сэра Чарльза «Очерк аналитической машины, изобретенной </a:t>
            </a:r>
            <a:r>
              <a:rPr lang="ru-RU" dirty="0" smtClean="0"/>
              <a:t>Бэббиджем</a:t>
            </a:r>
            <a:r>
              <a:rPr lang="ru-RU" dirty="0"/>
              <a:t>» В тексте примечаний к этой статье была скрыта стройная теория </a:t>
            </a:r>
            <a:r>
              <a:rPr lang="ru-RU" dirty="0" smtClean="0"/>
              <a:t>программирования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Наша героиня ввела понятия «цикл», «рабочая ячейка», «распределяющая карта», определила связь рекуррентных формул с циклическими процессами вычислений, описала основные принципы алгоритмизации, походя разработав от А до Я вычислительную программу, достойную курсового проекта сегодняшнего студента кибернетического ВУЗа. Кроме того, она предсказала возможные направления практического использования вычислительной техники: сочинение музыкальных произведений, конструирование сложных графических объектов и даже компьютерные игры!</a:t>
            </a:r>
          </a:p>
          <a:p>
            <a:pPr marL="0" indent="0" algn="just">
              <a:buNone/>
            </a:pPr>
            <a:r>
              <a:rPr lang="ru-RU" dirty="0"/>
              <a:t>После публикации «Примечаний» Чарльз Бэббидж стал именовать нашу героиню «моим дорогим ……».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Как </a:t>
            </a:r>
            <a:r>
              <a:rPr lang="ru-RU" b="1" dirty="0"/>
              <a:t>именно называл Чарльз Беббидж нашу героиню? (это понятие имеет прямое отношение к информатике)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8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Ответ: </a:t>
            </a:r>
            <a:r>
              <a:rPr lang="ru-RU" b="1" dirty="0" smtClean="0"/>
              <a:t>Интерпретатор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15" y="2128719"/>
            <a:ext cx="4444369" cy="34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4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Время шестой печати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859895" cy="3313987"/>
          </a:xfrm>
        </p:spPr>
      </p:pic>
    </p:spTree>
    <p:extLst>
      <p:ext uri="{BB962C8B-B14F-4D97-AF65-F5344CB8AC3E}">
        <p14:creationId xmlns:p14="http://schemas.microsoft.com/office/powerpoint/2010/main" val="108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10 декабря - День прав человека, учреждённый ООН в честь принятия в 1948 году Всеобщей декларации прав </a:t>
            </a:r>
            <a:r>
              <a:rPr lang="ru-RU" dirty="0" smtClean="0"/>
              <a:t>человека.</a:t>
            </a:r>
          </a:p>
          <a:p>
            <a:r>
              <a:rPr lang="ru-RU" dirty="0" smtClean="0"/>
              <a:t>С </a:t>
            </a:r>
            <a:r>
              <a:rPr lang="ru-RU" dirty="0"/>
              <a:t>1901 года именно 10 декабря вручаются ежегодные Нобелевские премии в память об их учредителе Альфреде Нобеле, умершем в этот день в 1896 году. </a:t>
            </a:r>
            <a:endParaRPr lang="ru-RU" dirty="0" smtClean="0"/>
          </a:p>
          <a:p>
            <a:r>
              <a:rPr lang="ru-RU" dirty="0" smtClean="0"/>
              <a:t>Но есть и ещё одно, менее известное, определение для этой даты.</a:t>
            </a:r>
          </a:p>
          <a:p>
            <a:r>
              <a:rPr lang="ru-RU" dirty="0" smtClean="0">
                <a:effectLst/>
              </a:rPr>
              <a:t>10 декабря – неофициальный профессиональный праздник в честь родившейся также в этот день нашей героини - первой представительницы этой не слишком древней профессии. </a:t>
            </a:r>
          </a:p>
          <a:p>
            <a:endParaRPr lang="ru-RU" b="1" dirty="0" smtClean="0"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effectLst/>
              </a:rPr>
              <a:t>Что же это за день?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77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Ответ: День программиста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68" y="1600200"/>
            <a:ext cx="6404664" cy="4525963"/>
          </a:xfrm>
        </p:spPr>
      </p:pic>
    </p:spTree>
    <p:extLst>
      <p:ext uri="{BB962C8B-B14F-4D97-AF65-F5344CB8AC3E}">
        <p14:creationId xmlns:p14="http://schemas.microsoft.com/office/powerpoint/2010/main" val="405551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Время первой печати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859895" cy="3313987"/>
          </a:xfrm>
        </p:spPr>
      </p:pic>
    </p:spTree>
    <p:extLst>
      <p:ext uri="{BB962C8B-B14F-4D97-AF65-F5344CB8AC3E}">
        <p14:creationId xmlns:p14="http://schemas.microsoft.com/office/powerpoint/2010/main" val="22700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Время седьмой печати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859895" cy="3313987"/>
          </a:xfrm>
        </p:spPr>
      </p:pic>
    </p:spTree>
    <p:extLst>
      <p:ext uri="{BB962C8B-B14F-4D97-AF65-F5344CB8AC3E}">
        <p14:creationId xmlns:p14="http://schemas.microsoft.com/office/powerpoint/2010/main" val="108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/>
              </a:rPr>
              <a:t>В 1975 году Министерство обороны США приняло решение о начале разработки универсального языка программирования. Министр прочитал подготовленный секретарями исторический экскурс и без колебаний одобрил и сам проект, и предполагаемое название для будущего языка. 10 декабря 1980 года был утверждён стандарт языка. Язык был назван в память о нашей героини. Этот язык был широко распространён в США, и Министерство Обороны США даже утвердило его название, как имя единого языка программирования для американских вооруженных сил, а в дальнейшем и для всего НАТО. </a:t>
            </a:r>
          </a:p>
          <a:p>
            <a:r>
              <a:rPr lang="ru-RU" b="1" dirty="0" smtClean="0">
                <a:effectLst/>
              </a:rPr>
              <a:t>Назовите название этого языка программирования.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42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Ответ: АДА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58" y="1958016"/>
            <a:ext cx="3188484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84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Ада Августа Лавлейс, первый программист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85" y="1600200"/>
            <a:ext cx="32328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03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682752" cy="5865515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effectLst/>
              </a:rPr>
              <a:t>Авгу́ста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А́да</a:t>
            </a:r>
            <a:r>
              <a:rPr lang="ru-RU" sz="2000" dirty="0" smtClean="0">
                <a:effectLst/>
              </a:rPr>
              <a:t> Кинг (урождённая </a:t>
            </a:r>
            <a:r>
              <a:rPr lang="ru-RU" sz="2000" dirty="0" err="1" smtClean="0">
                <a:effectLst/>
              </a:rPr>
              <a:t>Ба́йрон</a:t>
            </a:r>
            <a:r>
              <a:rPr lang="ru-RU" sz="2000" dirty="0" smtClean="0">
                <a:effectLst/>
              </a:rPr>
              <a:t>), графиня </a:t>
            </a:r>
            <a:r>
              <a:rPr lang="ru-RU" sz="2000" dirty="0" err="1" smtClean="0">
                <a:effectLst/>
              </a:rPr>
              <a:t>Ла́влейс</a:t>
            </a:r>
            <a:r>
              <a:rPr lang="ru-RU" sz="2000" dirty="0" smtClean="0">
                <a:effectLst/>
              </a:rPr>
              <a:t> (англ. </a:t>
            </a:r>
            <a:r>
              <a:rPr lang="ru-RU" sz="2000" i="1" dirty="0" err="1" smtClean="0">
                <a:effectLst/>
              </a:rPr>
              <a:t>Augusta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 smtClean="0">
                <a:effectLst/>
              </a:rPr>
              <a:t>Ada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 smtClean="0">
                <a:effectLst/>
              </a:rPr>
              <a:t>King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 smtClean="0">
                <a:effectLst/>
              </a:rPr>
              <a:t>Byron</a:t>
            </a:r>
            <a:r>
              <a:rPr lang="ru-RU" sz="2000" i="1" dirty="0" smtClean="0">
                <a:effectLst/>
              </a:rPr>
              <a:t>, </a:t>
            </a:r>
            <a:r>
              <a:rPr lang="ru-RU" sz="2000" i="1" dirty="0" err="1" smtClean="0">
                <a:effectLst/>
              </a:rPr>
              <a:t>Countess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 smtClean="0">
                <a:effectLst/>
              </a:rPr>
              <a:t>of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 err="1" smtClean="0">
                <a:effectLst/>
              </a:rPr>
              <a:t>Lovelace</a:t>
            </a:r>
            <a:r>
              <a:rPr lang="ru-RU" sz="2000" dirty="0" smtClean="0">
                <a:effectLst/>
              </a:rPr>
              <a:t>, обычно упоминается просто </a:t>
            </a:r>
            <a:r>
              <a:rPr lang="ru-RU" sz="2000" b="1" dirty="0" smtClean="0">
                <a:effectLst/>
              </a:rPr>
              <a:t>Ада Лавлейс</a:t>
            </a:r>
            <a:r>
              <a:rPr lang="ru-RU" sz="2000" dirty="0" smtClean="0">
                <a:effectLst/>
              </a:rPr>
              <a:t> (10 декабря 1815, Лондон, Великобритания — 27 ноября 1852, там же) — английский математик. Известна прежде всего созданием описания вычислительной машины, проект которой был разработан Чарльзом Бэббиджем. Составила первую в мире программу (для этой машины). Ввела в употребление термины «цикл» и «рабочая ячейка».</a:t>
            </a:r>
          </a:p>
          <a:p>
            <a:pPr algn="ctr"/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51" y="476672"/>
            <a:ext cx="3911085" cy="494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7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Использованные ресурсы: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555776" y="1505348"/>
            <a:ext cx="6131024" cy="49971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effectLst/>
              </a:rPr>
              <a:t> </a:t>
            </a:r>
            <a:r>
              <a:rPr lang="ru-RU" dirty="0" smtClean="0"/>
              <a:t>Википедия</a:t>
            </a:r>
            <a:r>
              <a:rPr lang="ru-RU" dirty="0"/>
              <a:t>. За семью печатями (телеигра) - </a:t>
            </a:r>
            <a:r>
              <a:rPr lang="ru-RU" u="sng" dirty="0">
                <a:hlinkClick r:id="rId2"/>
              </a:rPr>
              <a:t>http://ru.wikipedia.org/wiki/%C7%E0_%F1%E5%EC%FC%FE_%EF%E5%F7%E0%F2%FF%EC%E8_(%F2%E5%EB%E5%E8%E3%F0%E0)</a:t>
            </a:r>
            <a:r>
              <a:rPr lang="ru-RU" dirty="0"/>
              <a:t> </a:t>
            </a:r>
          </a:p>
          <a:p>
            <a:pPr lvl="0"/>
            <a:r>
              <a:rPr lang="ru-RU" u="sng" dirty="0">
                <a:hlinkClick r:id="rId3"/>
              </a:rPr>
              <a:t>http://www.karusel-tv.ru/announce/8230</a:t>
            </a:r>
            <a:endParaRPr lang="ru-RU" dirty="0"/>
          </a:p>
          <a:p>
            <a:pPr lvl="0"/>
            <a:r>
              <a:rPr lang="ru-RU" dirty="0"/>
              <a:t>Лавлейс, Ада – статья опубликована на сайте «</a:t>
            </a:r>
            <a:r>
              <a:rPr lang="ru-RU" dirty="0" err="1"/>
              <a:t>ВикипедиЯ</a:t>
            </a:r>
            <a:r>
              <a:rPr lang="ru-RU" dirty="0"/>
              <a:t>: свободная энциклопедия». Форма доступа: </a:t>
            </a:r>
            <a:r>
              <a:rPr lang="ru-RU" u="sng" dirty="0">
                <a:hlinkClick r:id="rId4"/>
              </a:rPr>
              <a:t>http://ru.wikipedia.org/wiki/%D0%9B%D0%B0%D0%B2%D0%BB%D0%B5%D0%B9%D1%81,_%D0%90%D0%B4%D0%B0</a:t>
            </a:r>
            <a:endParaRPr lang="ru-RU" dirty="0"/>
          </a:p>
          <a:p>
            <a:pPr lvl="0"/>
            <a:r>
              <a:rPr lang="en-US" dirty="0"/>
              <a:t>Ed</a:t>
            </a:r>
            <a:r>
              <a:rPr lang="ru-RU" dirty="0"/>
              <a:t>-</a:t>
            </a:r>
            <a:r>
              <a:rPr lang="en-US" dirty="0" err="1"/>
              <a:t>Milovidov</a:t>
            </a:r>
            <a:r>
              <a:rPr lang="ru-RU" dirty="0"/>
              <a:t>-стихи Дж. Байрона Ты плачешь (скачан с сайта </a:t>
            </a:r>
            <a:r>
              <a:rPr lang="en-US" dirty="0" err="1"/>
              <a:t>mp</a:t>
            </a:r>
            <a:r>
              <a:rPr lang="ru-RU" dirty="0"/>
              <a:t>3</a:t>
            </a:r>
            <a:r>
              <a:rPr lang="en-US" dirty="0"/>
              <a:t>tune</a:t>
            </a:r>
            <a:r>
              <a:rPr lang="ru-RU" dirty="0"/>
              <a:t>.</a:t>
            </a:r>
            <a:r>
              <a:rPr lang="en-US" dirty="0"/>
              <a:t>net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Беббидж - </a:t>
            </a:r>
            <a:r>
              <a:rPr lang="en-US" u="sng" dirty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</a:t>
            </a:r>
            <a:r>
              <a:rPr lang="en-US" u="sng" dirty="0" err="1">
                <a:hlinkClick r:id="rId5"/>
              </a:rPr>
              <a:t>ru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wikipedia</a:t>
            </a:r>
            <a:r>
              <a:rPr lang="ru-RU" u="sng" dirty="0">
                <a:hlinkClick r:id="rId5"/>
              </a:rPr>
              <a:t>.</a:t>
            </a:r>
            <a:r>
              <a:rPr lang="en-US" u="sng" dirty="0">
                <a:hlinkClick r:id="rId5"/>
              </a:rPr>
              <a:t>org</a:t>
            </a:r>
            <a:r>
              <a:rPr lang="ru-RU" u="sng" dirty="0">
                <a:hlinkClick r:id="rId5"/>
              </a:rPr>
              <a:t>/</a:t>
            </a:r>
            <a:r>
              <a:rPr lang="en-US" u="sng" dirty="0">
                <a:hlinkClick r:id="rId5"/>
              </a:rPr>
              <a:t>wiki</a:t>
            </a:r>
            <a:r>
              <a:rPr lang="ru-RU" u="sng" dirty="0">
                <a:hlinkClick r:id="rId5"/>
              </a:rPr>
              <a:t>/%</a:t>
            </a:r>
            <a:r>
              <a:rPr lang="en-US" u="sng" dirty="0">
                <a:hlinkClick r:id="rId5"/>
              </a:rPr>
              <a:t>C</a:t>
            </a:r>
            <a:r>
              <a:rPr lang="ru-RU" u="sng" dirty="0">
                <a:hlinkClick r:id="rId5"/>
              </a:rPr>
              <a:t>1%</a:t>
            </a:r>
            <a:r>
              <a:rPr lang="en-US" u="sng" dirty="0">
                <a:hlinkClick r:id="rId5"/>
              </a:rPr>
              <a:t>FD</a:t>
            </a:r>
            <a:r>
              <a:rPr lang="ru-RU" u="sng" dirty="0">
                <a:hlinkClick r:id="rId5"/>
              </a:rPr>
              <a:t>%</a:t>
            </a:r>
            <a:r>
              <a:rPr lang="en-US" u="sng" dirty="0">
                <a:hlinkClick r:id="rId5"/>
              </a:rPr>
              <a:t>E</a:t>
            </a:r>
            <a:r>
              <a:rPr lang="ru-RU" u="sng" dirty="0">
                <a:hlinkClick r:id="rId5"/>
              </a:rPr>
              <a:t>1%</a:t>
            </a:r>
            <a:r>
              <a:rPr lang="en-US" u="sng" dirty="0">
                <a:hlinkClick r:id="rId5"/>
              </a:rPr>
              <a:t>E</a:t>
            </a:r>
            <a:r>
              <a:rPr lang="ru-RU" u="sng" dirty="0">
                <a:hlinkClick r:id="rId5"/>
              </a:rPr>
              <a:t>1%</a:t>
            </a:r>
            <a:r>
              <a:rPr lang="en-US" u="sng" dirty="0">
                <a:hlinkClick r:id="rId5"/>
              </a:rPr>
              <a:t>E</a:t>
            </a:r>
            <a:r>
              <a:rPr lang="ru-RU" u="sng" dirty="0">
                <a:hlinkClick r:id="rId5"/>
              </a:rPr>
              <a:t>8%</a:t>
            </a:r>
            <a:r>
              <a:rPr lang="en-US" u="sng" dirty="0">
                <a:hlinkClick r:id="rId5"/>
              </a:rPr>
              <a:t>E</a:t>
            </a:r>
            <a:r>
              <a:rPr lang="ru-RU" u="sng" dirty="0">
                <a:hlinkClick r:id="rId5"/>
              </a:rPr>
              <a:t>4%</a:t>
            </a:r>
            <a:r>
              <a:rPr lang="en-US" u="sng" dirty="0">
                <a:hlinkClick r:id="rId5"/>
              </a:rPr>
              <a:t>E</a:t>
            </a:r>
            <a:r>
              <a:rPr lang="ru-RU" u="sng" dirty="0">
                <a:hlinkClick r:id="rId5"/>
              </a:rPr>
              <a:t>6,_%</a:t>
            </a:r>
            <a:r>
              <a:rPr lang="en-US" u="sng" dirty="0">
                <a:hlinkClick r:id="rId5"/>
              </a:rPr>
              <a:t>D</a:t>
            </a:r>
            <a:r>
              <a:rPr lang="ru-RU" u="sng" dirty="0">
                <a:hlinkClick r:id="rId5"/>
              </a:rPr>
              <a:t>7%</a:t>
            </a:r>
            <a:r>
              <a:rPr lang="en-US" u="sng" dirty="0">
                <a:hlinkClick r:id="rId5"/>
              </a:rPr>
              <a:t>E</a:t>
            </a:r>
            <a:r>
              <a:rPr lang="ru-RU" u="sng" dirty="0">
                <a:hlinkClick r:id="rId5"/>
              </a:rPr>
              <a:t>0%</a:t>
            </a:r>
            <a:r>
              <a:rPr lang="en-US" u="sng" dirty="0">
                <a:hlinkClick r:id="rId5"/>
              </a:rPr>
              <a:t>F</a:t>
            </a:r>
            <a:r>
              <a:rPr lang="ru-RU" u="sng" dirty="0">
                <a:hlinkClick r:id="rId5"/>
              </a:rPr>
              <a:t>0%</a:t>
            </a:r>
            <a:r>
              <a:rPr lang="en-US" u="sng" dirty="0">
                <a:hlinkClick r:id="rId5"/>
              </a:rPr>
              <a:t>EB</a:t>
            </a:r>
            <a:r>
              <a:rPr lang="ru-RU" u="sng" dirty="0">
                <a:hlinkClick r:id="rId5"/>
              </a:rPr>
              <a:t>%</a:t>
            </a:r>
            <a:r>
              <a:rPr lang="en-US" u="sng" dirty="0">
                <a:hlinkClick r:id="rId5"/>
              </a:rPr>
              <a:t>FC</a:t>
            </a:r>
            <a:r>
              <a:rPr lang="ru-RU" u="sng" dirty="0">
                <a:hlinkClick r:id="rId5"/>
              </a:rPr>
              <a:t>%</a:t>
            </a:r>
            <a:r>
              <a:rPr lang="en-US" u="sng" dirty="0">
                <a:hlinkClick r:id="rId5"/>
              </a:rPr>
              <a:t>E</a:t>
            </a:r>
            <a:r>
              <a:rPr lang="ru-RU" u="sng" dirty="0">
                <a:hlinkClick r:id="rId5"/>
              </a:rPr>
              <a:t>7</a:t>
            </a:r>
            <a:r>
              <a:rPr lang="ru-RU" u="sng" dirty="0"/>
              <a:t> </a:t>
            </a:r>
            <a:endParaRPr lang="ru-RU" dirty="0"/>
          </a:p>
          <a:p>
            <a:pPr lvl="0"/>
            <a:r>
              <a:rPr lang="ru-RU" dirty="0"/>
              <a:t>Байрон - </a:t>
            </a:r>
            <a:r>
              <a:rPr lang="ru-RU" u="sng" dirty="0">
                <a:hlinkClick r:id="rId6"/>
              </a:rPr>
              <a:t>http://ru.wikipedia.org/wiki/%C1%E0%E9%F0%EE%ED,_%C4%E6%EE%F0%E4%E6_%C3%EE%F0%E4%EE%ED</a:t>
            </a:r>
            <a:endParaRPr lang="ru-RU" dirty="0"/>
          </a:p>
          <a:p>
            <a:pPr lvl="0"/>
            <a:r>
              <a:rPr lang="ru-RU" dirty="0"/>
              <a:t>Фразеологизм «За семью печатями». Форма доступа: </a:t>
            </a:r>
            <a:r>
              <a:rPr lang="ru-RU" u="sng" dirty="0">
                <a:hlinkClick r:id="rId7"/>
              </a:rPr>
              <a:t>http://frazbook.ru/2011/02/08/za-semyu-pechatyami/</a:t>
            </a:r>
            <a:endParaRPr lang="ru-RU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165530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effectLst/>
              </a:rPr>
              <a:t>Наша героиня родилась 10 декабря 1815 года. Она была единственной дочерью великого английского поэта. Дочь унаследовала у матери любовь к математике и многие черты отца, в том числе, близкий по эмоциональному складу характер. В 1816 году поэт навсегда покидает Великобританию. Он никогда больше не видел дочери, но часто вспоминал о ней, посвятил ей трогательные и нежные строки в своей поэме: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Gabriola" pitchFamily="82" charset="0"/>
              </a:rPr>
              <a:t>Спи в колыбели сладко, без волнения;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Gabriola" pitchFamily="82" charset="0"/>
              </a:rPr>
              <a:t>Я через море, с горной высоты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Gabriola" pitchFamily="82" charset="0"/>
              </a:rPr>
              <a:t>Тебе любимой, шлю благословенье,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Gabriola" pitchFamily="82" charset="0"/>
              </a:rPr>
              <a:t>Каким могла б ты стать для моего томленья.</a:t>
            </a:r>
          </a:p>
          <a:p>
            <a:pPr marL="0" indent="0">
              <a:buNone/>
            </a:pPr>
            <a:endParaRPr lang="ru-RU" dirty="0" smtClean="0">
              <a:effectLst/>
              <a:latin typeface="Gabriola" pitchFamily="82" charset="0"/>
            </a:endParaRPr>
          </a:p>
          <a:p>
            <a:pPr marL="0" indent="0">
              <a:buNone/>
            </a:pPr>
            <a:r>
              <a:rPr lang="ru-RU" dirty="0" smtClean="0">
                <a:effectLst/>
                <a:hlinkClick r:id="rId2" action="ppaction://hlinkfile"/>
              </a:rPr>
              <a:t>Его стихи в переводе нам знакомы со школьных лет</a:t>
            </a:r>
            <a:endParaRPr lang="ru-RU" b="1" dirty="0" smtClean="0"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effectLst/>
              </a:rPr>
              <a:t>Назовите имя этого поэта.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4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Ответ: Джордж Гордон Байрон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29" y="1600200"/>
            <a:ext cx="3720341" cy="4525963"/>
          </a:xfrm>
        </p:spPr>
      </p:pic>
    </p:spTree>
    <p:extLst>
      <p:ext uri="{BB962C8B-B14F-4D97-AF65-F5344CB8AC3E}">
        <p14:creationId xmlns:p14="http://schemas.microsoft.com/office/powerpoint/2010/main" val="11343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Время второй печати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859895" cy="3313987"/>
          </a:xfrm>
        </p:spPr>
      </p:pic>
    </p:spTree>
    <p:extLst>
      <p:ext uri="{BB962C8B-B14F-4D97-AF65-F5344CB8AC3E}">
        <p14:creationId xmlns:p14="http://schemas.microsoft.com/office/powerpoint/2010/main" val="1086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Леди Байрон воспитывала дочь одна, более всего на свете опасаясь, как бы в девочке не проснулась склонность к сочинительству. Опасения леди Байрон вызывала привычка дочери часто закрываться в своей комнате и что-то писать. </a:t>
            </a:r>
          </a:p>
          <a:p>
            <a:pPr marL="0" indent="0" algn="just">
              <a:buNone/>
            </a:pPr>
            <a:r>
              <a:rPr lang="ru-RU" dirty="0" smtClean="0"/>
              <a:t>Когда же вскрылось, над чем именно корпела наша маленькая героиня, оказалось, это вовсе не стихи, а чертежи летательного аппарата её собственной конструкции. </a:t>
            </a:r>
            <a:r>
              <a:rPr lang="ru-RU" dirty="0"/>
              <a:t>Возможно, девочка и перестала бы увлекаться столь нетипичными для юных англичанок вещами и стала бы обычной </a:t>
            </a:r>
            <a:r>
              <a:rPr lang="ru-RU" dirty="0" smtClean="0"/>
              <a:t>леди, но наша </a:t>
            </a:r>
            <a:r>
              <a:rPr lang="ru-RU" dirty="0"/>
              <a:t>героиня заболела и стала инвалидом — несколько лет она пролежала в кровати. </a:t>
            </a:r>
            <a:r>
              <a:rPr lang="ru-RU" dirty="0" smtClean="0"/>
              <a:t>Лечить </a:t>
            </a:r>
            <a:r>
              <a:rPr lang="ru-RU" dirty="0"/>
              <a:t>этот тяжелый недуг в начале XIX века еще не умели.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Какой </a:t>
            </a:r>
            <a:r>
              <a:rPr lang="ru-RU" b="1" dirty="0"/>
              <a:t>страшной болезнью заболела наша героиня?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1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Ответ: Корь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4099148" cy="4545314"/>
          </a:xfrm>
        </p:spPr>
      </p:pic>
    </p:spTree>
    <p:extLst>
      <p:ext uri="{BB962C8B-B14F-4D97-AF65-F5344CB8AC3E}">
        <p14:creationId xmlns:p14="http://schemas.microsoft.com/office/powerpoint/2010/main" val="25287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Время третьей печати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859895" cy="3313987"/>
          </a:xfrm>
        </p:spPr>
      </p:pic>
    </p:spTree>
    <p:extLst>
      <p:ext uri="{BB962C8B-B14F-4D97-AF65-F5344CB8AC3E}">
        <p14:creationId xmlns:p14="http://schemas.microsoft.com/office/powerpoint/2010/main" val="108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Имя этого ученого юная мисс Байрон впервые услышала за обеденным столом от Мэри </a:t>
            </a:r>
            <a:r>
              <a:rPr lang="ru-RU" dirty="0" err="1"/>
              <a:t>Соммервиль</a:t>
            </a:r>
            <a:r>
              <a:rPr lang="ru-RU" dirty="0"/>
              <a:t> (жена учителя и воспитатель). Спустя несколько недель, 5 июня 1833 года, они впервые увиделись. Этот ученый в момент их знакомства был профессором на кафедре математики </a:t>
            </a:r>
            <a:r>
              <a:rPr lang="ru-RU" dirty="0" err="1"/>
              <a:t>Кэмбриджского</a:t>
            </a:r>
            <a:r>
              <a:rPr lang="ru-RU" dirty="0"/>
              <a:t> </a:t>
            </a:r>
            <a:r>
              <a:rPr lang="ru-RU" dirty="0" smtClean="0"/>
              <a:t>университета. </a:t>
            </a:r>
            <a:endParaRPr lang="ru-RU" dirty="0"/>
          </a:p>
          <a:p>
            <a:pPr algn="just"/>
            <a:r>
              <a:rPr lang="ru-RU" dirty="0"/>
              <a:t>За несколько лет до вступления в должность этот ученый закончил описание счётной машины, которая смогла бы производить вычисления с точностью до двадцатого знака. Чертёж с многочисленными валиками и шестерёнками, которые приводились в движение рычагом, лёг на стол премьер-министра. В 1823 году была выплачена первая субсидия на постройку того, что теперь считается первым на земле компьютером и известна под его именем. Строительство продолжалось десять лет, конструкция машины всё более усложнялась, </a:t>
            </a:r>
            <a:r>
              <a:rPr lang="ru-RU" dirty="0" smtClean="0"/>
              <a:t>но </a:t>
            </a:r>
            <a:r>
              <a:rPr lang="ru-RU" dirty="0"/>
              <a:t>в 1833 году финансирование было прекращено. </a:t>
            </a:r>
            <a:endParaRPr lang="ru-RU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Назовите </a:t>
            </a:r>
            <a:r>
              <a:rPr lang="ru-RU" b="1" dirty="0"/>
              <a:t>имя этого ученого.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2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953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 Время первой печати</vt:lpstr>
      <vt:lpstr>Презентация PowerPoint</vt:lpstr>
      <vt:lpstr>Ответ: Джордж Гордон Байрон</vt:lpstr>
      <vt:lpstr> Время второй печати</vt:lpstr>
      <vt:lpstr>Презентация PowerPoint</vt:lpstr>
      <vt:lpstr>Ответ: Корь</vt:lpstr>
      <vt:lpstr> Время третьей печати</vt:lpstr>
      <vt:lpstr>Презентация PowerPoint</vt:lpstr>
      <vt:lpstr>Ответ: Чарльз Беббидж</vt:lpstr>
      <vt:lpstr> Время четвертой печати</vt:lpstr>
      <vt:lpstr>Презентация PowerPoint</vt:lpstr>
      <vt:lpstr>Ответ: Игра на скачках (скачки)</vt:lpstr>
      <vt:lpstr> Время пятой печати</vt:lpstr>
      <vt:lpstr>Презентация PowerPoint</vt:lpstr>
      <vt:lpstr>Ответ: Интерпретатор</vt:lpstr>
      <vt:lpstr> Время шестой печати</vt:lpstr>
      <vt:lpstr>Презентация PowerPoint</vt:lpstr>
      <vt:lpstr>Ответ: День программиста</vt:lpstr>
      <vt:lpstr> Время седьмой печати</vt:lpstr>
      <vt:lpstr>Презентация PowerPoint</vt:lpstr>
      <vt:lpstr>Ответ: АДА</vt:lpstr>
      <vt:lpstr>Ада Августа Лавлейс, первый программист</vt:lpstr>
      <vt:lpstr>Презентация PowerPoint</vt:lpstr>
      <vt:lpstr>Использованные ресурсы: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2013-08-29T11:23:39Z</dcterms:created>
  <dcterms:modified xsi:type="dcterms:W3CDTF">2014-01-13T14:15:49Z</dcterms:modified>
</cp:coreProperties>
</file>