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7" r:id="rId12"/>
    <p:sldId id="278" r:id="rId13"/>
    <p:sldId id="268" r:id="rId14"/>
    <p:sldId id="271" r:id="rId15"/>
    <p:sldId id="273" r:id="rId16"/>
    <p:sldId id="274" r:id="rId17"/>
    <p:sldId id="275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9C7E-FC11-49A1-A3CE-E84E6EA1165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9BB8F-99A5-4673-8DCF-9F2FF395A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35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BB8F-99A5-4673-8DCF-9F2FF395A1A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05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22.wdp"/><Relationship Id="rId4" Type="http://schemas.openxmlformats.org/officeDocument/2006/relationships/image" Target="../media/image27.png"/><Relationship Id="rId9" Type="http://schemas.microsoft.com/office/2007/relationships/hdphoto" Target="../media/hdphoto2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0.wdp"/><Relationship Id="rId3" Type="http://schemas.microsoft.com/office/2007/relationships/hdphoto" Target="../media/hdphoto25.wdp"/><Relationship Id="rId7" Type="http://schemas.microsoft.com/office/2007/relationships/hdphoto" Target="../media/hdphoto27.wdp"/><Relationship Id="rId12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0" Type="http://schemas.openxmlformats.org/officeDocument/2006/relationships/image" Target="../media/image34.png"/><Relationship Id="rId4" Type="http://schemas.openxmlformats.org/officeDocument/2006/relationships/image" Target="../media/image31.jpeg"/><Relationship Id="rId9" Type="http://schemas.microsoft.com/office/2007/relationships/hdphoto" Target="../media/hdphoto28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microsoft.com/office/2007/relationships/hdphoto" Target="../media/hdphoto3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microsoft.com/office/2007/relationships/hdphoto" Target="../media/hdphoto34.wdp"/><Relationship Id="rId5" Type="http://schemas.microsoft.com/office/2007/relationships/hdphoto" Target="../media/hdphoto31.wdp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microsoft.com/office/2007/relationships/hdphoto" Target="../media/hdphoto3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doit-yourself.ru/sections/rukodelie/aksessuaryi-dlya-kuhni.htm" TargetMode="External"/><Relationship Id="rId3" Type="http://schemas.microsoft.com/office/2007/relationships/hdphoto" Target="../media/hdphoto35.wdp"/><Relationship Id="rId7" Type="http://schemas.microsoft.com/office/2007/relationships/hdphoto" Target="../media/hdphoto37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microsoft.com/office/2007/relationships/hdphoto" Target="../media/hdphoto36.wdp"/><Relationship Id="rId10" Type="http://schemas.microsoft.com/office/2007/relationships/hdphoto" Target="../media/hdphoto38.wdp"/><Relationship Id="rId4" Type="http://schemas.openxmlformats.org/officeDocument/2006/relationships/image" Target="../media/image42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tabLst>
                <a:tab pos="1028700" algn="l"/>
              </a:tabLst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>
                <a:latin typeface="Times New Roman"/>
                <a:ea typeface="Calibri"/>
                <a:cs typeface="Times New Roman"/>
              </a:rPr>
            </a:b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общеобразовательное учреждение</a:t>
            </a:r>
            <a:r>
              <a:rPr lang="ru-RU" sz="2000" b="1" i="1" dirty="0">
                <a:ea typeface="Calibri"/>
                <a:cs typeface="Times New Roman"/>
              </a:rPr>
              <a:t/>
            </a:r>
            <a:br>
              <a:rPr lang="ru-RU" sz="2000" b="1" i="1" dirty="0">
                <a:ea typeface="Calibri"/>
                <a:cs typeface="Times New Roman"/>
              </a:rPr>
            </a:br>
            <a:r>
              <a:rPr lang="ru-RU" sz="2000" b="1" i="1" dirty="0">
                <a:latin typeface="Times New Roman"/>
                <a:ea typeface="Calibri"/>
                <a:cs typeface="Times New Roman"/>
              </a:rPr>
              <a:t>«Средняя общеобразовательная школа № 41»</a:t>
            </a:r>
            <a:r>
              <a:rPr lang="ru-RU" sz="2000" b="1" i="1" dirty="0">
                <a:ea typeface="Calibri"/>
                <a:cs typeface="Times New Roman"/>
              </a:rPr>
              <a:t/>
            </a:r>
            <a:br>
              <a:rPr lang="ru-RU" sz="2000" b="1" i="1" dirty="0">
                <a:ea typeface="Calibri"/>
                <a:cs typeface="Times New Roman"/>
              </a:rPr>
            </a:br>
            <a:r>
              <a:rPr lang="en-US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4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Грелка  на </a:t>
            </a:r>
            <a:r>
              <a:rPr lang="ru-RU" sz="4400" b="1" i="1" dirty="0">
                <a:latin typeface="Times New Roman" pitchFamily="18" charset="0"/>
                <a:ea typeface="Calibri"/>
                <a:cs typeface="Times New Roman" pitchFamily="18" charset="0"/>
              </a:rPr>
              <a:t>чайник </a:t>
            </a:r>
            <a:r>
              <a:rPr lang="ru-RU" sz="4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«</a:t>
            </a:r>
            <a:r>
              <a:rPr lang="ru-RU" sz="4400" b="1" i="1" dirty="0">
                <a:latin typeface="Times New Roman" pitchFamily="18" charset="0"/>
                <a:ea typeface="Calibri"/>
                <a:cs typeface="Times New Roman" pitchFamily="18" charset="0"/>
              </a:rPr>
              <a:t>Гжель»</a:t>
            </a:r>
            <a:br>
              <a:rPr lang="ru-RU" sz="4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400" b="1" i="1" dirty="0">
                <a:latin typeface="Times New Roman" pitchFamily="18" charset="0"/>
                <a:ea typeface="Calibri"/>
                <a:cs typeface="Times New Roman" pitchFamily="18" charset="0"/>
              </a:rPr>
              <a:t>(работа с тканью , </a:t>
            </a:r>
            <a:r>
              <a:rPr lang="ru-RU" sz="4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вышивание</a:t>
            </a:r>
            <a:r>
              <a:rPr lang="ru-RU" sz="4400" b="1" i="1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br>
              <a:rPr lang="ru-RU" sz="4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400" b="1" dirty="0" smtClean="0">
                <a:latin typeface="Monotype Corsiva" pitchFamily="66" charset="0"/>
                <a:ea typeface="Calibri"/>
                <a:cs typeface="Times New Roman"/>
              </a:rPr>
              <a:t> 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407707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195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Выполнила: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ученица 7Б класса                                                                                                  </a:t>
            </a:r>
            <a:r>
              <a:rPr lang="ru-RU" b="1" i="1" dirty="0" err="1">
                <a:latin typeface="Times New Roman"/>
                <a:ea typeface="Calibri"/>
                <a:cs typeface="Times New Roman"/>
              </a:rPr>
              <a:t>Жесткова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Анна.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Руководитель :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учитель технологии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Муратова Т.А.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661248"/>
            <a:ext cx="187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/>
                <a:ea typeface="Calibri"/>
              </a:rPr>
              <a:t>г.Саратов</a:t>
            </a:r>
            <a:r>
              <a:rPr lang="ru-RU" b="1" i="1" dirty="0">
                <a:latin typeface="Times New Roman"/>
                <a:ea typeface="Calibri"/>
              </a:rPr>
              <a:t> 2013г</a:t>
            </a:r>
            <a:r>
              <a:rPr lang="ru-RU" i="1" dirty="0">
                <a:latin typeface="Times New Roman"/>
                <a:ea typeface="Calibri"/>
              </a:rPr>
              <a:t>.</a:t>
            </a:r>
            <a:endParaRPr lang="ru-RU" i="1" dirty="0"/>
          </a:p>
        </p:txBody>
      </p:sp>
      <p:pic>
        <p:nvPicPr>
          <p:cNvPr id="10246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18287"/>
            <a:ext cx="9144000" cy="4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9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3000">
              <a:schemeClr val="accent3">
                <a:lumMod val="20000"/>
                <a:lumOff val="80000"/>
              </a:schemeClr>
            </a:gs>
            <a:gs pos="28000">
              <a:schemeClr val="accent2">
                <a:lumMod val="75000"/>
              </a:schemeClr>
            </a:gs>
            <a:gs pos="42999">
              <a:schemeClr val="bg2">
                <a:lumMod val="90000"/>
              </a:schemeClr>
            </a:gs>
            <a:gs pos="58000">
              <a:schemeClr val="accent3">
                <a:lumMod val="75000"/>
              </a:schemeClr>
            </a:gs>
            <a:gs pos="72000">
              <a:srgbClr val="92D050"/>
            </a:gs>
            <a:gs pos="87000">
              <a:schemeClr val="accent3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Мой выбор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4248472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Выбор сделан. Буду изготавливать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грелку на чайник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с элементами вышивки в стиле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"Гжель".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Очень хорошо, что мое мнение  сшить грелку на чайник совпало с выбором большинства опрошенных, так как их мнение для меня очень важно. Мы часто собираемся дома и вечерами  беседуем и пьем чай. Пусть эта грелка на чайник создаст всем хорошее настроение.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lugovova\Desktop\ФОТО\IMG_20131022_201253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85589"/>
            <a:ext cx="4139952" cy="4941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0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0890" y="168283"/>
            <a:ext cx="7889542" cy="633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49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03648" y="8138"/>
            <a:ext cx="6336704" cy="68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39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17999">
              <a:srgbClr val="FEE7F2"/>
            </a:gs>
            <a:gs pos="36000">
              <a:srgbClr val="FFFF00">
                <a:lumMod val="61000"/>
                <a:lumOff val="39000"/>
              </a:srgbClr>
            </a:gs>
            <a:gs pos="61000">
              <a:srgbClr val="FBA97D"/>
            </a:gs>
            <a:gs pos="82001">
              <a:srgbClr val="C00000">
                <a:lumMod val="0"/>
                <a:lumOff val="100000"/>
              </a:srgbClr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Используемый материал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367832"/>
              </p:ext>
            </p:extLst>
          </p:nvPr>
        </p:nvGraphicFramePr>
        <p:xfrm>
          <a:off x="21704" y="863084"/>
          <a:ext cx="8568952" cy="5754144"/>
        </p:xfrm>
        <a:graphic>
          <a:graphicData uri="http://schemas.openxmlformats.org/drawingml/2006/table">
            <a:tbl>
              <a:tblPr firstRow="1" firstCol="1" bandRow="1"/>
              <a:tblGrid>
                <a:gridCol w="4284028"/>
                <a:gridCol w="4284924"/>
              </a:tblGrid>
              <a:tr h="7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Образцы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материала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Основа - белый в клеточку ситец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Тесьма-змейка и голубой сутаж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Готовая вышивка на белом ситце  была сделана на уроках технологии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Подкладка -   ситец в цветочек,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Утеплитель- тонкий поролон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Отделочная тесьма 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Ситец в полоску для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гребешка и хвоста.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lugovova\Desktop\ФОТО\IMG_20131022_201334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00" y="1053072"/>
            <a:ext cx="1729081" cy="100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lugovova\Desktop\ФОТО\IMG_20131022_202806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6115" y="1313135"/>
            <a:ext cx="935936" cy="149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lugovova\Desktop\ФОТО\IMG_20131022_201306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77517"/>
            <a:ext cx="1368152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lugovova\AppData\Local\Microsoft\Windows\Temporary Internet Files\Content.Word\IMG_20131022_201505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996" y="3429000"/>
            <a:ext cx="1447800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lugovova\AppData\Local\Microsoft\Windows\Temporary Internet Files\Content.Word\IMG_20131022_201359.jp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97300"/>
            <a:ext cx="1919137" cy="703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lugovova\AppData\Local\Microsoft\Windows\Temporary Internet Files\Content.Word\IMG_20131022_202822.jpg"/>
          <p:cNvPicPr/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1975" y="5110381"/>
            <a:ext cx="1309783" cy="166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82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25600">
                <a:lumMod val="44000"/>
                <a:lumOff val="56000"/>
              </a:srgbClr>
            </a:gs>
            <a:gs pos="13000">
              <a:srgbClr val="FFA800">
                <a:lumMod val="44000"/>
                <a:lumOff val="56000"/>
              </a:srgbClr>
            </a:gs>
            <a:gs pos="28000">
              <a:srgbClr val="825600">
                <a:lumMod val="55000"/>
                <a:lumOff val="45000"/>
              </a:srgbClr>
            </a:gs>
            <a:gs pos="42999">
              <a:srgbClr val="FFA800"/>
            </a:gs>
            <a:gs pos="58000">
              <a:srgbClr val="825600">
                <a:lumMod val="41000"/>
                <a:lumOff val="59000"/>
              </a:srgbClr>
            </a:gs>
            <a:gs pos="72000">
              <a:srgbClr val="FFA800"/>
            </a:gs>
            <a:gs pos="87000">
              <a:srgbClr val="825600">
                <a:lumMod val="71000"/>
                <a:lumOff val="29000"/>
              </a:srgbClr>
            </a:gs>
            <a:gs pos="100000">
              <a:srgbClr val="FFA800">
                <a:lumMod val="6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8390213"/>
              </p:ext>
            </p:extLst>
          </p:nvPr>
        </p:nvGraphicFramePr>
        <p:xfrm>
          <a:off x="8824" y="620688"/>
          <a:ext cx="3627071" cy="6237312"/>
        </p:xfrm>
        <a:graphic>
          <a:graphicData uri="http://schemas.openxmlformats.org/drawingml/2006/table">
            <a:tbl>
              <a:tblPr/>
              <a:tblGrid>
                <a:gridCol w="3627071"/>
              </a:tblGrid>
              <a:tr h="1235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Раскроить детали грелки с припуском на шов 0,7-1 см.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4" marR="4630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Приметать на лицевую часть основы фрагмент вышивки.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4" marR="4630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Настрочить на лицевую часть основы фрагмент вышивки.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4" marR="4630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Настрочить отделочную тесьму вокруг вышивки и по горлышку курочки.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Вышить клюв и глазки.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4" marR="4630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C:\Users\lugovova\Desktop\ФОТО\IMG_20131025_203558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616"/>
            <a:ext cx="1781175" cy="140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lugovova\Desktop\ФОТО\IMG_20131025_205026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611" y="1530693"/>
            <a:ext cx="1713865" cy="153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lugovova\Desktop\ФОТО\IMG_20131022_201306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2805651"/>
            <a:ext cx="1715135" cy="146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lugovova\Desktop\ФОТО\IMG_20131027_105818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176" y="3429001"/>
            <a:ext cx="2065960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lugovova\Desktop\ФОТО\IMG_20131027_105810.jp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009695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80111" y="133543"/>
            <a:ext cx="3528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Технологическая    карта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871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125927"/>
              </p:ext>
            </p:extLst>
          </p:nvPr>
        </p:nvGraphicFramePr>
        <p:xfrm>
          <a:off x="179512" y="150157"/>
          <a:ext cx="4608512" cy="6623369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1766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Выкроить гребешок. Прикрепить гребешок по рассечкам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25" marR="358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Детали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гребешка  и хвоста   предварительно приметать к деталям основы, шириной шва 0.7 см.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25" marR="358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Сложить обе детали основы лицевыми сторонами друг к другу, убрав внутрь гребешок и хвост.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Сметать, а затем прострочить по контуру машинной строчкой швом шириной 0,7 см.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25" marR="358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Сделать рассечки по швам и подрезать уголки, вывернуть и выправить все детали.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25" marR="358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C:\Users\lugovova\Desktop\ФОТО\IMG_20131025_205052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348" y="146705"/>
            <a:ext cx="2042795" cy="1932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vykroyka.com/uploads/obrabotka-izdeliy/obrabotka_platya_2.jpg"/>
          <p:cNvPicPr/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37400" y="2059501"/>
            <a:ext cx="2006600" cy="164147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lugovova\Desktop\ФОТО\IMG_20131025_204002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261" y="3281679"/>
            <a:ext cx="2170139" cy="1708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img-fotki.yandex.ru/get/6305/73070953.c/0_d6933_8e13cfe0_L.jpg"/>
          <p:cNvPicPr/>
          <p:nvPr/>
        </p:nvPicPr>
        <p:blipFill rotWithShape="1"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140"/>
          <a:stretch/>
        </p:blipFill>
        <p:spPr bwMode="auto">
          <a:xfrm>
            <a:off x="6516216" y="4905374"/>
            <a:ext cx="254311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484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/>
            </a:gs>
            <a:gs pos="16000">
              <a:schemeClr val="accent2">
                <a:lumMod val="20000"/>
                <a:lumOff val="80000"/>
              </a:schemeClr>
            </a:gs>
            <a:gs pos="30000">
              <a:srgbClr val="FFC000"/>
            </a:gs>
            <a:gs pos="54000">
              <a:schemeClr val="accent2">
                <a:lumMod val="75000"/>
              </a:schemeClr>
            </a:gs>
            <a:gs pos="77000">
              <a:schemeClr val="accent2">
                <a:lumMod val="97000"/>
                <a:lumOff val="3000"/>
              </a:schemeClr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544439"/>
              </p:ext>
            </p:extLst>
          </p:nvPr>
        </p:nvGraphicFramePr>
        <p:xfrm>
          <a:off x="107504" y="116635"/>
          <a:ext cx="5328592" cy="6699926"/>
        </p:xfrm>
        <a:graphic>
          <a:graphicData uri="http://schemas.openxmlformats.org/drawingml/2006/table">
            <a:tbl>
              <a:tblPr/>
              <a:tblGrid>
                <a:gridCol w="5328592"/>
              </a:tblGrid>
              <a:tr h="2044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Выкроить детали </a:t>
                      </a:r>
                      <a:endParaRPr lang="ru-RU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подкладки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5" marR="373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Настрочить подкладку на утеплитель – поролон параллельными строчками и обрезать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5" marR="373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Соединить детали подкладки и  стачать их между собой, оставив незашитым низ для соединения с основными деталями. Ширина шва -1,0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5" marR="373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Соединить основу грелки и подкладку швом 0.7 -1,0 см.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5" marR="373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Обработать низ грелки окантовочным швом.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5" marR="373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Настрочить отделочную </a:t>
                      </a:r>
                      <a:endParaRPr lang="ru-RU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тесьму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низу изделия.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5" marR="373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http://kollekcija.com/wp-content/uploads/2012/03/227.jpg"/>
          <p:cNvPicPr/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83768" y="188640"/>
            <a:ext cx="1914525" cy="185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Users\lugovova\Desktop\ФОТО\IMG_20131025_205618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080" y="442322"/>
            <a:ext cx="1908175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kollekcija.com/wp-content/uploads/2012/03/255.jpg"/>
          <p:cNvPicPr/>
          <p:nvPr/>
        </p:nvPicPr>
        <p:blipFill rotWithShape="1">
          <a:blip r:embed="rId6" cstate="email">
            <a:grayscl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28700" y="1814324"/>
            <a:ext cx="1894840" cy="1929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www.hozaushkam.ru/wp-content/uploads/2011/01/52.jp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40753" y="3744089"/>
            <a:ext cx="1867874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igolo4ka1.ru/wp-content/uploads/2011/10/08.pn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160" y="4725143"/>
            <a:ext cx="1853593" cy="149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lugovova\Desktop\ФОТО\IMG_20131022_201359.jpg"/>
          <p:cNvPicPr/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173" y="6143516"/>
            <a:ext cx="2417827" cy="63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95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6036" y="116632"/>
            <a:ext cx="445801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695825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Расчет себестоимости изделия.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05182"/>
              </p:ext>
            </p:extLst>
          </p:nvPr>
        </p:nvGraphicFramePr>
        <p:xfrm>
          <a:off x="251519" y="624462"/>
          <a:ext cx="8712970" cy="6053141"/>
        </p:xfrm>
        <a:graphic>
          <a:graphicData uri="http://schemas.openxmlformats.org/drawingml/2006/table">
            <a:tbl>
              <a:tblPr/>
              <a:tblGrid>
                <a:gridCol w="1224137"/>
                <a:gridCol w="2304256"/>
                <a:gridCol w="1656184"/>
                <a:gridCol w="2016224"/>
                <a:gridCol w="1512169"/>
              </a:tblGrid>
              <a:tr h="726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материала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Цена,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Количество,см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Стоимость,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Ситец в клеточку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2х(40*30)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Ситец на подкладку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2х(40*30)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Поролон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2х(40*30)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Ткань на хвостик 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гребешок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45*6 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Тесьма-сутаж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тесьмы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Тесьма-вьюнчик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тесьмы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 ажурная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тесьмы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80c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Нитки - мулине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от вышивания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1шт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Нитки белые х/б №40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от шитья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 Для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изготовления нашей грелки понадобились только остатки ткани, тесьмы и ниток</a:t>
                      </a:r>
                      <a:r>
                        <a:rPr lang="ru-RU" sz="16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57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">
              <a:srgbClr val="FFF200">
                <a:alpha val="50000"/>
              </a:srgbClr>
            </a:gs>
            <a:gs pos="45000">
              <a:srgbClr val="FF7A00">
                <a:alpha val="49000"/>
              </a:srgbClr>
            </a:gs>
            <a:gs pos="71000">
              <a:srgbClr val="FF0300">
                <a:alpha val="41000"/>
              </a:srgbClr>
            </a:gs>
            <a:gs pos="100000">
              <a:srgbClr val="4D0808">
                <a:lumMod val="18000"/>
                <a:lumOff val="82000"/>
                <a:alpha val="3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Экологичность.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latin typeface="Times New Roman"/>
                <a:ea typeface="Times New Roman"/>
              </a:rPr>
              <a:t>        Работа выполнена из материалов, которые не наносят вреда окружающей среде и здоровью человека</a:t>
            </a:r>
            <a:r>
              <a:rPr lang="ru-RU" sz="1900" b="1" dirty="0" smtClean="0">
                <a:latin typeface="Times New Roman"/>
                <a:ea typeface="Times New Roman"/>
              </a:rPr>
              <a:t>.</a:t>
            </a:r>
            <a:endParaRPr lang="ru-RU" sz="19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Оценка выполненной работы.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latin typeface="Times New Roman"/>
                <a:ea typeface="Times New Roman"/>
              </a:rPr>
              <a:t>        По окончании работы я проверила качество её выполнения. Получилось хорошо, чисто, аккуратно. Выполнение проекта способствовало развитию возможностей в области вышивания, овладению технологического мастерства. В целом получилось прекрасное изделие, которое согреет  холодным зимним вечером семейное </a:t>
            </a:r>
            <a:r>
              <a:rPr lang="ru-RU" sz="1900" b="1" dirty="0" smtClean="0">
                <a:latin typeface="Times New Roman"/>
                <a:ea typeface="Times New Roman"/>
              </a:rPr>
              <a:t>чаепитие.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Выводы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      Грелка на чайник Курочка «Гжель» удовлетворяет требованиям,    которые были предъявлены изделию вначале работы:</a:t>
            </a:r>
            <a:endParaRPr lang="ru-RU" sz="19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грелкой можно пользоваться, так как она изготовлена по размерам и чертежам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хорошее качество исполнения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грелка оригинальна, таких нет в продаже, она будет удивлять гостей, создавать хорошее  настроение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красивый внешний вид позволит использовать грелку еще и как украшение интерьера кухни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себестоимость изделия получилась низкая, так как были использованы обрезки тканей,  вторсырьё.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моей семье грелка очень понравилась.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9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Как сделать чайную церемонию неповторимой? Заварить вкусный чай.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2326" y="43423"/>
            <a:ext cx="1568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FFFFF"/>
                </a:solidFill>
                <a:latin typeface="Times New Roman"/>
                <a:ea typeface="Calibri"/>
              </a:rPr>
              <a:t>Реклама</a:t>
            </a:r>
          </a:p>
        </p:txBody>
      </p:sp>
      <p:pic>
        <p:nvPicPr>
          <p:cNvPr id="7" name="Picture 8" descr="http://www.samovar-online.com/upload/sm7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16" y="159631"/>
            <a:ext cx="2485256" cy="2509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0711" y="5340741"/>
            <a:ext cx="6105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Сделайте специальную грелку,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которую одевают на заварочный чайник, чтобы, поддержать в нем нужную температуру и заварить по-настоящему вкусный чай.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img0.liveinternet.ru/images/attach/c/3/76/260/76260220_large_ooo23968239429367m750x740udc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44" y="4583677"/>
            <a:ext cx="2888167" cy="2188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70197" y="2681280"/>
            <a:ext cx="2701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CFFFF"/>
                </a:solidFill>
                <a:latin typeface="Times New Roman"/>
                <a:ea typeface="Calibri"/>
              </a:rPr>
              <a:t>Само  чаепитие должно быть неспешным, а значит и чай должен как можно дольше оставаться горячим</a:t>
            </a:r>
            <a:endParaRPr lang="ru-RU" sz="2000" b="1" dirty="0">
              <a:solidFill>
                <a:srgbClr val="CCFFFF"/>
              </a:solidFill>
            </a:endParaRPr>
          </a:p>
        </p:txBody>
      </p:sp>
      <p:pic>
        <p:nvPicPr>
          <p:cNvPr id="11" name="Picture 16" descr="http://darievna.ru/uploads/konkurs_chai/konkurs_tea_46_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47510" y="-3920"/>
            <a:ext cx="2458271" cy="2114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darievna.ru/uploads/konkurs_chai/konkurs_tea_08_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6648" y="1734728"/>
            <a:ext cx="3749889" cy="340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rin-dom.ru/wp-content/uploads/2011/06/%D0%B3%D1%80%D0%B5%D0%BB%D0%BA%D0%B0-%D0%B8-%D0%BF%D0%BE%D0%B4%D1%81%D1%82%D0%B0%D0%B2%D0%BA%D0%B0-%D0%BF%D0%BE%D0%B4-%D0%B3%D0%BE%D1%80%D1%8F%D1%87%D0%B5%D0%B5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47510" y="2996952"/>
            <a:ext cx="2459574" cy="2290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44016" y="2091852"/>
            <a:ext cx="3168352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Такую вещь на рынке не купишь!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Актуальность проблемы</a:t>
            </a:r>
            <a:r>
              <a:rPr lang="ru-RU" sz="160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0" lvl="0" indent="457200" algn="just">
              <a:spcBef>
                <a:spcPts val="0"/>
              </a:spcBef>
            </a:pPr>
            <a:r>
              <a:rPr lang="ru-RU" sz="2400" b="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Женщине всегда хотелось украсить интерьер каким-то изделием, которое было бы выполнено своими руками. </a:t>
            </a:r>
            <a:r>
              <a:rPr lang="ru-RU" sz="24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Здесь значительную часть своего времени  проводит  женщина, и это, наверное, единственное самое излюбленное место, где может вместе собраться вся семья.  	И как прекрасно собраться всем вместе на кухне за чашечкой чая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</a:pPr>
            <a:endParaRPr lang="ru-RU" sz="2400" cap="al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</a:pPr>
            <a:r>
              <a:rPr lang="ru-RU" sz="24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</a:t>
            </a:r>
            <a:r>
              <a:rPr lang="ru-RU" sz="24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r>
              <a:rPr lang="ru-RU" sz="24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0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грелки на чайник для семейного чаепития</a:t>
            </a:r>
            <a:r>
              <a:rPr lang="ru-RU" sz="2400" b="0" i="1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en-US" sz="2400" b="0" i="1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400" b="0" i="1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17032"/>
            <a:ext cx="914399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sz="2400" b="1" cap="all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</a:p>
          <a:p>
            <a:r>
              <a:rPr lang="ru-RU" sz="2400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cap="all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Изучить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литературу, выбрать один из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способов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выполнения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грелки на чайник.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-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банк идей, исследовать  и выбрать лучший вариант.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-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инструменты и материалы, организовать </a:t>
            </a:r>
            <a:endParaRPr lang="ru-RU" sz="1600" cap="al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рабочее  место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-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изделие, оформить его. 5.Оценить качество работы .</a:t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cap="all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3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nigi-janzen.de/images/goods/big/122056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876239"/>
            <a:ext cx="2301068" cy="334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center.ru/files/products/pics/84102/fullsize/430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1655" y="3520480"/>
            <a:ext cx="2232944" cy="3198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jazhi.ru/images/stories/Kuzyaa27/Morning_Ow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269" y="2780928"/>
            <a:ext cx="2323731" cy="3441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Используемая литература: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1.“Учимся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играть” журнал № 3. Москва. Изд-во Просвещение. 2004г.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2.Чернякова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В.Н. Технология обработки ткани 7-9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кл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Москва. Просвещение. 2000г.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3.Симоненко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В.Т. 5, 6, 7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кл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Вентана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граф. 2002г.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4.Школа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и производство 2003г. № 1. Изд-во Просвещение.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952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5.Для тех, кто шьет.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Е.Н.Юдина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и др.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Лениздат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1985г.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6.Семенов В.М. Все о чае и чаепитии: Новейшая чайная энциклопедия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7.Календарь-2008   Русское чаепитие.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8.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 Интернет:  </a:t>
            </a:r>
            <a:r>
              <a:rPr lang="ru-RU" sz="1600" b="1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hlinkClick r:id="rId8"/>
              </a:rPr>
              <a:t>http://doit-yourself.ru/sections/rukodelie/aksessuaryi-dlya-kuhni.htm</a:t>
            </a:r>
            <a:endParaRPr lang="ru-RU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276350" algn="l"/>
                <a:tab pos="1857375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data11.gallery.ru/albums/gallery/239682--43721883-m750x740-ua9d9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068" y="3550820"/>
            <a:ext cx="211051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8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C000"/>
            </a:gs>
            <a:gs pos="74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22413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ребования к изделию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Изделие должно быть: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практично, качественно исполнено, оригинально, красивым по внешнему        виду, компактно, экономично.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971" y="153266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Обоснование выбора темы проекта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Каждая из нас принимала дома гостей, угощала чаем и сладостями. Чаепитие для женщин - весьма приятная церемония. За чашечкой чая можно поделиться с подругой важными вещами, спросить совета, да и просто весело от души поболтать, расслабиться, хорошо провести время. Когда мы чаёвничаем с подругой или с семьей, то время летит незаметно. Нами незаметно выпивается не одна кружка чая. Бывает, очень досадно, что чай быстро остывает. Чтобы этого избежать, чтобы подольше сохранить тепло  чая, и придуманы грелки на чайник.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4990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Разработка идеи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Грелку на чайник можно сделать разными видами рукоделия.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3" name="Овал 2"/>
          <p:cNvSpPr/>
          <p:nvPr/>
        </p:nvSpPr>
        <p:spPr>
          <a:xfrm>
            <a:off x="2909887" y="2647950"/>
            <a:ext cx="3324225" cy="207719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Грелка на чайник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8"/>
          <p:cNvSpPr txBox="1"/>
          <p:nvPr/>
        </p:nvSpPr>
        <p:spPr>
          <a:xfrm>
            <a:off x="971600" y="1791406"/>
            <a:ext cx="1764407" cy="134956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1.Грелка 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в лоскутной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технике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9"/>
          <p:cNvSpPr txBox="1"/>
          <p:nvPr/>
        </p:nvSpPr>
        <p:spPr>
          <a:xfrm>
            <a:off x="6516216" y="1875450"/>
            <a:ext cx="1872208" cy="12655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2.Грелка ,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вязаная крючком или спицами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Поле 10"/>
          <p:cNvSpPr txBox="1"/>
          <p:nvPr/>
        </p:nvSpPr>
        <p:spPr>
          <a:xfrm>
            <a:off x="971600" y="4509120"/>
            <a:ext cx="1764407" cy="151216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3.Грелка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с элементами аппликации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11"/>
          <p:cNvSpPr txBox="1"/>
          <p:nvPr/>
        </p:nvSpPr>
        <p:spPr>
          <a:xfrm>
            <a:off x="6516216" y="4611548"/>
            <a:ext cx="1872208" cy="140974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4.Грелка  с элементами вышивки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9" name="Прямая со стрелкой 8"/>
          <p:cNvCxnSpPr>
            <a:stCxn id="3" idx="7"/>
          </p:cNvCxnSpPr>
          <p:nvPr/>
        </p:nvCxnSpPr>
        <p:spPr>
          <a:xfrm flipV="1">
            <a:off x="5747291" y="2647950"/>
            <a:ext cx="768925" cy="304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 flipV="1">
            <a:off x="2736007" y="2647950"/>
            <a:ext cx="660701" cy="304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</p:cNvCxnSpPr>
          <p:nvPr/>
        </p:nvCxnSpPr>
        <p:spPr>
          <a:xfrm flipH="1">
            <a:off x="2736007" y="4420946"/>
            <a:ext cx="660701" cy="448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5"/>
          </p:cNvCxnSpPr>
          <p:nvPr/>
        </p:nvCxnSpPr>
        <p:spPr>
          <a:xfrm>
            <a:off x="5747291" y="4420946"/>
            <a:ext cx="768925" cy="520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41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Поиск лучшей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идеи.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cap="none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cap="none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</a:t>
            </a:r>
            <a:r>
              <a:rPr lang="ru-RU" cap="none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Грелка </a:t>
            </a:r>
            <a:r>
              <a:rPr lang="ru-RU" cap="none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лоскутной технике</a:t>
            </a:r>
            <a:r>
              <a:rPr lang="ru-RU" sz="1800" cap="none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124744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323975" algn="l"/>
              </a:tabLs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Изготавливается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из разных по цвету лоскутов ткани хлопчатобумажных и льняных. Цветовая гамма должна быть яркой, сочной, радостной.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Фото Грелки на чайник из обрезков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4476" y="1268761"/>
            <a:ext cx="4405516" cy="3075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Фото Грелки на чайник из цветных обрезков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39952" y="3284985"/>
            <a:ext cx="4959652" cy="3501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130" y="4725144"/>
            <a:ext cx="39810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32397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Можно сочетать набивные и однотонные ткани. Да, это мне по силам, нет проблем в материальном плане, но они мне не очень понравились.</a:t>
            </a:r>
            <a:endParaRPr lang="ru-RU" sz="20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7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99" y="188640"/>
            <a:ext cx="4336201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Грелка, связанная крючком или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спицами.</a:t>
            </a:r>
            <a:endParaRPr lang="ru-RU" dirty="0"/>
          </a:p>
        </p:txBody>
      </p:sp>
      <p:pic>
        <p:nvPicPr>
          <p:cNvPr id="3" name="Рисунок 2" descr="грелка на чайник выкройка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6" y="3014980"/>
            <a:ext cx="5124450" cy="3843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www.hnh.ru/file/0001/9028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19600" y="0"/>
            <a:ext cx="4724400" cy="4011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5" y="126876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Изготавливается из разной по цвету  пряжи.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581128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Но, к сожалению, я не увлекаюсь вязанием и в моем доме нет большого разнообразия ниток для вязания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777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34" y="116632"/>
            <a:ext cx="4035871" cy="548640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/>
                <a:ea typeface="Calibri"/>
              </a:rPr>
              <a:t>Грелка, выполненная в технике аппликации</a:t>
            </a:r>
            <a:endParaRPr lang="ru-RU" sz="2000" b="1" dirty="0"/>
          </a:p>
        </p:txBody>
      </p:sp>
      <p:pic>
        <p:nvPicPr>
          <p:cNvPr id="3" name="Рисунок 2" descr="http://mitten.kiev.ua/big-foto-tovar/grelki/gr-tripodsoln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47003"/>
            <a:ext cx="4724400" cy="4277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грелка на чайник выкройка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623"/>
            <a:ext cx="5000625" cy="375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9371" y="727007"/>
            <a:ext cx="3990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Сделать её можно из разноцветных кусочков любой ткани, сукна, фетра, фланели. Красиво.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01660" y="4257258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В этой технике  делается отделка деталей зигзагом, а на нашей домашней швейной  машине такого приспособления нет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033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C9FCB"/>
            </a:gs>
            <a:gs pos="17000">
              <a:srgbClr val="F8B049"/>
            </a:gs>
            <a:gs pos="34000">
              <a:srgbClr val="F8B049"/>
            </a:gs>
            <a:gs pos="52000">
              <a:srgbClr val="FEE7F2"/>
            </a:gs>
            <a:gs pos="64000">
              <a:srgbClr val="F952A0"/>
            </a:gs>
            <a:gs pos="800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057" y="116632"/>
            <a:ext cx="2740873" cy="1007543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/>
                <a:ea typeface="Calibri"/>
              </a:rPr>
              <a:t>Грелка с элементами вышивки</a:t>
            </a:r>
            <a:endParaRPr lang="ru-RU" sz="2400" b="1" dirty="0"/>
          </a:p>
        </p:txBody>
      </p:sp>
      <p:pic>
        <p:nvPicPr>
          <p:cNvPr id="3" name="Рисунок 2" descr="C:\Users\lugovova\Desktop\ФОТО\IMG_20131022_201253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4941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club-edu.tambov.ru/vjpusk/vjp131/rabot/02/images/14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188335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caramba-nn.ru/files/pos-products/2740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181" y="0"/>
            <a:ext cx="2225675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69670" y="1373303"/>
            <a:ext cx="24768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Изделие можно выполнить  в стиле гжельской росписи по фарфору.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085184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Очень красиво. Для отделки нужна вышивка, а эту технику вышивания крестом и гладью  я изучала на уроках технологии. 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170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Исследование 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872135"/>
              </p:ext>
            </p:extLst>
          </p:nvPr>
        </p:nvGraphicFramePr>
        <p:xfrm>
          <a:off x="539552" y="1196752"/>
          <a:ext cx="7920882" cy="5530130"/>
        </p:xfrm>
        <a:graphic>
          <a:graphicData uri="http://schemas.openxmlformats.org/drawingml/2006/table">
            <a:tbl>
              <a:tblPr/>
              <a:tblGrid>
                <a:gridCol w="3057722"/>
                <a:gridCol w="830912"/>
                <a:gridCol w="782777"/>
                <a:gridCol w="782777"/>
                <a:gridCol w="899562"/>
                <a:gridCol w="783566"/>
                <a:gridCol w="783566"/>
              </a:tblGrid>
              <a:tr h="97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Мнение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Бабуш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Мама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Папа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шая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сестра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Моя тетя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1.Грелка в лоскутной технике.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2.Грелка, связанная крючком или спицами.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3.Грелка, выполненная в технике аппликации.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4.Грелка с элементами вышивки в стиле «Гжель»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 все-таки я засомневалась в выборе грелки  и решила расспросить всех членов моей семьи.   Проведём исследование в кругу моей семьи.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4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701</Words>
  <Application>Microsoft Office PowerPoint</Application>
  <PresentationFormat>Экран (4:3)</PresentationFormat>
  <Paragraphs>221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    Муниципальное общеобразовательное учреждение «Средняя общеобразовательная школа № 41»  Грелка  на чайник  «Гжель» (работа с тканью , вышивание)  </vt:lpstr>
      <vt:lpstr>Актуальность проблемы.   </vt:lpstr>
      <vt:lpstr>требования к изделию            Изделие должно быть:            практично, качественно исполнено, оригинально, красивым по внешнему        виду, компактно, экономично. </vt:lpstr>
      <vt:lpstr>  Разработка идеи  Грелку на чайник можно сделать разными видами рукоделия.  </vt:lpstr>
      <vt:lpstr>                      Поиск лучшей идеи.                              Грелка в лоскутной технике. </vt:lpstr>
      <vt:lpstr>Грелка, связанная крючком или спицами.</vt:lpstr>
      <vt:lpstr>Грелка, выполненная в технике аппликации</vt:lpstr>
      <vt:lpstr>Грелка с элементами вышивки</vt:lpstr>
      <vt:lpstr>Исследование  </vt:lpstr>
      <vt:lpstr>Мой выбор </vt:lpstr>
      <vt:lpstr>Слайд 11</vt:lpstr>
      <vt:lpstr>Слайд 12</vt:lpstr>
      <vt:lpstr>Используемый материал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Кнопка</dc:creator>
  <cp:lastModifiedBy>re</cp:lastModifiedBy>
  <cp:revision>33</cp:revision>
  <dcterms:created xsi:type="dcterms:W3CDTF">2013-10-28T14:09:06Z</dcterms:created>
  <dcterms:modified xsi:type="dcterms:W3CDTF">2014-07-03T12:59:53Z</dcterms:modified>
</cp:coreProperties>
</file>