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85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1" r:id="rId19"/>
    <p:sldId id="274" r:id="rId20"/>
    <p:sldId id="286" r:id="rId21"/>
    <p:sldId id="296" r:id="rId22"/>
    <p:sldId id="301" r:id="rId23"/>
    <p:sldId id="292" r:id="rId24"/>
    <p:sldId id="293" r:id="rId25"/>
    <p:sldId id="294" r:id="rId26"/>
    <p:sldId id="295" r:id="rId27"/>
    <p:sldId id="280" r:id="rId28"/>
    <p:sldId id="281" r:id="rId29"/>
    <p:sldId id="300" r:id="rId30"/>
    <p:sldId id="297" r:id="rId31"/>
    <p:sldId id="298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DCA69-4827-4CA0-9F34-D5F1D4E07F72}" type="doc">
      <dgm:prSet loTypeId="urn:microsoft.com/office/officeart/2005/8/layout/hierarchy1" loCatId="hierarchy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669E5F59-2CC9-43C2-8EE4-21570D6B10EA}">
      <dgm:prSet phldrT="[Текст]"/>
      <dgm:spPr/>
      <dgm:t>
        <a:bodyPr/>
        <a:lstStyle/>
        <a:p>
          <a:r>
            <a:rPr lang="ru-RU" dirty="0" smtClean="0"/>
            <a:t>Степени</a:t>
          </a:r>
        </a:p>
        <a:p>
          <a:r>
            <a:rPr lang="ru-RU" dirty="0" smtClean="0"/>
            <a:t>нарушения</a:t>
          </a:r>
        </a:p>
        <a:p>
          <a:r>
            <a:rPr lang="ru-RU" dirty="0" smtClean="0"/>
            <a:t>осанки</a:t>
          </a:r>
          <a:endParaRPr lang="ru-RU" dirty="0"/>
        </a:p>
      </dgm:t>
    </dgm:pt>
    <dgm:pt modelId="{1EE33C88-814F-4154-B3DB-5DD5C7532385}" type="parTrans" cxnId="{950E2D36-3BCC-42F6-AF85-5D0FE2062FF2}">
      <dgm:prSet/>
      <dgm:spPr/>
      <dgm:t>
        <a:bodyPr/>
        <a:lstStyle/>
        <a:p>
          <a:endParaRPr lang="ru-RU"/>
        </a:p>
      </dgm:t>
    </dgm:pt>
    <dgm:pt modelId="{78E465A1-B1AD-4B25-9350-00C45413D31A}" type="sibTrans" cxnId="{950E2D36-3BCC-42F6-AF85-5D0FE2062FF2}">
      <dgm:prSet/>
      <dgm:spPr/>
      <dgm:t>
        <a:bodyPr/>
        <a:lstStyle/>
        <a:p>
          <a:endParaRPr lang="ru-RU"/>
        </a:p>
      </dgm:t>
    </dgm:pt>
    <dgm:pt modelId="{8E93262D-B4CF-436A-9479-C3883DCC0B60}">
      <dgm:prSet phldrT="[Текст]"/>
      <dgm:spPr/>
      <dgm:t>
        <a:bodyPr/>
        <a:lstStyle/>
        <a:p>
          <a:r>
            <a:rPr lang="ru-RU" dirty="0" smtClean="0"/>
            <a:t>Первая</a:t>
          </a:r>
          <a:endParaRPr lang="ru-RU" dirty="0"/>
        </a:p>
      </dgm:t>
    </dgm:pt>
    <dgm:pt modelId="{3037CAFC-D434-424D-8FEC-580EFFBAD7FE}" type="parTrans" cxnId="{F65EAA1E-D967-4223-BDC5-D61127EC06CC}">
      <dgm:prSet/>
      <dgm:spPr/>
      <dgm:t>
        <a:bodyPr/>
        <a:lstStyle/>
        <a:p>
          <a:endParaRPr lang="ru-RU"/>
        </a:p>
      </dgm:t>
    </dgm:pt>
    <dgm:pt modelId="{45CF9480-2B2C-40CB-AAD7-14DB280A62D0}" type="sibTrans" cxnId="{F65EAA1E-D967-4223-BDC5-D61127EC06CC}">
      <dgm:prSet/>
      <dgm:spPr/>
      <dgm:t>
        <a:bodyPr/>
        <a:lstStyle/>
        <a:p>
          <a:endParaRPr lang="ru-RU"/>
        </a:p>
      </dgm:t>
    </dgm:pt>
    <dgm:pt modelId="{D6873140-D1E8-43B7-877B-39E47359F484}">
      <dgm:prSet phldrT="[Текст]"/>
      <dgm:spPr/>
      <dgm:t>
        <a:bodyPr/>
        <a:lstStyle/>
        <a:p>
          <a:r>
            <a:rPr lang="ru-RU" dirty="0" smtClean="0"/>
            <a:t>Третья</a:t>
          </a:r>
          <a:endParaRPr lang="ru-RU" dirty="0"/>
        </a:p>
      </dgm:t>
    </dgm:pt>
    <dgm:pt modelId="{B726771E-E3DF-408A-AF09-5E88EBB171F9}" type="parTrans" cxnId="{448E2C4F-663C-4AE9-A454-797916C12EF6}">
      <dgm:prSet/>
      <dgm:spPr/>
      <dgm:t>
        <a:bodyPr/>
        <a:lstStyle/>
        <a:p>
          <a:endParaRPr lang="ru-RU"/>
        </a:p>
      </dgm:t>
    </dgm:pt>
    <dgm:pt modelId="{FBC3C3A0-C425-4BA4-BB82-41FA6C96A3DF}" type="sibTrans" cxnId="{448E2C4F-663C-4AE9-A454-797916C12EF6}">
      <dgm:prSet/>
      <dgm:spPr/>
      <dgm:t>
        <a:bodyPr/>
        <a:lstStyle/>
        <a:p>
          <a:endParaRPr lang="ru-RU"/>
        </a:p>
      </dgm:t>
    </dgm:pt>
    <dgm:pt modelId="{1CB69528-7EF4-40F6-AD81-DD1BD2AE2E1B}">
      <dgm:prSet/>
      <dgm:spPr/>
      <dgm:t>
        <a:bodyPr/>
        <a:lstStyle/>
        <a:p>
          <a:r>
            <a:rPr lang="ru-RU" dirty="0" smtClean="0"/>
            <a:t>Вторая</a:t>
          </a:r>
          <a:endParaRPr lang="ru-RU" dirty="0"/>
        </a:p>
      </dgm:t>
    </dgm:pt>
    <dgm:pt modelId="{6C809F49-C612-4E4B-BFE9-0779D76158EA}" type="sibTrans" cxnId="{67451A69-C593-45F4-8E46-C452FA60C4DC}">
      <dgm:prSet/>
      <dgm:spPr/>
      <dgm:t>
        <a:bodyPr/>
        <a:lstStyle/>
        <a:p>
          <a:endParaRPr lang="ru-RU"/>
        </a:p>
      </dgm:t>
    </dgm:pt>
    <dgm:pt modelId="{A6CA0A87-C3C6-43CC-A84F-F9225A6CB7DD}" type="parTrans" cxnId="{67451A69-C593-45F4-8E46-C452FA60C4DC}">
      <dgm:prSet/>
      <dgm:spPr/>
      <dgm:t>
        <a:bodyPr/>
        <a:lstStyle/>
        <a:p>
          <a:endParaRPr lang="ru-RU"/>
        </a:p>
      </dgm:t>
    </dgm:pt>
    <dgm:pt modelId="{156FEA69-5E3B-43E4-AADB-28CEF27EE2EB}" type="pres">
      <dgm:prSet presAssocID="{4A1DCA69-4827-4CA0-9F34-D5F1D4E07F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32138C-2F81-495B-B83C-604197221393}" type="pres">
      <dgm:prSet presAssocID="{669E5F59-2CC9-43C2-8EE4-21570D6B10EA}" presName="hierRoot1" presStyleCnt="0"/>
      <dgm:spPr/>
    </dgm:pt>
    <dgm:pt modelId="{FC67367A-5148-4F8F-A3A7-51A97650D5A0}" type="pres">
      <dgm:prSet presAssocID="{669E5F59-2CC9-43C2-8EE4-21570D6B10EA}" presName="composite" presStyleCnt="0"/>
      <dgm:spPr/>
    </dgm:pt>
    <dgm:pt modelId="{F17C5AE2-72CC-4540-ADDF-EE0D1C8F1D1C}" type="pres">
      <dgm:prSet presAssocID="{669E5F59-2CC9-43C2-8EE4-21570D6B10EA}" presName="background" presStyleLbl="node0" presStyleIdx="0" presStyleCnt="1"/>
      <dgm:spPr/>
    </dgm:pt>
    <dgm:pt modelId="{193D244A-9451-4AE1-A9EB-672D29BF0695}" type="pres">
      <dgm:prSet presAssocID="{669E5F59-2CC9-43C2-8EE4-21570D6B10E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FB2FD-0B9D-4F4C-A07C-5C0D5D14B4E5}" type="pres">
      <dgm:prSet presAssocID="{669E5F59-2CC9-43C2-8EE4-21570D6B10EA}" presName="hierChild2" presStyleCnt="0"/>
      <dgm:spPr/>
    </dgm:pt>
    <dgm:pt modelId="{0A83A0FD-408F-4195-855A-D5DFCA08B79A}" type="pres">
      <dgm:prSet presAssocID="{3037CAFC-D434-424D-8FEC-580EFFBAD7F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0A72883-CEF7-4550-8B59-D107F9576A45}" type="pres">
      <dgm:prSet presAssocID="{8E93262D-B4CF-436A-9479-C3883DCC0B60}" presName="hierRoot2" presStyleCnt="0"/>
      <dgm:spPr/>
    </dgm:pt>
    <dgm:pt modelId="{2D930103-6918-4D67-82E6-65E735CFC9C9}" type="pres">
      <dgm:prSet presAssocID="{8E93262D-B4CF-436A-9479-C3883DCC0B60}" presName="composite2" presStyleCnt="0"/>
      <dgm:spPr/>
    </dgm:pt>
    <dgm:pt modelId="{A2E32DC7-2D98-4EB5-9A1E-9FB9D1AAC7E1}" type="pres">
      <dgm:prSet presAssocID="{8E93262D-B4CF-436A-9479-C3883DCC0B60}" presName="background2" presStyleLbl="node2" presStyleIdx="0" presStyleCnt="3"/>
      <dgm:spPr/>
    </dgm:pt>
    <dgm:pt modelId="{3E03FEF1-EF52-4AD4-A605-EEE603B3A335}" type="pres">
      <dgm:prSet presAssocID="{8E93262D-B4CF-436A-9479-C3883DCC0B6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73E0E-90F2-4CC4-A604-C48B718773FB}" type="pres">
      <dgm:prSet presAssocID="{8E93262D-B4CF-436A-9479-C3883DCC0B60}" presName="hierChild3" presStyleCnt="0"/>
      <dgm:spPr/>
    </dgm:pt>
    <dgm:pt modelId="{898695DE-22DF-4636-94D0-54C32B4E2DDA}" type="pres">
      <dgm:prSet presAssocID="{A6CA0A87-C3C6-43CC-A84F-F9225A6CB7D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C01E2FE-842F-487E-8377-35DA6B77BC41}" type="pres">
      <dgm:prSet presAssocID="{1CB69528-7EF4-40F6-AD81-DD1BD2AE2E1B}" presName="hierRoot2" presStyleCnt="0"/>
      <dgm:spPr/>
    </dgm:pt>
    <dgm:pt modelId="{40201B3D-A5D0-4048-A435-69FA01DC7E85}" type="pres">
      <dgm:prSet presAssocID="{1CB69528-7EF4-40F6-AD81-DD1BD2AE2E1B}" presName="composite2" presStyleCnt="0"/>
      <dgm:spPr/>
    </dgm:pt>
    <dgm:pt modelId="{B1810CAD-911F-45B2-BBAE-BB19C33954F7}" type="pres">
      <dgm:prSet presAssocID="{1CB69528-7EF4-40F6-AD81-DD1BD2AE2E1B}" presName="background2" presStyleLbl="node2" presStyleIdx="1" presStyleCnt="3"/>
      <dgm:spPr/>
    </dgm:pt>
    <dgm:pt modelId="{A7B5DF64-C601-4D47-B260-DB3D6A7836E6}" type="pres">
      <dgm:prSet presAssocID="{1CB69528-7EF4-40F6-AD81-DD1BD2AE2E1B}" presName="text2" presStyleLbl="fgAcc2" presStyleIdx="1" presStyleCnt="3" custLinFactNeighborY="-2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EECA8-FDF0-48D9-8B51-10D9C22A38F2}" type="pres">
      <dgm:prSet presAssocID="{1CB69528-7EF4-40F6-AD81-DD1BD2AE2E1B}" presName="hierChild3" presStyleCnt="0"/>
      <dgm:spPr/>
    </dgm:pt>
    <dgm:pt modelId="{0B2EB8A2-5ACA-4462-A244-03F2E7218CF7}" type="pres">
      <dgm:prSet presAssocID="{B726771E-E3DF-408A-AF09-5E88EBB171F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CDAF606-EE0E-4812-8189-748FD02A42CA}" type="pres">
      <dgm:prSet presAssocID="{D6873140-D1E8-43B7-877B-39E47359F484}" presName="hierRoot2" presStyleCnt="0"/>
      <dgm:spPr/>
    </dgm:pt>
    <dgm:pt modelId="{AAD3F416-C3F1-45D2-B4E5-B8EE831AC34E}" type="pres">
      <dgm:prSet presAssocID="{D6873140-D1E8-43B7-877B-39E47359F484}" presName="composite2" presStyleCnt="0"/>
      <dgm:spPr/>
    </dgm:pt>
    <dgm:pt modelId="{EFAF4BD1-F4A5-413E-A751-84F4008F3418}" type="pres">
      <dgm:prSet presAssocID="{D6873140-D1E8-43B7-877B-39E47359F484}" presName="background2" presStyleLbl="node2" presStyleIdx="2" presStyleCnt="3"/>
      <dgm:spPr/>
    </dgm:pt>
    <dgm:pt modelId="{704612AF-4440-4A4A-A817-D9F2BB61DF62}" type="pres">
      <dgm:prSet presAssocID="{D6873140-D1E8-43B7-877B-39E47359F48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39037-E9FB-4D0A-93BD-956EC6C2BAA9}" type="pres">
      <dgm:prSet presAssocID="{D6873140-D1E8-43B7-877B-39E47359F484}" presName="hierChild3" presStyleCnt="0"/>
      <dgm:spPr/>
    </dgm:pt>
  </dgm:ptLst>
  <dgm:cxnLst>
    <dgm:cxn modelId="{974930D2-173E-452F-9C2D-FCC5C92D25F2}" type="presOf" srcId="{A6CA0A87-C3C6-43CC-A84F-F9225A6CB7DD}" destId="{898695DE-22DF-4636-94D0-54C32B4E2DDA}" srcOrd="0" destOrd="0" presId="urn:microsoft.com/office/officeart/2005/8/layout/hierarchy1"/>
    <dgm:cxn modelId="{448E2C4F-663C-4AE9-A454-797916C12EF6}" srcId="{669E5F59-2CC9-43C2-8EE4-21570D6B10EA}" destId="{D6873140-D1E8-43B7-877B-39E47359F484}" srcOrd="2" destOrd="0" parTransId="{B726771E-E3DF-408A-AF09-5E88EBB171F9}" sibTransId="{FBC3C3A0-C425-4BA4-BB82-41FA6C96A3DF}"/>
    <dgm:cxn modelId="{BD8A25EB-0554-4235-B287-1561D4D6EF07}" type="presOf" srcId="{D6873140-D1E8-43B7-877B-39E47359F484}" destId="{704612AF-4440-4A4A-A817-D9F2BB61DF62}" srcOrd="0" destOrd="0" presId="urn:microsoft.com/office/officeart/2005/8/layout/hierarchy1"/>
    <dgm:cxn modelId="{0ADCA267-F5F5-4047-976F-22B5E77A4628}" type="presOf" srcId="{8E93262D-B4CF-436A-9479-C3883DCC0B60}" destId="{3E03FEF1-EF52-4AD4-A605-EEE603B3A335}" srcOrd="0" destOrd="0" presId="urn:microsoft.com/office/officeart/2005/8/layout/hierarchy1"/>
    <dgm:cxn modelId="{67451A69-C593-45F4-8E46-C452FA60C4DC}" srcId="{669E5F59-2CC9-43C2-8EE4-21570D6B10EA}" destId="{1CB69528-7EF4-40F6-AD81-DD1BD2AE2E1B}" srcOrd="1" destOrd="0" parTransId="{A6CA0A87-C3C6-43CC-A84F-F9225A6CB7DD}" sibTransId="{6C809F49-C612-4E4B-BFE9-0779D76158EA}"/>
    <dgm:cxn modelId="{667277E9-3EBD-41EF-BC30-962E147A2EB4}" type="presOf" srcId="{669E5F59-2CC9-43C2-8EE4-21570D6B10EA}" destId="{193D244A-9451-4AE1-A9EB-672D29BF0695}" srcOrd="0" destOrd="0" presId="urn:microsoft.com/office/officeart/2005/8/layout/hierarchy1"/>
    <dgm:cxn modelId="{BBD4A73E-D8A0-4629-86CE-8E26D9050510}" type="presOf" srcId="{3037CAFC-D434-424D-8FEC-580EFFBAD7FE}" destId="{0A83A0FD-408F-4195-855A-D5DFCA08B79A}" srcOrd="0" destOrd="0" presId="urn:microsoft.com/office/officeart/2005/8/layout/hierarchy1"/>
    <dgm:cxn modelId="{D2EAE0E9-EC1E-4D8C-B43F-B509CD81EB61}" type="presOf" srcId="{4A1DCA69-4827-4CA0-9F34-D5F1D4E07F72}" destId="{156FEA69-5E3B-43E4-AADB-28CEF27EE2EB}" srcOrd="0" destOrd="0" presId="urn:microsoft.com/office/officeart/2005/8/layout/hierarchy1"/>
    <dgm:cxn modelId="{950E2D36-3BCC-42F6-AF85-5D0FE2062FF2}" srcId="{4A1DCA69-4827-4CA0-9F34-D5F1D4E07F72}" destId="{669E5F59-2CC9-43C2-8EE4-21570D6B10EA}" srcOrd="0" destOrd="0" parTransId="{1EE33C88-814F-4154-B3DB-5DD5C7532385}" sibTransId="{78E465A1-B1AD-4B25-9350-00C45413D31A}"/>
    <dgm:cxn modelId="{F65EAA1E-D967-4223-BDC5-D61127EC06CC}" srcId="{669E5F59-2CC9-43C2-8EE4-21570D6B10EA}" destId="{8E93262D-B4CF-436A-9479-C3883DCC0B60}" srcOrd="0" destOrd="0" parTransId="{3037CAFC-D434-424D-8FEC-580EFFBAD7FE}" sibTransId="{45CF9480-2B2C-40CB-AAD7-14DB280A62D0}"/>
    <dgm:cxn modelId="{16F03153-D768-4E9C-9491-BAD7C52FFE84}" type="presOf" srcId="{B726771E-E3DF-408A-AF09-5E88EBB171F9}" destId="{0B2EB8A2-5ACA-4462-A244-03F2E7218CF7}" srcOrd="0" destOrd="0" presId="urn:microsoft.com/office/officeart/2005/8/layout/hierarchy1"/>
    <dgm:cxn modelId="{EB3BC2B5-1732-4ACD-8654-F2EFE62180E4}" type="presOf" srcId="{1CB69528-7EF4-40F6-AD81-DD1BD2AE2E1B}" destId="{A7B5DF64-C601-4D47-B260-DB3D6A7836E6}" srcOrd="0" destOrd="0" presId="urn:microsoft.com/office/officeart/2005/8/layout/hierarchy1"/>
    <dgm:cxn modelId="{5144568D-24BD-4EA8-ABCB-57F765BCFA5B}" type="presParOf" srcId="{156FEA69-5E3B-43E4-AADB-28CEF27EE2EB}" destId="{2732138C-2F81-495B-B83C-604197221393}" srcOrd="0" destOrd="0" presId="urn:microsoft.com/office/officeart/2005/8/layout/hierarchy1"/>
    <dgm:cxn modelId="{AE75FAD2-E265-4676-819F-83BA87761ED1}" type="presParOf" srcId="{2732138C-2F81-495B-B83C-604197221393}" destId="{FC67367A-5148-4F8F-A3A7-51A97650D5A0}" srcOrd="0" destOrd="0" presId="urn:microsoft.com/office/officeart/2005/8/layout/hierarchy1"/>
    <dgm:cxn modelId="{2F6610CA-A237-4E0C-9E8B-12833E5C6F55}" type="presParOf" srcId="{FC67367A-5148-4F8F-A3A7-51A97650D5A0}" destId="{F17C5AE2-72CC-4540-ADDF-EE0D1C8F1D1C}" srcOrd="0" destOrd="0" presId="urn:microsoft.com/office/officeart/2005/8/layout/hierarchy1"/>
    <dgm:cxn modelId="{A4679EEE-CD04-483D-9FB2-7D83336FB7F3}" type="presParOf" srcId="{FC67367A-5148-4F8F-A3A7-51A97650D5A0}" destId="{193D244A-9451-4AE1-A9EB-672D29BF0695}" srcOrd="1" destOrd="0" presId="urn:microsoft.com/office/officeart/2005/8/layout/hierarchy1"/>
    <dgm:cxn modelId="{292DBD12-1D2C-482F-9332-B7D7A9D9E5F0}" type="presParOf" srcId="{2732138C-2F81-495B-B83C-604197221393}" destId="{F23FB2FD-0B9D-4F4C-A07C-5C0D5D14B4E5}" srcOrd="1" destOrd="0" presId="urn:microsoft.com/office/officeart/2005/8/layout/hierarchy1"/>
    <dgm:cxn modelId="{602E4639-58BC-4A0D-BBB4-58F49B9BBE09}" type="presParOf" srcId="{F23FB2FD-0B9D-4F4C-A07C-5C0D5D14B4E5}" destId="{0A83A0FD-408F-4195-855A-D5DFCA08B79A}" srcOrd="0" destOrd="0" presId="urn:microsoft.com/office/officeart/2005/8/layout/hierarchy1"/>
    <dgm:cxn modelId="{BAD0E0E4-997E-4FCA-AB3C-771249DB4E50}" type="presParOf" srcId="{F23FB2FD-0B9D-4F4C-A07C-5C0D5D14B4E5}" destId="{80A72883-CEF7-4550-8B59-D107F9576A45}" srcOrd="1" destOrd="0" presId="urn:microsoft.com/office/officeart/2005/8/layout/hierarchy1"/>
    <dgm:cxn modelId="{5201FB82-0612-4C77-B342-4CE5777A17A0}" type="presParOf" srcId="{80A72883-CEF7-4550-8B59-D107F9576A45}" destId="{2D930103-6918-4D67-82E6-65E735CFC9C9}" srcOrd="0" destOrd="0" presId="urn:microsoft.com/office/officeart/2005/8/layout/hierarchy1"/>
    <dgm:cxn modelId="{134D8723-6E0E-4356-83A8-43ABF36F9C89}" type="presParOf" srcId="{2D930103-6918-4D67-82E6-65E735CFC9C9}" destId="{A2E32DC7-2D98-4EB5-9A1E-9FB9D1AAC7E1}" srcOrd="0" destOrd="0" presId="urn:microsoft.com/office/officeart/2005/8/layout/hierarchy1"/>
    <dgm:cxn modelId="{E4AC84C4-BC0B-4F45-B86D-90999F532137}" type="presParOf" srcId="{2D930103-6918-4D67-82E6-65E735CFC9C9}" destId="{3E03FEF1-EF52-4AD4-A605-EEE603B3A335}" srcOrd="1" destOrd="0" presId="urn:microsoft.com/office/officeart/2005/8/layout/hierarchy1"/>
    <dgm:cxn modelId="{45885D46-0D16-49C4-A895-3AB840C467CB}" type="presParOf" srcId="{80A72883-CEF7-4550-8B59-D107F9576A45}" destId="{5A773E0E-90F2-4CC4-A604-C48B718773FB}" srcOrd="1" destOrd="0" presId="urn:microsoft.com/office/officeart/2005/8/layout/hierarchy1"/>
    <dgm:cxn modelId="{99259F11-E8BE-4174-80D4-9AC39659D1A0}" type="presParOf" srcId="{F23FB2FD-0B9D-4F4C-A07C-5C0D5D14B4E5}" destId="{898695DE-22DF-4636-94D0-54C32B4E2DDA}" srcOrd="2" destOrd="0" presId="urn:microsoft.com/office/officeart/2005/8/layout/hierarchy1"/>
    <dgm:cxn modelId="{39FA9189-BDF9-4461-B03B-4670072485B3}" type="presParOf" srcId="{F23FB2FD-0B9D-4F4C-A07C-5C0D5D14B4E5}" destId="{9C01E2FE-842F-487E-8377-35DA6B77BC41}" srcOrd="3" destOrd="0" presId="urn:microsoft.com/office/officeart/2005/8/layout/hierarchy1"/>
    <dgm:cxn modelId="{282A1DD9-2607-4358-BC17-0C03B9DF7EF9}" type="presParOf" srcId="{9C01E2FE-842F-487E-8377-35DA6B77BC41}" destId="{40201B3D-A5D0-4048-A435-69FA01DC7E85}" srcOrd="0" destOrd="0" presId="urn:microsoft.com/office/officeart/2005/8/layout/hierarchy1"/>
    <dgm:cxn modelId="{C052F4D7-978D-4CC0-BA2B-C69A179D67E7}" type="presParOf" srcId="{40201B3D-A5D0-4048-A435-69FA01DC7E85}" destId="{B1810CAD-911F-45B2-BBAE-BB19C33954F7}" srcOrd="0" destOrd="0" presId="urn:microsoft.com/office/officeart/2005/8/layout/hierarchy1"/>
    <dgm:cxn modelId="{6B4BF7B6-2A05-4962-92C8-60699748A890}" type="presParOf" srcId="{40201B3D-A5D0-4048-A435-69FA01DC7E85}" destId="{A7B5DF64-C601-4D47-B260-DB3D6A7836E6}" srcOrd="1" destOrd="0" presId="urn:microsoft.com/office/officeart/2005/8/layout/hierarchy1"/>
    <dgm:cxn modelId="{70CE4B2A-C6F4-4C64-96C6-874ADD948A7D}" type="presParOf" srcId="{9C01E2FE-842F-487E-8377-35DA6B77BC41}" destId="{77AEECA8-FDF0-48D9-8B51-10D9C22A38F2}" srcOrd="1" destOrd="0" presId="urn:microsoft.com/office/officeart/2005/8/layout/hierarchy1"/>
    <dgm:cxn modelId="{DE539E37-55A3-4AD7-B25C-0CC165BD621D}" type="presParOf" srcId="{F23FB2FD-0B9D-4F4C-A07C-5C0D5D14B4E5}" destId="{0B2EB8A2-5ACA-4462-A244-03F2E7218CF7}" srcOrd="4" destOrd="0" presId="urn:microsoft.com/office/officeart/2005/8/layout/hierarchy1"/>
    <dgm:cxn modelId="{D91D31B1-3E3C-4A09-93C3-3CF59579A95F}" type="presParOf" srcId="{F23FB2FD-0B9D-4F4C-A07C-5C0D5D14B4E5}" destId="{BCDAF606-EE0E-4812-8189-748FD02A42CA}" srcOrd="5" destOrd="0" presId="urn:microsoft.com/office/officeart/2005/8/layout/hierarchy1"/>
    <dgm:cxn modelId="{A0983FBB-9052-45E3-8FA6-D4D375C1DF88}" type="presParOf" srcId="{BCDAF606-EE0E-4812-8189-748FD02A42CA}" destId="{AAD3F416-C3F1-45D2-B4E5-B8EE831AC34E}" srcOrd="0" destOrd="0" presId="urn:microsoft.com/office/officeart/2005/8/layout/hierarchy1"/>
    <dgm:cxn modelId="{56A084C8-E58F-4B41-BDE2-F86E159D8B79}" type="presParOf" srcId="{AAD3F416-C3F1-45D2-B4E5-B8EE831AC34E}" destId="{EFAF4BD1-F4A5-413E-A751-84F4008F3418}" srcOrd="0" destOrd="0" presId="urn:microsoft.com/office/officeart/2005/8/layout/hierarchy1"/>
    <dgm:cxn modelId="{54689699-F581-4C14-8DBB-898B7F7C7FB1}" type="presParOf" srcId="{AAD3F416-C3F1-45D2-B4E5-B8EE831AC34E}" destId="{704612AF-4440-4A4A-A817-D9F2BB61DF62}" srcOrd="1" destOrd="0" presId="urn:microsoft.com/office/officeart/2005/8/layout/hierarchy1"/>
    <dgm:cxn modelId="{F5059BCC-3B7F-4F3D-9CB3-70FB6D610E63}" type="presParOf" srcId="{BCDAF606-EE0E-4812-8189-748FD02A42CA}" destId="{DC239037-E9FB-4D0A-93BD-956EC6C2BA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98E82-7761-4359-9532-CE14D35FC18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0305F-C5B3-4954-9D93-DF1F78D0D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0F524-2AF2-464D-8221-D4548853394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User\&#1056;&#1072;&#1073;&#1086;&#1095;&#1080;&#1081;%20&#1089;&#1090;&#1086;&#1083;\&#1054;&#1058;&#1050;&#1056;&#1067;&#1058;&#1067;&#1049;%20&#1059;&#1056;&#1054;&#1050;%2018.10\1.%20&#1055;&#1077;&#1089;&#1085;&#1103;%20&#1086;%20&#1089;&#1086;&#1083;&#1086;&#1084;&#1077;&#1085;&#1085;&#1086;&#1081;%20&#1096;&#1083;&#1103;&#1087;&#1082;&#1077;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User\&#1056;&#1072;&#1073;&#1086;&#1095;&#1080;&#1081;%20&#1089;&#1090;&#1086;&#1083;\&#1054;&#1058;&#1050;&#1056;&#1067;&#1058;&#1067;&#1049;%20&#1059;&#1056;&#1054;&#1050;%2018.10\1.%20&#1054;&#1089;&#1072;&#1085;&#1082;&#1072;%20&#1088;&#1077;&#1073;&#1077;&#1085;&#1082;&#1072;.m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412776"/>
            <a:ext cx="5832648" cy="396044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Развитие </a:t>
            </a:r>
            <a:br>
              <a:rPr lang="ru-RU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опорно-двигательной системы .</a:t>
            </a:r>
            <a:br>
              <a:rPr lang="ru-RU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Осанка.</a:t>
            </a:r>
            <a:endParaRPr lang="ru-RU" sz="5400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83671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МОУ </a:t>
            </a:r>
            <a:r>
              <a:rPr lang="ru-RU" sz="2000" i="1" dirty="0" err="1" smtClean="0"/>
              <a:t>Дергаевская</a:t>
            </a:r>
            <a:r>
              <a:rPr lang="ru-RU" sz="2000" i="1" dirty="0" smtClean="0"/>
              <a:t> СОШ №23</a:t>
            </a:r>
          </a:p>
          <a:p>
            <a:pPr algn="ctr"/>
            <a:r>
              <a:rPr lang="ru-RU" sz="2000" i="1" dirty="0" smtClean="0"/>
              <a:t>Учитель биологии </a:t>
            </a:r>
            <a:r>
              <a:rPr lang="ru-RU" sz="2000" b="1" u="sng" dirty="0" err="1" smtClean="0"/>
              <a:t>Эйтингон</a:t>
            </a:r>
            <a:r>
              <a:rPr lang="ru-RU" sz="2000" b="1" u="sng" dirty="0" smtClean="0"/>
              <a:t> И.В.</a:t>
            </a:r>
            <a:endParaRPr lang="ru-RU" sz="2000" b="1" u="sng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304182" cy="311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304800"/>
            <a:ext cx="8686800" cy="434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Современной технике - влекущей за собой гиподинамию каждый должен противопоставить: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Оптимальный двигательный режим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Здоровый образ жизни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Отказ от вредных привычек </a:t>
            </a:r>
            <a:endParaRPr lang="ru-RU" b="1" i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2911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743200"/>
            <a:ext cx="2565400" cy="3848100"/>
          </a:xfrm>
          <a:prstGeom prst="rect">
            <a:avLst/>
          </a:prstGeom>
        </p:spPr>
      </p:pic>
      <p:pic>
        <p:nvPicPr>
          <p:cNvPr id="7" name="Рисунок 6" descr="article-cover-78889b74-4fb6-4b00-8dc5-cd0f05c315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886200"/>
            <a:ext cx="4270067" cy="281145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селая-зарядка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609600"/>
            <a:ext cx="7162800" cy="40386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97152"/>
            <a:ext cx="7910264" cy="11319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Физкультминутка</a:t>
            </a:r>
            <a:endParaRPr lang="ru-RU" sz="54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1. Песня о соломенной шляп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5105400" cy="522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Авиценна</a:t>
            </a:r>
            <a:endParaRPr lang="ru-RU" sz="54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5105400" cy="3124200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утверждал, что занятия физическими упражнениями являются источником красоты:</a:t>
            </a:r>
          </a:p>
          <a:p>
            <a:endParaRPr lang="ru-RU" sz="1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«Подвижный, быстрый человек гордится стройным станом».</a:t>
            </a:r>
          </a:p>
          <a:p>
            <a:endParaRPr lang="ru-RU" sz="1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7" descr="1228154103_avic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764704"/>
            <a:ext cx="3200400" cy="514271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10" descr="Осанка красивая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905105" cy="4176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13844" y="152400"/>
            <a:ext cx="265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Осанка</a:t>
            </a:r>
            <a:endParaRPr lang="ru-RU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6" descr="Осан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2984190" cy="4207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1428750"/>
            <a:ext cx="3929063" cy="5286375"/>
          </a:xfrm>
          <a:prstGeom prst="round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1428750"/>
            <a:ext cx="3929062" cy="5286375"/>
          </a:xfrm>
          <a:prstGeom prst="round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Рисунок 6" descr="Караул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606550"/>
            <a:ext cx="3275012" cy="488791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YAAFD013_H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643050"/>
            <a:ext cx="3279454" cy="494108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52401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правильной осанке – спина прямая, голова слегка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откинута назад, плечи расправлены, живот втянут.</a:t>
            </a:r>
          </a:p>
          <a:p>
            <a:pPr algn="ctr"/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. Осанка ребенк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 кого и почему возникает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искривление позвоночника ?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4037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6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ищем в скелете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 по карточкам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228600"/>
            <a:ext cx="86868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u="sng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Вопросы для 1 группы.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№1. Сколько позвонков в скелете у человека?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№2. Сколько изгибов имеет позвоночник человека?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№3. Когда завершается рост и окостенение костей человека?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  <a:r>
              <a:rPr lang="ru-RU" sz="2800" b="1" i="1" u="sng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Вопросы для 2 группы.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№1. Что находится между телами позвонков?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№2. Есть ли изгибы в скелете позвоночника у других млекопитающих?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№3. В каком возрасте чаще всего возникает нарушение в скелете?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  </a:t>
            </a:r>
          </a:p>
          <a:p>
            <a:r>
              <a:rPr lang="ru-RU" sz="2400" b="1" i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 </a:t>
            </a:r>
            <a:r>
              <a:rPr lang="ru-RU" sz="2800" b="1" i="1" u="sng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Вопросы для 3 группы.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№1. К какому типу соединения костей относится соединение между телами позвонков?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№2. Возможно ли нарушение осанки у животных?</a:t>
            </a:r>
          </a:p>
          <a:p>
            <a:r>
              <a:rPr lang="ru-RU" sz="2400" b="1" i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№3. В каком возрасте кости человека самые крепкие?</a:t>
            </a:r>
            <a:endParaRPr lang="ru-RU" sz="2400" b="1" i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251520" y="2780928"/>
            <a:ext cx="4248472" cy="385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512" y="404664"/>
            <a:ext cx="51847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Позвоночник - основа скелетной, мускульной и нервной систем. Нарушение в позвоночнике может сказаться на состоянии других частей и органов тела. </a:t>
            </a:r>
          </a:p>
        </p:txBody>
      </p:sp>
      <p:pic>
        <p:nvPicPr>
          <p:cNvPr id="15369" name="Picture 9" descr="oster1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5436096" y="188640"/>
            <a:ext cx="3384550" cy="338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43438" y="4293096"/>
            <a:ext cx="45005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400" b="1" i="1" dirty="0">
                <a:solidFill>
                  <a:srgbClr val="FFC000"/>
                </a:solidFill>
              </a:rPr>
              <a:t>Поэтому ненормальное состояние позвоночника -</a:t>
            </a:r>
            <a:r>
              <a:rPr lang="ru-RU" sz="2400" b="1" i="1" u="sng" dirty="0">
                <a:solidFill>
                  <a:srgbClr val="FF0000"/>
                </a:solidFill>
              </a:rPr>
              <a:t>НЕПРАВИЛЬНАЯ ОСАНКА-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u="sng" dirty="0">
                <a:solidFill>
                  <a:srgbClr val="FFC000"/>
                </a:solidFill>
              </a:rPr>
              <a:t>является причиной многих болезней</a:t>
            </a:r>
            <a:r>
              <a:rPr lang="ru-RU" sz="2400" b="1" i="1" dirty="0">
                <a:solidFill>
                  <a:srgbClr val="FFC000"/>
                </a:solidFill>
              </a:rPr>
              <a:t>.</a:t>
            </a:r>
            <a:r>
              <a:rPr lang="ru-RU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0191756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85800"/>
            <a:ext cx="3520921" cy="45419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9" descr="stol-false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685800"/>
            <a:ext cx="3539331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320480" cy="4752528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1. Выявить изменения в </a:t>
            </a:r>
            <a:r>
              <a:rPr lang="ru-RU" sz="36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опорно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–двигательной системе.</a:t>
            </a:r>
            <a:b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Познакомиться со способами коррекции нарушения осанки.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260648"/>
            <a:ext cx="4032448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</a:t>
            </a:r>
            <a:endParaRPr lang="ru-RU" sz="54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8" descr="1191269114_c4120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4788024" y="620688"/>
            <a:ext cx="3600400" cy="4458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1200000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417671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</a:rPr>
              <a:t>Помните, что детям полезнее всего носить рюкзаки с жесткой (ортопедической) спинкой и широкими лямками.</a:t>
            </a:r>
          </a:p>
        </p:txBody>
      </p:sp>
      <p:pic>
        <p:nvPicPr>
          <p:cNvPr id="51206" name="Picture 6" descr="24_01_0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900113" y="3573463"/>
            <a:ext cx="2700337" cy="3025775"/>
          </a:xfrm>
          <a:prstGeom prst="rect">
            <a:avLst/>
          </a:prstGeom>
          <a:noFill/>
        </p:spPr>
      </p:pic>
      <p:pic>
        <p:nvPicPr>
          <p:cNvPr id="51207" name="Picture 7" descr="24_01_01"/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4105275" cy="2809875"/>
          </a:xfrm>
          <a:prstGeom prst="rect">
            <a:avLst/>
          </a:prstGeom>
          <a:noFill/>
        </p:spPr>
      </p:pic>
      <p:pic>
        <p:nvPicPr>
          <p:cNvPr id="51208" name="Picture 8" descr="24_01_02"/>
          <p:cNvPicPr>
            <a:picLocks noChangeAspect="1" noChangeArrowheads="1"/>
          </p:cNvPicPr>
          <p:nvPr/>
        </p:nvPicPr>
        <p:blipFill>
          <a:blip r:embed="rId4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671887" cy="27892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0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292600"/>
            <a:ext cx="4176713" cy="1514475"/>
          </a:xfrm>
          <a:prstGeom prst="rect">
            <a:avLst/>
          </a:prstGeom>
          <a:noFill/>
        </p:spPr>
      </p:pic>
      <p:pic>
        <p:nvPicPr>
          <p:cNvPr id="29699" name="Picture 3" descr="image0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981075"/>
            <a:ext cx="3863975" cy="1720850"/>
          </a:xfrm>
          <a:prstGeom prst="rect">
            <a:avLst/>
          </a:prstGeom>
          <a:noFill/>
        </p:spPr>
      </p:pic>
      <p:pic>
        <p:nvPicPr>
          <p:cNvPr id="29700" name="Picture 4" descr="image0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9913" y="260350"/>
            <a:ext cx="1781175" cy="3313113"/>
          </a:xfrm>
          <a:prstGeom prst="rect">
            <a:avLst/>
          </a:prstGeom>
          <a:noFill/>
        </p:spPr>
      </p:pic>
      <p:pic>
        <p:nvPicPr>
          <p:cNvPr id="29701" name="Picture 5" descr="image0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644900"/>
            <a:ext cx="1733550" cy="2952750"/>
          </a:xfrm>
          <a:prstGeom prst="rect">
            <a:avLst/>
          </a:prstGeom>
          <a:noFill/>
        </p:spPr>
      </p:pic>
      <p:pic>
        <p:nvPicPr>
          <p:cNvPr id="29702" name="Picture 6" descr="image0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789363"/>
            <a:ext cx="2176462" cy="2727325"/>
          </a:xfrm>
          <a:prstGeom prst="rect">
            <a:avLst/>
          </a:prstGeom>
          <a:noFill/>
        </p:spPr>
      </p:pic>
      <p:pic>
        <p:nvPicPr>
          <p:cNvPr id="29703" name="Picture 7" descr="image0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33375"/>
            <a:ext cx="1971675" cy="3024188"/>
          </a:xfrm>
          <a:prstGeom prst="rect">
            <a:avLst/>
          </a:prstGeom>
          <a:noFill/>
        </p:spPr>
      </p:pic>
      <p:pic>
        <p:nvPicPr>
          <p:cNvPr id="29704" name="Picture 8" descr="Безымянны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500438"/>
            <a:ext cx="2349500" cy="2936875"/>
          </a:xfrm>
          <a:prstGeom prst="rect">
            <a:avLst/>
          </a:prstGeom>
          <a:noFill/>
        </p:spPr>
      </p:pic>
      <p:pic>
        <p:nvPicPr>
          <p:cNvPr id="29707" name="Picture 11" descr="Безымянны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500438"/>
            <a:ext cx="2349500" cy="2936875"/>
          </a:xfrm>
          <a:prstGeom prst="rect">
            <a:avLst/>
          </a:prstGeom>
          <a:noFill/>
        </p:spPr>
      </p:pic>
      <p:pic>
        <p:nvPicPr>
          <p:cNvPr id="29708" name="Picture 12" descr="Безымянны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573463"/>
            <a:ext cx="2349500" cy="2936875"/>
          </a:xfrm>
          <a:prstGeom prst="rect">
            <a:avLst/>
          </a:prstGeom>
          <a:noFill/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3419475" y="2924175"/>
            <a:ext cx="2409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14290"/>
          <a:ext cx="8548662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71500" y="4143375"/>
            <a:ext cx="2357438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Отклонения от нормы  исчезают, если человек держится прямо и контролирует себя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63" y="4143375"/>
            <a:ext cx="2357437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Поддаётся исправлению при занятиях лечебной физкультурой и корригирующей гимнастикой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63" y="4143375"/>
            <a:ext cx="2357437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Затрагивает позвоночник и лечению поддаётся с трудом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нарушение осанк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715000" cy="4564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Рисунок 3" descr="Сколиоз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071688"/>
            <a:ext cx="5314950" cy="4460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-0.2 -0.13318 " pathEditMode="relative" ptsTypes="AA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олиоз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85750"/>
            <a:ext cx="370998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арушение осанки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928688"/>
            <a:ext cx="3167062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4067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Сколиоз  от греческого </a:t>
            </a:r>
            <a:r>
              <a:rPr lang="el-G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кривой», стойкое боковое отклонение позвоночника от нормального выпрямленного положения.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3" descr="Остеохондроз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3908425" cy="5429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860033" y="381000"/>
            <a:ext cx="3979168" cy="6096000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Развивается болезнь – остеохондроз: человеку трудно ходить и нагибаться, по ночам его мучают боли, и он не может уснуть. Болезнь может начаться и в молодом возрасте (до 30 лет).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</a:t>
            </a: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Рабочая тетрадь – стр. 25 №55 </a:t>
            </a:r>
            <a:endParaRPr lang="ru-RU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7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Выявление нарушений осанки Оборудование сантиметровая лента</a:t>
            </a:r>
            <a:b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работы: измерьте расстояние между самыми отдаленными точками левого и правого плеча, отступя на 3 СМ вниз от плечевого сустава</a:t>
            </a:r>
          </a:p>
          <a:p>
            <a:pPr marL="571500" indent="-571500">
              <a:buNone/>
            </a:pP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стороны груди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(А)                        А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</a:p>
          <a:p>
            <a:pPr marL="571500" indent="-571500">
              <a:buNone/>
            </a:pP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стороны спины 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(Б)          </a:t>
            </a:r>
          </a:p>
          <a:p>
            <a:pPr marL="571500" indent="-571500">
              <a:buNone/>
            </a:pPr>
            <a:r>
              <a:rPr lang="ru-RU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 </a:t>
            </a:r>
            <a:r>
              <a:rPr lang="ru-RU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i="1" u="sng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≥ 1 </a:t>
            </a:r>
            <a:r>
              <a:rPr lang="ru-RU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сутулости нет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C:\Users\Я\Desktop\resD458BCDE-0A01-022A-00B6-6478176354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85800"/>
            <a:ext cx="4252912" cy="54737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04800" y="762000"/>
            <a:ext cx="3505200" cy="3819128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4600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Выявление нарушений в области поясничного изгиба </a:t>
            </a:r>
          </a:p>
          <a:p>
            <a:endParaRPr lang="ru-RU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i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i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i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Ладонь – нарушений нет</a:t>
            </a:r>
          </a:p>
          <a:p>
            <a:endParaRPr lang="ru-RU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Маша стала такой?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4535487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        </a:t>
            </a:r>
            <a:r>
              <a:rPr lang="ru-RU" sz="2600" dirty="0">
                <a:solidFill>
                  <a:srgbClr val="FFC000"/>
                </a:solidFill>
              </a:rPr>
              <a:t>Маша «села» на диету. В результате  похудела, из–за отсутствия физической активности   ослабли мышцы. Они перестали удерживать позвоночник. Он </a:t>
            </a:r>
            <a:r>
              <a:rPr lang="ru-RU" sz="2600" dirty="0" err="1">
                <a:solidFill>
                  <a:srgbClr val="FFC000"/>
                </a:solidFill>
              </a:rPr>
              <a:t>ис-кривился</a:t>
            </a:r>
            <a:r>
              <a:rPr lang="ru-RU" sz="2600" dirty="0">
                <a:solidFill>
                  <a:srgbClr val="FFC000"/>
                </a:solidFill>
              </a:rPr>
              <a:t>,  защемились </a:t>
            </a:r>
            <a:r>
              <a:rPr lang="ru-RU" sz="2600" dirty="0" err="1">
                <a:solidFill>
                  <a:srgbClr val="FFC000"/>
                </a:solidFill>
              </a:rPr>
              <a:t>спино-мозговые</a:t>
            </a:r>
            <a:r>
              <a:rPr lang="ru-RU" sz="2600" dirty="0">
                <a:solidFill>
                  <a:srgbClr val="FFC000"/>
                </a:solidFill>
              </a:rPr>
              <a:t> нервы, которые иннервируют желудок. Появилась некрасивая осанка и боль. </a:t>
            </a:r>
          </a:p>
        </p:txBody>
      </p:sp>
      <p:pic>
        <p:nvPicPr>
          <p:cNvPr id="109579" name="Picture 11" descr="p13_img_00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484313"/>
            <a:ext cx="2447925" cy="43926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Рост, развитие скелета и мышц у человека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5" descr="2335_thumbzoom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32856"/>
            <a:ext cx="365760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6" descr="банне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132856"/>
            <a:ext cx="3657600" cy="3456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981075"/>
            <a:ext cx="4357687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0000"/>
                </a:solidFill>
              </a:rPr>
              <a:t>Организуйте правильный режим дня.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</a:rPr>
              <a:t>Нарушения осанки возникают из-за недостатка движения</a:t>
            </a:r>
            <a:r>
              <a:rPr lang="ru-RU" sz="2800" b="1" i="1" dirty="0">
                <a:solidFill>
                  <a:srgbClr val="006600"/>
                </a:solidFill>
              </a:rPr>
              <a:t>!</a:t>
            </a:r>
          </a:p>
        </p:txBody>
      </p:sp>
      <p:pic>
        <p:nvPicPr>
          <p:cNvPr id="50181" name="Picture 5" descr="�����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881313" cy="2162175"/>
          </a:xfrm>
          <a:prstGeom prst="rect">
            <a:avLst/>
          </a:prstGeom>
          <a:noFill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484313"/>
            <a:ext cx="18176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209925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Правила сохранения красивой осанки и здоровья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2133600"/>
            <a:ext cx="4826000" cy="40655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C000"/>
                </a:solidFill>
              </a:rPr>
              <a:t>1. Контролируй осанку.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C000"/>
                </a:solidFill>
              </a:rPr>
              <a:t>2. Укрепляй мышцы    физическими      упражнениями.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C000"/>
                </a:solidFill>
              </a:rPr>
              <a:t>3. Правильно питайся</a:t>
            </a:r>
            <a:r>
              <a:rPr lang="ru-RU" sz="3600" b="1" dirty="0">
                <a:solidFill>
                  <a:srgbClr val="FFC000"/>
                </a:solidFill>
              </a:rPr>
              <a:t>.</a:t>
            </a:r>
          </a:p>
          <a:p>
            <a:pPr>
              <a:buFontTx/>
              <a:buNone/>
            </a:pP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9876" name="Picture 4" descr="1191269114_c4120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179388" y="1844675"/>
            <a:ext cx="3744912" cy="439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5509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«Поставь перед собой 100 учителей и они окажутся бессильными, если ты сам не можешь заставить себя и требовать от себя 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Сухомлинский В.А.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зависит от ВАС!</a:t>
            </a:r>
            <a:endParaRPr lang="ru-RU" sz="44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543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6477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18 Октября 2013г.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620688"/>
            <a:ext cx="4680520" cy="5400600"/>
          </a:xfrm>
        </p:spPr>
        <p:txBody>
          <a:bodyPr anchor="ctr"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и мышцы человека изменяются в течение жизни. В детстве, юношеском возрасте они быстро растут и развиваются. Рост и окостенение скелета завершаются к 25 годам. Кости растут в длину до 23-25 лет, а в толщину до 30-35 лет. Нормальное развитие опорно-двигательной системы зависит от полноценного питания, наличия в пищи витаминов и минеральных солей.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045021" cy="4609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12343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Значение физических упражнений на развитие скелета и мышц</a:t>
            </a:r>
            <a:endParaRPr lang="ru-RU" sz="36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3" descr="32423_larg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840760" cy="4464496"/>
          </a:xfrm>
          <a:effectLst>
            <a:glow rad="101600">
              <a:srgbClr val="FF0000">
                <a:alpha val="60000"/>
              </a:srgb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67600" cy="1440160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скелета влияет двигательная  активность человека. У людей, которые занимаются физическим трудом, спортом, на костях, в местах прикрепления мышц образуются выступы, бугорки. Это увеличивает поверхность соприкосновения сухожилия с костью, что содействует прочности прикрепления. Кроме того, надкостница обильнее снабжается кровью, кости быстрее растут. Они крепче и прочнее.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826768" cy="330897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16424" cy="332373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92233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Почему мальчик стал таким?</a:t>
            </a:r>
            <a:endParaRPr lang="ru-RU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3740" name="Picture 12" descr="Boy_tolst_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3391" cy="42484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572000" y="1412776"/>
            <a:ext cx="4392613" cy="488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Ваня стал принимать пищевые белковые добавки. В результате стала расти масса тела, появилось ожирение и одышка. Из-за отсутствия физических  упражнений ослабли мышцы. Они перестали удерживать позвоночник. Он искривился, появилась боль в спине.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524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53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Академик  Павлов И.П.</a:t>
            </a:r>
            <a:endParaRPr lang="ru-RU" sz="53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  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«Человек может жить до 100 лет. Мы сами своей невоздержанностью, своей беспорядочностью, своим безобразным отношением с собственным организмом сводим этот нормальный срок до гораздо меньшей цифры»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Гиподинамия</a:t>
            </a:r>
            <a:endParaRPr lang="ru-RU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скелетных мышц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сердечной мышцы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Перестройка костей – из них выходят соли кальция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сосудов с образованием на них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наростов – Атеросклероз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Ожирение</a:t>
            </a:r>
          </a:p>
          <a:p>
            <a:pPr>
              <a:buNone/>
            </a:pPr>
            <a:r>
              <a:rPr lang="ru-RU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- ЭТО ЖИЗНЬ!!!</a:t>
            </a:r>
            <a:endParaRPr lang="ru-RU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</TotalTime>
  <Words>668</Words>
  <Application>Microsoft Office PowerPoint</Application>
  <PresentationFormat>Экран (4:3)</PresentationFormat>
  <Paragraphs>93</Paragraphs>
  <Slides>34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Техническая</vt:lpstr>
      <vt:lpstr>Развитие  опорно-двигательной системы . Осанка.</vt:lpstr>
      <vt:lpstr>   1. Выявить изменения в опорно–двигательной системе.  2. Познакомиться со способами коррекции нарушения осанки. </vt:lpstr>
      <vt:lpstr>Рост, развитие скелета и мышц у человека</vt:lpstr>
      <vt:lpstr>Презентация PowerPoint</vt:lpstr>
      <vt:lpstr>Значение физических упражнений на развитие скелета и мышц</vt:lpstr>
      <vt:lpstr>На развитие скелета влияет двигательная  активность человека. У людей, которые занимаются физическим трудом, спортом, на костях, в местах прикрепления мышц образуются выступы, бугорки. Это увеличивает поверхность соприкосновения сухожилия с костью, что содействует прочности прикрепления. Кроме того, надкостница обильнее снабжается кровью, кости быстрее растут. Они крепче и прочнее. </vt:lpstr>
      <vt:lpstr>Почему мальчик стал таким?</vt:lpstr>
      <vt:lpstr>        Академик  Павлов И.П.</vt:lpstr>
      <vt:lpstr>Гиподинамия</vt:lpstr>
      <vt:lpstr>Презентация PowerPoint</vt:lpstr>
      <vt:lpstr>Физкультминутка</vt:lpstr>
      <vt:lpstr>Авиценна</vt:lpstr>
      <vt:lpstr>Презентация PowerPoint</vt:lpstr>
      <vt:lpstr>Презентация PowerPoint</vt:lpstr>
      <vt:lpstr>Презентация PowerPoint</vt:lpstr>
      <vt:lpstr> У кого и почему возникает  искривление позвоночника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Лабораторная работа        Рабочая тетрадь – стр. 25 №55 </vt:lpstr>
      <vt:lpstr>Презентация PowerPoint</vt:lpstr>
      <vt:lpstr>Почему Маша стала такой?</vt:lpstr>
      <vt:lpstr>Презентация PowerPoint</vt:lpstr>
      <vt:lpstr>Презентация PowerPoint</vt:lpstr>
      <vt:lpstr>Правила сохранения красивой осанки и здоровья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опорно-двигательной системы . Осанка.</dc:title>
  <dc:creator>Ирина</dc:creator>
  <cp:lastModifiedBy>Анастасия Черепнева</cp:lastModifiedBy>
  <cp:revision>56</cp:revision>
  <dcterms:created xsi:type="dcterms:W3CDTF">2013-10-06T16:43:14Z</dcterms:created>
  <dcterms:modified xsi:type="dcterms:W3CDTF">2014-04-03T09:31:30Z</dcterms:modified>
</cp:coreProperties>
</file>