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3" r:id="rId3"/>
    <p:sldId id="289" r:id="rId4"/>
    <p:sldId id="290" r:id="rId5"/>
    <p:sldId id="291" r:id="rId6"/>
    <p:sldId id="284" r:id="rId7"/>
    <p:sldId id="257" r:id="rId8"/>
    <p:sldId id="258" r:id="rId9"/>
    <p:sldId id="259" r:id="rId10"/>
    <p:sldId id="260" r:id="rId11"/>
    <p:sldId id="292" r:id="rId12"/>
    <p:sldId id="263" r:id="rId13"/>
    <p:sldId id="265" r:id="rId14"/>
    <p:sldId id="264" r:id="rId15"/>
    <p:sldId id="261" r:id="rId16"/>
    <p:sldId id="262" r:id="rId17"/>
    <p:sldId id="266" r:id="rId18"/>
    <p:sldId id="267" r:id="rId19"/>
    <p:sldId id="269" r:id="rId20"/>
    <p:sldId id="268" r:id="rId21"/>
    <p:sldId id="270" r:id="rId22"/>
    <p:sldId id="271" r:id="rId23"/>
    <p:sldId id="275" r:id="rId24"/>
    <p:sldId id="276" r:id="rId25"/>
    <p:sldId id="277" r:id="rId26"/>
    <p:sldId id="272" r:id="rId27"/>
    <p:sldId id="273" r:id="rId28"/>
    <p:sldId id="274" r:id="rId29"/>
    <p:sldId id="278" r:id="rId30"/>
    <p:sldId id="279" r:id="rId31"/>
    <p:sldId id="293" r:id="rId32"/>
    <p:sldId id="280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7793E-41CF-4B91-AC40-2766E9C4EA91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AEA8C-69DC-4FD2-8591-844E1202D2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146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EA8C-69DC-4FD2-8591-844E1202D2B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967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Организация и проведение школьного этапа олимпиады по ОБЖ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МБОУ СОШ № 10 </a:t>
            </a:r>
            <a:r>
              <a:rPr lang="ru-RU" i="1" dirty="0" err="1" smtClean="0">
                <a:solidFill>
                  <a:schemeClr val="tx1"/>
                </a:solidFill>
              </a:rPr>
              <a:t>г.Павлово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</a:rPr>
              <a:t>Зайцева И.В., преподаватель-организатор </a:t>
            </a:r>
            <a:r>
              <a:rPr lang="ru-RU" i="1" dirty="0" smtClean="0">
                <a:solidFill>
                  <a:schemeClr val="tx1"/>
                </a:solidFill>
              </a:rPr>
              <a:t>ОБЖ</a:t>
            </a:r>
            <a:endParaRPr lang="ru-RU" dirty="0" smtClean="0"/>
          </a:p>
          <a:p>
            <a:r>
              <a:rPr lang="ru-RU" dirty="0" smtClean="0"/>
              <a:t>245-627-359</a:t>
            </a:r>
          </a:p>
          <a:p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8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Наложены изготовленные шины</a:t>
            </a:r>
            <a:endParaRPr lang="ru-RU" sz="2000" dirty="0"/>
          </a:p>
        </p:txBody>
      </p:sp>
      <p:pic>
        <p:nvPicPr>
          <p:cNvPr id="4098" name="Picture 2" descr="C:\Users\Пользователь\Desktop\118___11\IMG_0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67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Вызвана скорая помощь-03</a:t>
            </a:r>
            <a:endParaRPr lang="ru-RU" sz="2000" b="1" dirty="0"/>
          </a:p>
        </p:txBody>
      </p:sp>
      <p:pic>
        <p:nvPicPr>
          <p:cNvPr id="14338" name="Picture 2" descr="C:\Users\Пользователь\Desktop\118___11\IMG_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78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600" dirty="0"/>
              <a:t>Задание 2. </a:t>
            </a:r>
            <a:br>
              <a:rPr lang="ru-RU" sz="1600" dirty="0"/>
            </a:br>
            <a:r>
              <a:rPr lang="ru-RU" sz="1600" dirty="0"/>
              <a:t>Пострадавший жалуется на сильные боли в области ожога на груди и животе. Ожоговые пузыри повреждены и </a:t>
            </a:r>
            <a:r>
              <a:rPr lang="ru-RU" sz="1600" dirty="0" smtClean="0"/>
              <a:t>вскрыты. Одежда </a:t>
            </a:r>
            <a:r>
              <a:rPr lang="ru-RU" sz="1600" dirty="0"/>
              <a:t>прилипла к ожоговой поверхности. Окажите первую </a:t>
            </a:r>
            <a:r>
              <a:rPr lang="ru-RU" sz="1600" dirty="0" smtClean="0"/>
              <a:t>помощь.</a:t>
            </a:r>
            <a:br>
              <a:rPr lang="ru-RU" sz="1600" dirty="0" smtClean="0"/>
            </a:br>
            <a:r>
              <a:rPr lang="ru-RU" sz="1600" b="1" dirty="0" smtClean="0"/>
              <a:t>Алгоритм:  Место </a:t>
            </a:r>
            <a:r>
              <a:rPr lang="ru-RU" sz="1600" b="1" dirty="0"/>
              <a:t>ожога </a:t>
            </a:r>
            <a:r>
              <a:rPr lang="ru-RU" sz="1600" b="1" dirty="0" smtClean="0"/>
              <a:t> </a:t>
            </a:r>
            <a:r>
              <a:rPr lang="ru-RU" sz="1600" b="1" dirty="0"/>
              <a:t>накрыто чистой </a:t>
            </a:r>
            <a:r>
              <a:rPr lang="ru-RU" sz="1600" b="1" dirty="0" smtClean="0"/>
              <a:t>тканью. Приложен холод</a:t>
            </a:r>
            <a:endParaRPr lang="ru-RU" sz="1600" b="1" dirty="0"/>
          </a:p>
        </p:txBody>
      </p:sp>
      <p:pic>
        <p:nvPicPr>
          <p:cNvPr id="7170" name="Picture 2" descr="C:\Users\Пользователь\Desktop\118___11\IMG_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47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Предложено обезболивающее средство</a:t>
            </a:r>
            <a:endParaRPr lang="ru-RU" sz="1800" dirty="0"/>
          </a:p>
        </p:txBody>
      </p:sp>
      <p:pic>
        <p:nvPicPr>
          <p:cNvPr id="9218" name="Picture 2" descr="C:\Users\Пользователь\Desktop\118___11\IMG_0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162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Вызов скорой помощи-03</a:t>
            </a:r>
            <a:endParaRPr lang="ru-RU" sz="1800" dirty="0"/>
          </a:p>
        </p:txBody>
      </p:sp>
      <p:pic>
        <p:nvPicPr>
          <p:cNvPr id="8194" name="Picture 2" descr="C:\Users\Пользователь\Desktop\118___11\IMG_0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337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/>
              <a:t>Задание 3 </a:t>
            </a:r>
            <a:br>
              <a:rPr lang="ru-RU" sz="1800" dirty="0"/>
            </a:br>
            <a:r>
              <a:rPr lang="ru-RU" sz="1800" dirty="0"/>
              <a:t>Младенец, лежа на спине, отрыгнул молоком, рвотная масса попала в дыхательные пути. Он задыхается. Окажите неотложную помощь.</a:t>
            </a:r>
            <a:br>
              <a:rPr lang="ru-RU" sz="1800" dirty="0"/>
            </a:br>
            <a:r>
              <a:rPr lang="ru-RU" sz="1800" b="1" dirty="0" smtClean="0"/>
              <a:t>Алгоритм: Сделана </a:t>
            </a:r>
            <a:r>
              <a:rPr lang="ru-RU" sz="1800" b="1" dirty="0"/>
              <a:t>попытка удаления инородного тела из дыхательных путей (с помощью пальцев)</a:t>
            </a:r>
          </a:p>
        </p:txBody>
      </p:sp>
      <p:pic>
        <p:nvPicPr>
          <p:cNvPr id="5122" name="Picture 2" descr="C:\Users\Пользователь\Desktop\118___11\IMG_0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46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Алгоритм. </a:t>
            </a:r>
            <a:r>
              <a:rPr lang="ru-RU" sz="2000" dirty="0" smtClean="0"/>
              <a:t>Младенец  </a:t>
            </a:r>
            <a:r>
              <a:rPr lang="ru-RU" sz="2000" dirty="0"/>
              <a:t>повернут на живот</a:t>
            </a:r>
          </a:p>
        </p:txBody>
      </p:sp>
      <p:pic>
        <p:nvPicPr>
          <p:cNvPr id="6146" name="Picture 2" descr="C:\Users\Пользователь\Desktop\118___11\IMG_0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048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Секция 2. «Выживание в условиях природной среды»</a:t>
            </a:r>
            <a:endParaRPr lang="ru-RU" sz="2000" dirty="0"/>
          </a:p>
        </p:txBody>
      </p:sp>
      <p:pic>
        <p:nvPicPr>
          <p:cNvPr id="10243" name="Picture 3" descr="C:\Users\Пользователь\Desktop\118___11\IMG_0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54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Задание1. Определение азимута на объект при помощи компаса</a:t>
            </a:r>
            <a:endParaRPr lang="ru-RU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218" y="1601369"/>
            <a:ext cx="6035563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510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Задание 2.Практическое использование узлов для связывания  двух веревок разного диаметра</a:t>
            </a:r>
            <a:endParaRPr lang="ru-RU" sz="2000" dirty="0"/>
          </a:p>
        </p:txBody>
      </p:sp>
      <p:pic>
        <p:nvPicPr>
          <p:cNvPr id="13314" name="Picture 2" descr="C:\Users\Пользователь\Desktop\118___11\IMG_0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31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Сравнительный анализ школьной олимпиады по ОБЖ, 29.10.2013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80964653"/>
              </p:ext>
            </p:extLst>
          </p:nvPr>
        </p:nvGraphicFramePr>
        <p:xfrm>
          <a:off x="457200" y="1600200"/>
          <a:ext cx="814725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450"/>
                <a:gridCol w="1629450"/>
                <a:gridCol w="1629450"/>
                <a:gridCol w="1629450"/>
                <a:gridCol w="162945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Параллель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участников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участников практического этапа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Средний процент выполнения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победителей/призеров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1/1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1/1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1/1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2/0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11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1/1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6/4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724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Брамшкотовый</a:t>
            </a:r>
            <a:r>
              <a:rPr lang="ru-RU" sz="2000" dirty="0" smtClean="0"/>
              <a:t> узел с контрольными узлами</a:t>
            </a:r>
            <a:endParaRPr lang="ru-RU" sz="2000" dirty="0"/>
          </a:p>
        </p:txBody>
      </p:sp>
      <p:pic>
        <p:nvPicPr>
          <p:cNvPr id="12290" name="Picture 2" descr="C:\Users\Пользователь\Desktop\118___11\IMG_0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281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Задание 3. Преодоление </a:t>
            </a:r>
            <a:r>
              <a:rPr lang="ru-RU" sz="2000" dirty="0" smtClean="0"/>
              <a:t>заболоченного участка местности по кочкам</a:t>
            </a:r>
            <a:endParaRPr lang="ru-RU" sz="2000" dirty="0"/>
          </a:p>
        </p:txBody>
      </p:sp>
      <p:pic>
        <p:nvPicPr>
          <p:cNvPr id="14338" name="Picture 2" descr="C:\Users\Пользователь\Desktop\118___11\IMG_0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45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Секция 3.Действия в чрезвычайной ситуации</a:t>
            </a:r>
            <a:br>
              <a:rPr lang="ru-RU" sz="2000" dirty="0" smtClean="0"/>
            </a:br>
            <a:r>
              <a:rPr lang="ru-RU" sz="2000" dirty="0" smtClean="0"/>
              <a:t>Задание </a:t>
            </a:r>
            <a:r>
              <a:rPr lang="ru-RU" sz="2000" dirty="0"/>
              <a:t>1. Тушение </a:t>
            </a:r>
            <a:r>
              <a:rPr lang="ru-RU" sz="2000" dirty="0" smtClean="0"/>
              <a:t>усл</a:t>
            </a:r>
            <a:r>
              <a:rPr lang="ru-RU" sz="2000" dirty="0"/>
              <a:t>овного очага возгорания электроприбора.</a:t>
            </a:r>
            <a:br>
              <a:rPr lang="ru-RU" sz="2000" dirty="0"/>
            </a:br>
            <a:r>
              <a:rPr lang="ru-RU" sz="2000" b="1" dirty="0" smtClean="0"/>
              <a:t>Алгоритм: вызов пожарной охраны</a:t>
            </a:r>
            <a:endParaRPr lang="ru-RU" sz="2000" b="1" dirty="0"/>
          </a:p>
        </p:txBody>
      </p:sp>
      <p:pic>
        <p:nvPicPr>
          <p:cNvPr id="18435" name="Picture 3" descr="C:\Users\Пользователь\Desktop\118___11\IMG_0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73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Назван адрес, место пожара, Ф.И.О.</a:t>
            </a:r>
            <a:endParaRPr lang="ru-RU" sz="2000" dirty="0"/>
          </a:p>
        </p:txBody>
      </p:sp>
      <p:pic>
        <p:nvPicPr>
          <p:cNvPr id="19458" name="Picture 2" descr="C:\Users\Пользователь\Desktop\118___11\IMG_0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0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Надевается СИЗ-противогаз</a:t>
            </a:r>
            <a:endParaRPr lang="ru-RU" sz="2000" dirty="0"/>
          </a:p>
        </p:txBody>
      </p:sp>
      <p:pic>
        <p:nvPicPr>
          <p:cNvPr id="20482" name="Picture 2" descr="C:\Users\Пользователь\Desktop\118___11\IMG_0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89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Раструб направлен на очаг возгорания- компьютер.</a:t>
            </a:r>
            <a:endParaRPr lang="ru-RU" sz="2000" dirty="0"/>
          </a:p>
        </p:txBody>
      </p:sp>
      <p:pic>
        <p:nvPicPr>
          <p:cNvPr id="21508" name="Picture 4" descr="C:\Users\Пользователь\Desktop\118___11\IMG_0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28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Задание 2.Преодоление зоны химического заражения</a:t>
            </a:r>
            <a:br>
              <a:rPr lang="ru-RU" sz="2000" dirty="0" smtClean="0"/>
            </a:br>
            <a:r>
              <a:rPr lang="ru-RU" sz="2000" dirty="0" smtClean="0"/>
              <a:t>Алгоритм: одевание ОЗК</a:t>
            </a:r>
            <a:endParaRPr lang="ru-RU" sz="2000" dirty="0"/>
          </a:p>
        </p:txBody>
      </p:sp>
      <p:pic>
        <p:nvPicPr>
          <p:cNvPr id="15362" name="Picture 2" descr="C:\Users\Пользователь\Desktop\118___11\IMG_0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06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Застегивает шпеньки на плаще</a:t>
            </a:r>
            <a:endParaRPr lang="ru-RU" sz="2000" dirty="0"/>
          </a:p>
        </p:txBody>
      </p:sp>
      <p:pic>
        <p:nvPicPr>
          <p:cNvPr id="16386" name="Picture 2" descr="C:\Users\Пользователь\Desktop\118___11\IMG_0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52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После прохождения зоны- складывает ОЗК</a:t>
            </a:r>
            <a:endParaRPr lang="ru-RU" sz="2000" dirty="0"/>
          </a:p>
        </p:txBody>
      </p:sp>
      <p:pic>
        <p:nvPicPr>
          <p:cNvPr id="17410" name="Picture 2" descr="C:\Users\Пользователь\Desktop\118___11\IMG_0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79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4</a:t>
            </a:r>
            <a:r>
              <a:rPr lang="ru-RU" sz="2000" dirty="0" smtClean="0"/>
              <a:t> секция. </a:t>
            </a:r>
            <a:r>
              <a:rPr lang="ru-RU" sz="2000" dirty="0"/>
              <a:t>«Основы военной службы» </a:t>
            </a:r>
            <a:br>
              <a:rPr lang="ru-RU" sz="2000" dirty="0"/>
            </a:br>
            <a:r>
              <a:rPr lang="ru-RU" sz="2000" dirty="0"/>
              <a:t>Задание 1. Неполная разборка и сборка модели массогабаритной автомата (АК-74) </a:t>
            </a:r>
          </a:p>
        </p:txBody>
      </p:sp>
      <p:pic>
        <p:nvPicPr>
          <p:cNvPr id="1026" name="Picture 2" descr="C:\Users\Пользователь\Desktop\118___11\IMG_0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89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Состав комиссии:</a:t>
            </a:r>
          </a:p>
          <a:p>
            <a:r>
              <a:rPr lang="ru-RU" dirty="0" err="1" smtClean="0"/>
              <a:t>И.В.Зайцева</a:t>
            </a:r>
            <a:r>
              <a:rPr lang="ru-RU" dirty="0" smtClean="0"/>
              <a:t>, преподаватель-организатор ОБЖ</a:t>
            </a:r>
          </a:p>
          <a:p>
            <a:r>
              <a:rPr lang="ru-RU" dirty="0" err="1" smtClean="0"/>
              <a:t>А.К.Климов</a:t>
            </a:r>
            <a:r>
              <a:rPr lang="ru-RU" dirty="0" smtClean="0"/>
              <a:t>, учитель физической культуры</a:t>
            </a:r>
          </a:p>
          <a:p>
            <a:r>
              <a:rPr lang="ru-RU" dirty="0" err="1" smtClean="0"/>
              <a:t>И.А.Земскова</a:t>
            </a:r>
            <a:r>
              <a:rPr lang="ru-RU" dirty="0" smtClean="0"/>
              <a:t>, учитель истории</a:t>
            </a:r>
          </a:p>
          <a:p>
            <a:pPr marL="0" indent="0">
              <a:buNone/>
            </a:pPr>
            <a:r>
              <a:rPr lang="ru-RU" dirty="0" smtClean="0"/>
              <a:t>Теоритический этап проходил на 5,6 уроках в кабинетах № 20,23,33,34.</a:t>
            </a:r>
          </a:p>
          <a:p>
            <a:pPr marL="0" indent="0">
              <a:buNone/>
            </a:pPr>
            <a:r>
              <a:rPr lang="ru-RU" dirty="0" smtClean="0"/>
              <a:t> Организаторы: </a:t>
            </a:r>
            <a:r>
              <a:rPr lang="ru-RU" dirty="0" err="1" smtClean="0"/>
              <a:t>Посылкин</a:t>
            </a:r>
            <a:r>
              <a:rPr lang="ru-RU" dirty="0" smtClean="0"/>
              <a:t> А.Ю., Шевякова М.Г., </a:t>
            </a:r>
            <a:r>
              <a:rPr lang="ru-RU" dirty="0" err="1" smtClean="0"/>
              <a:t>Кондрашина</a:t>
            </a:r>
            <a:r>
              <a:rPr lang="ru-RU" dirty="0" smtClean="0"/>
              <a:t> О.Ю., </a:t>
            </a:r>
            <a:r>
              <a:rPr lang="ru-RU" dirty="0"/>
              <a:t>З</a:t>
            </a:r>
            <a:r>
              <a:rPr lang="ru-RU" dirty="0" smtClean="0"/>
              <a:t>айцева И.В.</a:t>
            </a:r>
          </a:p>
          <a:p>
            <a:pPr marL="0" indent="0">
              <a:buNone/>
            </a:pPr>
            <a:r>
              <a:rPr lang="ru-RU" dirty="0" smtClean="0"/>
              <a:t>Практический этап: кабинет №33 ОБЖ(секция 1,секция 4) и спортивный зал(секция 2,секция3).</a:t>
            </a:r>
          </a:p>
          <a:p>
            <a:pPr marL="0" indent="0">
              <a:buNone/>
            </a:pPr>
            <a:r>
              <a:rPr lang="ru-RU" dirty="0" smtClean="0"/>
              <a:t>Организаторы: </a:t>
            </a:r>
            <a:r>
              <a:rPr lang="ru-RU" dirty="0" err="1" smtClean="0"/>
              <a:t>И.В.Зайцева</a:t>
            </a:r>
            <a:r>
              <a:rPr lang="ru-RU" dirty="0" smtClean="0"/>
              <a:t>, </a:t>
            </a:r>
            <a:r>
              <a:rPr lang="ru-RU" dirty="0" err="1" smtClean="0"/>
              <a:t>И.А.Земскова</a:t>
            </a:r>
            <a:r>
              <a:rPr lang="ru-RU" dirty="0" smtClean="0"/>
              <a:t>, </a:t>
            </a:r>
            <a:r>
              <a:rPr lang="ru-RU" dirty="0" err="1" smtClean="0"/>
              <a:t>А.К.Климов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88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Задание 2. Уничтожение огневой точки условного противника ружейным огнём.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Использование пневматического пистолета с оптическим датчиком.</a:t>
            </a:r>
            <a:endParaRPr lang="ru-RU" sz="2000" dirty="0"/>
          </a:p>
        </p:txBody>
      </p:sp>
      <p:pic>
        <p:nvPicPr>
          <p:cNvPr id="2050" name="Picture 2" descr="C:\Users\Пользователь\Desktop\118___11\IMG_0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95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Стрелковый тир</a:t>
            </a:r>
            <a:endParaRPr lang="ru-RU" sz="2000" dirty="0"/>
          </a:p>
        </p:txBody>
      </p:sp>
      <p:pic>
        <p:nvPicPr>
          <p:cNvPr id="15362" name="Picture 2" descr="C:\Users\Пользователь\Desktop\118___11\IMG_0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85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Отображение мишени на интерактивной доске</a:t>
            </a:r>
            <a:endParaRPr lang="ru-RU" sz="2000" dirty="0"/>
          </a:p>
        </p:txBody>
      </p:sp>
      <p:pic>
        <p:nvPicPr>
          <p:cNvPr id="3074" name="Picture 2" descr="C:\Users\Пользователь\Desktop\118___11\IMG_0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16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108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1800" dirty="0">
                <a:latin typeface="+mn-lt"/>
              </a:rPr>
              <a:t>РЕШЕНИЯ И КРИТЕРИИ ОЦЕНИВАНИЯ 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ЗАДАНИЙ ТЕОРЕТИЧЕСКОЙ </a:t>
            </a:r>
            <a:r>
              <a:rPr lang="ru-RU" sz="1800" dirty="0" smtClean="0">
                <a:latin typeface="+mn-lt"/>
              </a:rPr>
              <a:t>СЕКЦИИ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ВСЕРОССИЙСКОЙ </a:t>
            </a:r>
            <a:r>
              <a:rPr lang="ru-RU" sz="1800" dirty="0">
                <a:latin typeface="+mn-lt"/>
              </a:rPr>
              <a:t>ОЛИМПИАДЫ ШКОЛЬНИКОВ </a:t>
            </a:r>
            <a:r>
              <a:rPr lang="ru-RU" sz="1800" dirty="0" smtClean="0">
                <a:latin typeface="+mn-lt"/>
              </a:rPr>
              <a:t> ПО </a:t>
            </a:r>
            <a:r>
              <a:rPr lang="ru-RU" sz="1800" dirty="0">
                <a:latin typeface="+mn-lt"/>
              </a:rPr>
              <a:t>ОБЖ 2013-2014 уч. гг.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(ШКОЛЬНЫЙ </a:t>
            </a:r>
            <a:r>
              <a:rPr lang="ru-RU" sz="1800" dirty="0" smtClean="0">
                <a:latin typeface="+mn-lt"/>
              </a:rPr>
              <a:t>ЭТАП) 8-9 </a:t>
            </a:r>
            <a:r>
              <a:rPr lang="ru-RU" sz="1800" dirty="0">
                <a:latin typeface="+mn-lt"/>
              </a:rPr>
              <a:t>класс</a:t>
            </a: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785926"/>
            <a:ext cx="808844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364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РЕШЕНИЯ И КРИТЕРИИ ОЦЕНИВАНИЯ </a:t>
            </a:r>
            <a:br>
              <a:rPr lang="ru-RU" sz="1800" dirty="0"/>
            </a:br>
            <a:r>
              <a:rPr lang="ru-RU" sz="1800" dirty="0"/>
              <a:t>ЗАДАНИЙ ПРАКТИЧЕСКОГО ТУРА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8236087" cy="38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97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91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Секция 1. Оказание первой помощи пострадавшему</a:t>
            </a:r>
            <a:endParaRPr lang="ru-RU" dirty="0"/>
          </a:p>
        </p:txBody>
      </p:sp>
      <p:pic>
        <p:nvPicPr>
          <p:cNvPr id="1027" name="Picture 3" descr="C:\Users\Пользователь\Desktop\118___11\IMG_07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554" y="1484784"/>
            <a:ext cx="4228653" cy="31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118___11\IMG_0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454908" cy="334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26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800" dirty="0"/>
              <a:t>Задание 1.</a:t>
            </a:r>
            <a:br>
              <a:rPr lang="ru-RU" sz="1800" dirty="0"/>
            </a:br>
            <a:r>
              <a:rPr lang="ru-RU" sz="1800" dirty="0"/>
              <a:t>При ДТП автомобилист получил травму обеих предплечий. Форма рук в области  предплечий нарушена, имеется  патологическая подвижность. Пострадавший испытывает сильнейшую боль. На правом предплечье видна рана, через которую выступает острый отломок локтевой кости и течет кровь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Алгоритм: Наложен жгут для остановки кровотечения(использование статиста)</a:t>
            </a:r>
            <a:endParaRPr lang="ru-RU" sz="1800" dirty="0"/>
          </a:p>
        </p:txBody>
      </p:sp>
      <p:pic>
        <p:nvPicPr>
          <p:cNvPr id="2050" name="Picture 2" descr="C:\Users\Пользователь\Desktop\118___11\IMG_0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7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dirty="0" smtClean="0"/>
              <a:t>Обработаны </a:t>
            </a:r>
            <a:r>
              <a:rPr lang="ru-RU" sz="1800" dirty="0"/>
              <a:t>края раны </a:t>
            </a:r>
            <a:br>
              <a:rPr lang="ru-RU" sz="1800" dirty="0"/>
            </a:br>
            <a:r>
              <a:rPr lang="ru-RU" sz="1800" dirty="0" smtClean="0"/>
              <a:t>На </a:t>
            </a:r>
            <a:r>
              <a:rPr lang="ru-RU" sz="1800" dirty="0"/>
              <a:t>рану в области открытого перелома </a:t>
            </a:r>
            <a:r>
              <a:rPr lang="ru-RU" sz="1800" dirty="0" smtClean="0"/>
              <a:t>наложена стерильная повязка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074" name="Picture 2" descr="C:\Users\Пользователь\Desktop\118___11\IMG_0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16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293</Words>
  <Application>Microsoft Office PowerPoint</Application>
  <PresentationFormat>Экран (4:3)</PresentationFormat>
  <Paragraphs>78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Организация и проведение школьного этапа олимпиады по ОБЖ</vt:lpstr>
      <vt:lpstr>Сравнительный анализ школьной олимпиады по ОБЖ, 29.10.2013</vt:lpstr>
      <vt:lpstr>Слайд 3</vt:lpstr>
      <vt:lpstr>РЕШЕНИЯ И КРИТЕРИИ ОЦЕНИВАНИЯ  ЗАДАНИЙ ТЕОРЕТИЧЕСКОЙ СЕКЦИИ ВСЕРОССИЙСКОЙ ОЛИМПИАДЫ ШКОЛЬНИКОВ  ПО ОБЖ 2013-2014 уч. гг. (ШКОЛЬНЫЙ ЭТАП) 8-9 класс </vt:lpstr>
      <vt:lpstr>РЕШЕНИЯ И КРИТЕРИИ ОЦЕНИВАНИЯ  ЗАДАНИЙ ПРАКТИЧЕСКОГО ТУРА</vt:lpstr>
      <vt:lpstr>Слайд 6</vt:lpstr>
      <vt:lpstr>Секция 1. Оказание первой помощи пострадавшему</vt:lpstr>
      <vt:lpstr>Задание 1. При ДТП автомобилист получил травму обеих предплечий. Форма рук в области  предплечий нарушена, имеется  патологическая подвижность. Пострадавший испытывает сильнейшую боль. На правом предплечье видна рана, через которую выступает острый отломок локтевой кости и течет кровь. Алгоритм: Наложен жгут для остановки кровотечения(использование статиста)</vt:lpstr>
      <vt:lpstr>Обработаны края раны  На рану в области открытого перелома наложена стерильная повязка </vt:lpstr>
      <vt:lpstr>Наложены изготовленные шины</vt:lpstr>
      <vt:lpstr>Вызвана скорая помощь-03</vt:lpstr>
      <vt:lpstr>Задание 2.  Пострадавший жалуется на сильные боли в области ожога на груди и животе. Ожоговые пузыри повреждены и вскрыты. Одежда прилипла к ожоговой поверхности. Окажите первую помощь. Алгоритм:  Место ожога  накрыто чистой тканью. Приложен холод</vt:lpstr>
      <vt:lpstr>Предложено обезболивающее средство</vt:lpstr>
      <vt:lpstr>Вызов скорой помощи-03</vt:lpstr>
      <vt:lpstr>Задание 3  Младенец, лежа на спине, отрыгнул молоком, рвотная масса попала в дыхательные пути. Он задыхается. Окажите неотложную помощь. Алгоритм: Сделана попытка удаления инородного тела из дыхательных путей (с помощью пальцев)</vt:lpstr>
      <vt:lpstr>Алгоритм. Младенец  повернут на живот</vt:lpstr>
      <vt:lpstr>Секция 2. «Выживание в условиях природной среды»</vt:lpstr>
      <vt:lpstr>Задание1. Определение азимута на объект при помощи компаса</vt:lpstr>
      <vt:lpstr>Задание 2.Практическое использование узлов для связывания  двух веревок разного диаметра</vt:lpstr>
      <vt:lpstr>Брамшкотовый узел с контрольными узлами</vt:lpstr>
      <vt:lpstr>Задание 3. Преодоление заболоченного участка местности по кочкам</vt:lpstr>
      <vt:lpstr>Секция 3.Действия в чрезвычайной ситуации Задание 1. Тушение условного очага возгорания электроприбора. Алгоритм: вызов пожарной охраны</vt:lpstr>
      <vt:lpstr>Назван адрес, место пожара, Ф.И.О.</vt:lpstr>
      <vt:lpstr>Надевается СИЗ-противогаз</vt:lpstr>
      <vt:lpstr>Раструб направлен на очаг возгорания- компьютер.</vt:lpstr>
      <vt:lpstr>Задание 2.Преодоление зоны химического заражения Алгоритм: одевание ОЗК</vt:lpstr>
      <vt:lpstr>Застегивает шпеньки на плаще</vt:lpstr>
      <vt:lpstr>После прохождения зоны- складывает ОЗК</vt:lpstr>
      <vt:lpstr>4 секция. «Основы военной службы»  Задание 1. Неполная разборка и сборка модели массогабаритной автомата (АК-74) </vt:lpstr>
      <vt:lpstr>Задание 2. Уничтожение огневой точки условного противника ружейным огнём.  Использование пневматического пистолета с оптическим датчиком.</vt:lpstr>
      <vt:lpstr>Стрелковый тир</vt:lpstr>
      <vt:lpstr>Отображение мишени на интерактивной доске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и проведение школьного этапа олимпиады по ОБЖ</dc:title>
  <dc:creator>Admin</dc:creator>
  <cp:lastModifiedBy>User</cp:lastModifiedBy>
  <cp:revision>25</cp:revision>
  <dcterms:created xsi:type="dcterms:W3CDTF">2013-11-05T11:52:40Z</dcterms:created>
  <dcterms:modified xsi:type="dcterms:W3CDTF">2013-09-12T03:21:04Z</dcterms:modified>
</cp:coreProperties>
</file>