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2" r:id="rId2"/>
    <p:sldId id="266" r:id="rId3"/>
    <p:sldId id="267" r:id="rId4"/>
    <p:sldId id="257" r:id="rId5"/>
    <p:sldId id="258" r:id="rId6"/>
    <p:sldId id="265" r:id="rId7"/>
    <p:sldId id="279" r:id="rId8"/>
    <p:sldId id="268" r:id="rId9"/>
    <p:sldId id="273" r:id="rId10"/>
    <p:sldId id="274" r:id="rId11"/>
    <p:sldId id="277" r:id="rId12"/>
    <p:sldId id="275" r:id="rId13"/>
    <p:sldId id="270" r:id="rId14"/>
    <p:sldId id="278" r:id="rId15"/>
    <p:sldId id="280" r:id="rId16"/>
    <p:sldId id="28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FEFC2B0-421A-4E41-B428-155FC45D1216}">
          <p14:sldIdLst>
            <p14:sldId id="262"/>
            <p14:sldId id="266"/>
            <p14:sldId id="267"/>
            <p14:sldId id="257"/>
            <p14:sldId id="258"/>
            <p14:sldId id="265"/>
            <p14:sldId id="279"/>
            <p14:sldId id="268"/>
            <p14:sldId id="273"/>
            <p14:sldId id="274"/>
            <p14:sldId id="277"/>
            <p14:sldId id="275"/>
            <p14:sldId id="270"/>
          </p14:sldIdLst>
        </p14:section>
        <p14:section name="Раздел без заголовка" id="{A7735233-9034-4B5E-BF22-D5D87BA53933}">
          <p14:sldIdLst>
            <p14:sldId id="278"/>
            <p14:sldId id="280"/>
            <p14:sldId id="28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D73E-91A1-4439-AEF8-E2AAA7EA376F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56CD-275B-4323-852E-6F504E8AC8C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D73E-91A1-4439-AEF8-E2AAA7EA376F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56CD-275B-4323-852E-6F504E8AC8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D73E-91A1-4439-AEF8-E2AAA7EA376F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56CD-275B-4323-852E-6F504E8AC8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D73E-91A1-4439-AEF8-E2AAA7EA376F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56CD-275B-4323-852E-6F504E8AC8C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D73E-91A1-4439-AEF8-E2AAA7EA376F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56CD-275B-4323-852E-6F504E8AC8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D73E-91A1-4439-AEF8-E2AAA7EA376F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56CD-275B-4323-852E-6F504E8AC8C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D73E-91A1-4439-AEF8-E2AAA7EA376F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56CD-275B-4323-852E-6F504E8AC8C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D73E-91A1-4439-AEF8-E2AAA7EA376F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56CD-275B-4323-852E-6F504E8AC8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D73E-91A1-4439-AEF8-E2AAA7EA376F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56CD-275B-4323-852E-6F504E8AC8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D73E-91A1-4439-AEF8-E2AAA7EA376F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56CD-275B-4323-852E-6F504E8AC8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D73E-91A1-4439-AEF8-E2AAA7EA376F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56CD-275B-4323-852E-6F504E8AC8C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13BD73E-91A1-4439-AEF8-E2AAA7EA376F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3C56CD-275B-4323-852E-6F504E8AC8C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76672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>
                <a:gradFill>
                  <a:gsLst>
                    <a:gs pos="0">
                      <a:srgbClr val="000000"/>
                    </a:gs>
                    <a:gs pos="4000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1F2123">
                        <a:alpha val="65000"/>
                      </a:srgbClr>
                    </a:gs>
                  </a:gsLst>
                  <a:lin ang="5400000" scaled="0"/>
                </a:gradFill>
                <a:latin typeface="Arial Black" panose="020B0A04020102020204" pitchFamily="34" charset="0"/>
                <a:ea typeface="Calibri"/>
                <a:cs typeface="Times New Roman"/>
              </a:rPr>
              <a:t>Занятие   элективного курса по </a:t>
            </a:r>
            <a:r>
              <a:rPr lang="ru-RU" sz="7200" b="1" dirty="0" smtClean="0">
                <a:gradFill>
                  <a:gsLst>
                    <a:gs pos="0">
                      <a:srgbClr val="000000"/>
                    </a:gs>
                    <a:gs pos="4000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1F2123">
                        <a:alpha val="65000"/>
                      </a:srgbClr>
                    </a:gs>
                  </a:gsLst>
                  <a:lin ang="5400000" scaled="0"/>
                </a:gradFill>
                <a:latin typeface="Arial Black" panose="020B0A04020102020204" pitchFamily="34" charset="0"/>
                <a:ea typeface="Calibri"/>
                <a:cs typeface="Times New Roman"/>
              </a:rPr>
              <a:t>математике  </a:t>
            </a:r>
            <a:r>
              <a:rPr lang="ru-RU" sz="7200" b="1" dirty="0">
                <a:gradFill>
                  <a:gsLst>
                    <a:gs pos="0">
                      <a:srgbClr val="000000"/>
                    </a:gs>
                    <a:gs pos="4000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1F2123">
                        <a:alpha val="65000"/>
                      </a:srgbClr>
                    </a:gs>
                  </a:gsLst>
                  <a:lin ang="5400000" scaled="0"/>
                </a:gradFill>
                <a:latin typeface="Arial Black" panose="020B0A04020102020204" pitchFamily="34" charset="0"/>
                <a:ea typeface="Calibri"/>
                <a:cs typeface="Times New Roman"/>
              </a:rPr>
              <a:t/>
            </a:r>
            <a:br>
              <a:rPr lang="ru-RU" sz="7200" b="1" dirty="0">
                <a:gradFill>
                  <a:gsLst>
                    <a:gs pos="0">
                      <a:srgbClr val="000000"/>
                    </a:gs>
                    <a:gs pos="4000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1F2123">
                        <a:alpha val="65000"/>
                      </a:srgbClr>
                    </a:gs>
                  </a:gsLst>
                  <a:lin ang="5400000" scaled="0"/>
                </a:gradFill>
                <a:latin typeface="Arial Black" panose="020B0A04020102020204" pitchFamily="34" charset="0"/>
                <a:ea typeface="Calibri"/>
                <a:cs typeface="Times New Roman"/>
              </a:rPr>
            </a:br>
            <a:r>
              <a:rPr lang="ru-RU" sz="7200" b="1" dirty="0">
                <a:gradFill>
                  <a:gsLst>
                    <a:gs pos="0">
                      <a:srgbClr val="000000"/>
                    </a:gs>
                    <a:gs pos="4000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1F2123">
                        <a:alpha val="65000"/>
                      </a:srgbClr>
                    </a:gs>
                  </a:gsLst>
                  <a:lin ang="5400000" scaled="0"/>
                </a:gradFill>
                <a:latin typeface="Arial Black" panose="020B0A04020102020204" pitchFamily="34" charset="0"/>
                <a:ea typeface="Calibri"/>
                <a:cs typeface="Times New Roman"/>
              </a:rPr>
              <a:t> </a:t>
            </a:r>
            <a:r>
              <a:rPr lang="ru-RU" sz="7200" b="1" dirty="0">
                <a:gradFill>
                  <a:gsLst>
                    <a:gs pos="0">
                      <a:srgbClr val="000000"/>
                    </a:gs>
                    <a:gs pos="4000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1F2123">
                        <a:alpha val="65000"/>
                      </a:srgbClr>
                    </a:gs>
                  </a:gsLst>
                  <a:lin ang="5400000" scaled="0"/>
                </a:gradFill>
                <a:latin typeface="Arial Black" panose="020B0A04020102020204" pitchFamily="34" charset="0"/>
                <a:ea typeface="Calibri"/>
              </a:rPr>
              <a:t>8 класс</a:t>
            </a:r>
            <a:endParaRPr lang="ru-RU" sz="7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03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115616" y="498904"/>
            <a:ext cx="3346704" cy="465232"/>
          </a:xfrm>
        </p:spPr>
        <p:txBody>
          <a:bodyPr/>
          <a:lstStyle/>
          <a:p>
            <a:r>
              <a:rPr lang="ru-RU" sz="1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ИТОГИ МИНИ-ПРОЕКТА</a:t>
            </a:r>
            <a:endParaRPr lang="ru-RU" sz="16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7544" y="964136"/>
            <a:ext cx="4968552" cy="4697111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</a:t>
            </a:r>
            <a:r>
              <a:rPr lang="ru-RU" sz="14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 XIX - начале XX века метод Горнера занимал значительное место в английских и американских учебниках по алгебре. Де Морган показал широкие возможности метода Горнера в своих работах. </a:t>
            </a:r>
            <a:r>
              <a:rPr lang="ru-RU" sz="1400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Именем Горнера названа схема </a:t>
            </a:r>
            <a:r>
              <a:rPr lang="ru-RU" sz="1400" b="1" dirty="0" smtClean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РАЗЛОЖЕНИЯ МНОГОЧЛЕНА НА ДВУЧЛЕН</a:t>
            </a:r>
            <a:r>
              <a:rPr lang="ru-RU" sz="1400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X-A. </a:t>
            </a:r>
            <a:endParaRPr lang="ru-RU" sz="1400" b="1" dirty="0" smtClean="0">
              <a:solidFill>
                <a:srgbClr val="C00000"/>
              </a:solidFill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Горнер Уильям Джордж (1786 - 1837) - английский математик. Родился в городе Бристоль в Англии. Получил образование в </a:t>
            </a:r>
            <a:r>
              <a:rPr lang="ru-RU" sz="1400" b="1" dirty="0" err="1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Кингствудской</a:t>
            </a:r>
            <a:r>
              <a:rPr lang="ru-RU" sz="1400" b="1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школе Бристоля. В возрасте 14 лет он стал помощником директора в </a:t>
            </a:r>
            <a:r>
              <a:rPr lang="ru-RU" sz="1400" b="1" dirty="0" err="1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Кингствудской</a:t>
            </a:r>
            <a:r>
              <a:rPr lang="ru-RU" sz="1400" b="1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школе и директором 4 года спустя. Он уехал из Бристоля и основал свою собственную школу в 1809 году в Бате.</a:t>
            </a:r>
            <a:endParaRPr lang="ru-RU" sz="1400" b="1" dirty="0" smtClean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Горнер </a:t>
            </a:r>
            <a:r>
              <a:rPr lang="ru-RU" sz="14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умер 22 сентября 1837 года. После смерти Горнера сын, которого тоже звали Уильям, продолжил управления школой в Бате.</a:t>
            </a:r>
            <a:endParaRPr lang="ru-RU" sz="1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5580112" y="672277"/>
            <a:ext cx="3346704" cy="639762"/>
          </a:xfrm>
        </p:spPr>
        <p:txBody>
          <a:bodyPr/>
          <a:lstStyle/>
          <a:p>
            <a:r>
              <a:rPr lang="ru-RU" sz="2000" b="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«ВРЕМЯ,                 СОБЫТИЯ, ЛЮДИ»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3289" y="5661248"/>
            <a:ext cx="6512511" cy="576064"/>
          </a:xfrm>
        </p:spPr>
        <p:txBody>
          <a:bodyPr/>
          <a:lstStyle/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ПОБЕДИТЕЛЬ НЕ ВЫЯВЛЕН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pic>
        <p:nvPicPr>
          <p:cNvPr id="9" name="Picture 149" descr="12"/>
          <p:cNvPicPr>
            <a:picLocks noGrp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00328"/>
            <a:ext cx="2557910" cy="2964776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9560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052736"/>
            <a:ext cx="7128792" cy="5112568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C00000"/>
                </a:solidFill>
                <a:latin typeface="Arial Black" panose="020B0A04020102020204" pitchFamily="34" charset="0"/>
                <a:cs typeface="Aldhabi" panose="01000000000000000000" pitchFamily="2" charset="-78"/>
              </a:rPr>
              <a:t> Применение схемы Горнера:</a:t>
            </a:r>
            <a:br>
              <a:rPr lang="ru-RU" sz="3200" dirty="0" smtClean="0">
                <a:solidFill>
                  <a:srgbClr val="C00000"/>
                </a:solidFill>
                <a:latin typeface="Arial Black" panose="020B0A04020102020204" pitchFamily="34" charset="0"/>
                <a:cs typeface="Aldhabi" panose="01000000000000000000" pitchFamily="2" charset="-78"/>
              </a:rPr>
            </a:br>
            <a:r>
              <a:rPr lang="ru-RU" sz="3200" b="0" dirty="0" smtClean="0">
                <a:solidFill>
                  <a:schemeClr val="tx1"/>
                </a:solidFill>
                <a:latin typeface="Arial Black" panose="020B0A04020102020204" pitchFamily="34" charset="0"/>
                <a:cs typeface="Aldhabi" panose="01000000000000000000" pitchFamily="2" charset="-78"/>
              </a:rPr>
              <a:t>1</a:t>
            </a:r>
            <a:r>
              <a:rPr lang="ru-RU" sz="3200" dirty="0" smtClean="0">
                <a:solidFill>
                  <a:schemeClr val="tx1"/>
                </a:solidFill>
                <a:latin typeface="Arial Black" panose="020B0A04020102020204" pitchFamily="34" charset="0"/>
                <a:cs typeface="Aldhabi" panose="01000000000000000000" pitchFamily="2" charset="-78"/>
              </a:rPr>
              <a:t>.</a:t>
            </a:r>
            <a:r>
              <a:rPr lang="ru-RU" sz="3200" dirty="0">
                <a:latin typeface="Arial Black" panose="020B0A04020102020204" pitchFamily="34" charset="0"/>
                <a:cs typeface="Aldhabi" panose="01000000000000000000" pitchFamily="2" charset="-78"/>
              </a:rPr>
              <a:t>Н</a:t>
            </a:r>
            <a:r>
              <a:rPr lang="ru-RU" sz="3200" dirty="0" smtClean="0">
                <a:latin typeface="Arial Black" panose="020B0A04020102020204" pitchFamily="34" charset="0"/>
                <a:cs typeface="Aldhabi" panose="01000000000000000000" pitchFamily="2" charset="-78"/>
              </a:rPr>
              <a:t>ахождение значений многочлена при заданном значении переменной; </a:t>
            </a:r>
            <a:br>
              <a:rPr lang="ru-RU" sz="3200" dirty="0" smtClean="0">
                <a:latin typeface="Arial Black" panose="020B0A04020102020204" pitchFamily="34" charset="0"/>
                <a:cs typeface="Aldhabi" panose="01000000000000000000" pitchFamily="2" charset="-78"/>
              </a:rPr>
            </a:br>
            <a:r>
              <a:rPr lang="ru-RU" sz="3200" dirty="0" smtClean="0">
                <a:latin typeface="Arial Black" panose="020B0A04020102020204" pitchFamily="34" charset="0"/>
                <a:cs typeface="Aldhabi" panose="01000000000000000000" pitchFamily="2" charset="-78"/>
              </a:rPr>
              <a:t>2.Решение уравнений высших степеней</a:t>
            </a:r>
            <a:br>
              <a:rPr lang="ru-RU" sz="3200" dirty="0" smtClean="0">
                <a:latin typeface="Arial Black" panose="020B0A04020102020204" pitchFamily="34" charset="0"/>
                <a:cs typeface="Aldhabi" panose="01000000000000000000" pitchFamily="2" charset="-78"/>
              </a:rPr>
            </a:br>
            <a:r>
              <a:rPr lang="ru-RU" sz="3200" dirty="0" smtClean="0">
                <a:latin typeface="Arial Black" panose="020B0A04020102020204" pitchFamily="34" charset="0"/>
                <a:cs typeface="Aldhabi" panose="01000000000000000000" pitchFamily="2" charset="-78"/>
              </a:rPr>
              <a:t>3.Разложение многочлена на множители</a:t>
            </a:r>
            <a:r>
              <a:rPr lang="ru-RU" sz="2400" dirty="0" smtClean="0">
                <a:latin typeface="Arial Black" panose="020B0A04020102020204" pitchFamily="34" charset="0"/>
                <a:cs typeface="Aldhabi" panose="01000000000000000000" pitchFamily="2" charset="-78"/>
              </a:rPr>
              <a:t/>
            </a:r>
            <a:br>
              <a:rPr lang="ru-RU" sz="2400" dirty="0" smtClean="0">
                <a:latin typeface="Arial Black" panose="020B0A04020102020204" pitchFamily="34" charset="0"/>
                <a:cs typeface="Aldhabi" panose="01000000000000000000" pitchFamily="2" charset="-78"/>
              </a:rPr>
            </a:br>
            <a:endParaRPr lang="ru-RU" sz="2400" dirty="0">
              <a:latin typeface="Arial Black" panose="020B0A04020102020204" pitchFamily="34" charset="0"/>
              <a:cs typeface="Aldhabi" panose="01000000000000000000" pitchFamily="2" charset="-78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79712" y="404665"/>
            <a:ext cx="6013219" cy="648071"/>
          </a:xfrm>
        </p:spPr>
        <p:txBody>
          <a:bodyPr>
            <a:normAutofit fontScale="92500"/>
          </a:bodyPr>
          <a:lstStyle/>
          <a:p>
            <a:pPr lvl="0" algn="ctr">
              <a:buClr>
                <a:srgbClr val="9D936F">
                  <a:lumMod val="75000"/>
                </a:srgbClr>
              </a:buClr>
            </a:pPr>
            <a:r>
              <a:rPr lang="ru-RU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ИТОГИ МИНИ- ПРОЕКТА «ПОИСК»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50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4797152" cy="639762"/>
          </a:xfrm>
        </p:spPr>
        <p:txBody>
          <a:bodyPr/>
          <a:lstStyle/>
          <a:p>
            <a:pPr algn="r"/>
            <a:r>
              <a:rPr lang="ru-RU" sz="2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ИТОГИ МИНИ- ПРОЕКТА «ПОИСК» </a:t>
            </a:r>
            <a:endParaRPr lang="ru-RU" sz="2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6352802" y="491270"/>
            <a:ext cx="1952999" cy="207363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497" y="342018"/>
            <a:ext cx="1886136" cy="2468764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5085184"/>
            <a:ext cx="7838257" cy="1152128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ПОБЕДИТЕЛИ:</a:t>
            </a:r>
            <a:r>
              <a:rPr lang="ru-RU" sz="2000" dirty="0" smtClean="0">
                <a:latin typeface="Arial Black" panose="020B0A04020102020204" pitchFamily="34" charset="0"/>
              </a:rPr>
              <a:t/>
            </a:r>
            <a:br>
              <a:rPr lang="ru-RU" sz="2000" dirty="0" smtClean="0">
                <a:latin typeface="Arial Black" panose="020B0A04020102020204" pitchFamily="34" charset="0"/>
              </a:rPr>
            </a:br>
            <a:r>
              <a:rPr lang="ru-RU" sz="2000" dirty="0" smtClean="0">
                <a:latin typeface="Arial Black" panose="020B0A04020102020204" pitchFamily="34" charset="0"/>
              </a:rPr>
              <a:t> КОЩИН Е., ДМИТРЕНКО А., ПРОКОПЕНКО Н., МИРОШНИКОВА К.,  ГАЛУСТЯН А.</a:t>
            </a:r>
            <a:endParaRPr lang="ru-RU" sz="2000" dirty="0">
              <a:latin typeface="Arial Black" panose="020B0A04020102020204" pitchFamily="34" charset="0"/>
            </a:endParaRPr>
          </a:p>
        </p:txBody>
      </p:sp>
      <p:pic>
        <p:nvPicPr>
          <p:cNvPr id="7" name="Рисунок 6" descr="C:\Users\User\Desktop\88d411e7ef69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02" y="476672"/>
            <a:ext cx="2209266" cy="201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Объект 7" descr="Алгебра и начала математического анализа. 10 класс. Учебник. - Никольский С.М. 2009г."/>
          <p:cNvPicPr>
            <a:picLocks noGrp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36912"/>
            <a:ext cx="2232248" cy="22455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://static.spishy.ru/img/covers/9417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679" y="1884067"/>
            <a:ext cx="2199541" cy="2688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 descr="C:\Users\User\Desktop\88d411e7ef69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02" y="476672"/>
            <a:ext cx="2209266" cy="20162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343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20688"/>
            <a:ext cx="8568952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 КОМАНД</a:t>
            </a:r>
          </a:p>
          <a:p>
            <a:pPr algn="ctr">
              <a:spcAft>
                <a:spcPts val="0"/>
              </a:spcAft>
            </a:pPr>
            <a:endParaRPr lang="ru-RU" sz="2000" dirty="0" smtClean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(ФОРМИРОВАНИЕ ПО РЕЗУЛЬТАТАМ ПРЕДВАРИТЕЛЬНОГО ТУРА</a:t>
            </a:r>
            <a:r>
              <a:rPr lang="ru-RU" sz="14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2000" dirty="0" smtClean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600" dirty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600" dirty="0" smtClean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600" dirty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600" dirty="0" smtClean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600" dirty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600" dirty="0" smtClean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600" dirty="0" smtClean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600" dirty="0" smtClean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6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«ЛЕОПАРД» </a:t>
            </a:r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БЕЛЫЙ МИШКА»         </a:t>
            </a:r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b="1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«ЗАЙКА»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1.Кощин Е.                   1.Сидоренко Н.           </a:t>
            </a:r>
            <a:r>
              <a:rPr lang="ru-RU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1.Дмитренко С.    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2.Дмитренко А.          </a:t>
            </a:r>
            <a:r>
              <a:rPr lang="ru-RU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2.Харузина Э.           </a:t>
            </a:r>
            <a:r>
              <a:rPr lang="ru-RU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2.Приймаков Д.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3.Прокопенко Н.          3.Шепетин Д.                     </a:t>
            </a:r>
            <a:r>
              <a:rPr lang="ru-RU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3.Дубчак </a:t>
            </a: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4.Галустян А.               </a:t>
            </a:r>
            <a:r>
              <a:rPr lang="ru-RU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4.Стаценко А.                      4.Зиборова </a:t>
            </a: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С. 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5.Мирошникова К.   </a:t>
            </a:r>
            <a:r>
              <a:rPr lang="ru-RU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5.Мирошникова О.              5.Кудрин </a:t>
            </a: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6. </a:t>
            </a:r>
            <a:r>
              <a:rPr lang="ru-RU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Нематов</a:t>
            </a: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Р. </a:t>
            </a:r>
            <a:endParaRPr lang="ru-RU" sz="1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32856"/>
            <a:ext cx="1944216" cy="15730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136736"/>
            <a:ext cx="1877731" cy="14265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395" y="2117977"/>
            <a:ext cx="1731414" cy="142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80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16632"/>
            <a:ext cx="4104456" cy="1512168"/>
          </a:xfrm>
        </p:spPr>
        <p:txBody>
          <a:bodyPr/>
          <a:lstStyle/>
          <a:p>
            <a:pPr algn="ctr"/>
            <a:r>
              <a:rPr lang="ru-RU" sz="6000" dirty="0" smtClean="0">
                <a:latin typeface="Arial Black" panose="020B0A04020102020204" pitchFamily="34" charset="0"/>
              </a:rPr>
              <a:t>ДЕВИЗ </a:t>
            </a:r>
            <a:endParaRPr lang="ru-RU" sz="6000" dirty="0">
              <a:latin typeface="Arial Black" panose="020B0A04020102020204" pitchFamily="34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24744"/>
            <a:ext cx="7560840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32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488831" cy="1224136"/>
          </a:xfrm>
        </p:spPr>
        <p:txBody>
          <a:bodyPr/>
          <a:lstStyle/>
          <a:p>
            <a:pPr algn="ctr"/>
            <a:r>
              <a:rPr lang="ru-RU" sz="7200" dirty="0" smtClean="0">
                <a:latin typeface="Arial Black" panose="020B0A04020102020204" pitchFamily="34" charset="0"/>
              </a:rPr>
              <a:t>Старт дан</a:t>
            </a:r>
            <a:endParaRPr lang="ru-RU" sz="72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700808"/>
            <a:ext cx="6840760" cy="4248472"/>
          </a:xfrm>
        </p:spPr>
        <p:txBody>
          <a:bodyPr>
            <a:noAutofit/>
          </a:bodyPr>
          <a:lstStyle/>
          <a:p>
            <a:endParaRPr lang="ru-RU" sz="3600" dirty="0" smtClean="0">
              <a:latin typeface="Arial Black" panose="020B0A04020102020204" pitchFamily="34" charset="0"/>
            </a:endParaRPr>
          </a:p>
          <a:p>
            <a:r>
              <a:rPr lang="ru-RU" sz="3600" dirty="0" smtClean="0">
                <a:latin typeface="Arial Black" panose="020B0A04020102020204" pitchFamily="34" charset="0"/>
              </a:rPr>
              <a:t>1. ЗАЩИТА  ЗАОЧНОГО ЭТАПА ОЛИМПИАДЫ (ДОМАШНЕЙ РАБОТЫ)</a:t>
            </a:r>
          </a:p>
          <a:p>
            <a:r>
              <a:rPr lang="ru-RU" sz="3600" dirty="0" smtClean="0">
                <a:latin typeface="Arial Black" panose="020B0A04020102020204" pitchFamily="34" charset="0"/>
              </a:rPr>
              <a:t>2.ОЧНЫЙ ТУР (ВОЗМОЖЕН ВЫХОД НА РЕКОРД)</a:t>
            </a:r>
            <a:endParaRPr lang="ru-RU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10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59" y="1124744"/>
            <a:ext cx="7694241" cy="4390424"/>
          </a:xfrm>
        </p:spPr>
        <p:txBody>
          <a:bodyPr/>
          <a:lstStyle/>
          <a:p>
            <a:pPr algn="ctr"/>
            <a:r>
              <a:rPr lang="ru-RU" sz="6000" dirty="0" smtClean="0">
                <a:latin typeface="Arial Black" panose="020B0A04020102020204" pitchFamily="34" charset="0"/>
              </a:rPr>
              <a:t>СПАСИБО ЗА</a:t>
            </a:r>
            <a:br>
              <a:rPr lang="ru-RU" sz="6000" dirty="0" smtClean="0">
                <a:latin typeface="Arial Black" panose="020B0A04020102020204" pitchFamily="34" charset="0"/>
              </a:rPr>
            </a:br>
            <a:r>
              <a:rPr lang="ru-RU" sz="6000" dirty="0" smtClean="0">
                <a:latin typeface="Arial Black" panose="020B0A04020102020204" pitchFamily="34" charset="0"/>
              </a:rPr>
              <a:t> </a:t>
            </a:r>
            <a:br>
              <a:rPr lang="ru-RU" sz="6000" dirty="0" smtClean="0">
                <a:latin typeface="Arial Black" panose="020B0A04020102020204" pitchFamily="34" charset="0"/>
              </a:rPr>
            </a:br>
            <a:r>
              <a:rPr lang="ru-RU" sz="6000" dirty="0" smtClean="0">
                <a:latin typeface="Arial Black" panose="020B0A04020102020204" pitchFamily="34" charset="0"/>
              </a:rPr>
              <a:t>ВНИМАНИЕ!</a:t>
            </a:r>
            <a:endParaRPr lang="ru-RU" sz="6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898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76672"/>
            <a:ext cx="741682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ТИП </a:t>
            </a:r>
          </a:p>
          <a:p>
            <a:pPr lvl="0" algn="ctr"/>
            <a:r>
              <a:rPr lang="ru-RU" sz="4400" b="1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ЗАНЯТИЯ:</a:t>
            </a:r>
          </a:p>
          <a:p>
            <a:pPr lvl="0" algn="ctr"/>
            <a:r>
              <a:rPr lang="ru-RU" sz="4400" b="1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ПРИМЕНЕНИЕ ПРЕДМЕТНЫХ УМЕНИЙ В УСЛОВИЯХ РЕШЕНИЯ ЗАДАЧ РАЗЛИЧНОЙ СТЕПЕНИ СЛОЖНОСТИ</a:t>
            </a:r>
            <a:endParaRPr lang="ru-RU" sz="4400" b="1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86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8234"/>
            <a:ext cx="777686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7200" b="1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Тема</a:t>
            </a:r>
            <a:r>
              <a:rPr lang="ru-RU" sz="24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7200" b="1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endParaRPr lang="ru-RU" sz="14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8000" b="1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Схема</a:t>
            </a:r>
          </a:p>
          <a:p>
            <a:pPr lvl="0" algn="ctr"/>
            <a:endParaRPr lang="ru-RU" sz="14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96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Горнера</a:t>
            </a:r>
            <a:endParaRPr lang="ru-RU" sz="9600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00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10744" cy="55306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851920" y="404664"/>
            <a:ext cx="4536504" cy="6453336"/>
          </a:xfrm>
        </p:spPr>
        <p:txBody>
          <a:bodyPr>
            <a:noAutofit/>
          </a:bodyPr>
          <a:lstStyle/>
          <a:p>
            <a:pPr marL="57150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 smtClean="0">
                <a:effectLst/>
                <a:latin typeface="Arial Black" panose="020B0A04020102020204" pitchFamily="34" charset="0"/>
                <a:ea typeface="Calibri"/>
                <a:cs typeface="Times New Roman"/>
              </a:rPr>
              <a:t>Французский философ Жан Жак Руссо сказал: «Вы талантливые дети! Когда-нибудь вы сами приятно поразитесь, какие вы умные, как много хорошего умеете, если…</a:t>
            </a:r>
            <a:endParaRPr lang="ru-RU" sz="2800" b="1" dirty="0">
              <a:latin typeface="Arial Black" panose="020B0A04020102020204" pitchFamily="34" charset="0"/>
              <a:ea typeface="Calibri"/>
              <a:cs typeface="Times New Roman"/>
            </a:endParaRPr>
          </a:p>
          <a:p>
            <a:pPr marL="57150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b="1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3200" b="1" dirty="0">
              <a:ea typeface="Calibri"/>
              <a:cs typeface="Times New Roman"/>
            </a:endParaRPr>
          </a:p>
        </p:txBody>
      </p:sp>
      <p:pic>
        <p:nvPicPr>
          <p:cNvPr id="4" name="Рисунок 3" descr="http://im0-tub-ru.yandex.net/i?id=74150450-15-72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80" y="404664"/>
            <a:ext cx="4032448" cy="5184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770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6265" y="1196752"/>
            <a:ext cx="2247543" cy="23762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843808" y="404664"/>
            <a:ext cx="5842993" cy="6120680"/>
          </a:xfrm>
        </p:spPr>
        <p:txBody>
          <a:bodyPr>
            <a:no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3200" dirty="0" smtClean="0">
                <a:effectLst/>
                <a:latin typeface="Arial Black" panose="020B0A04020102020204" pitchFamily="34" charset="0"/>
                <a:ea typeface="Calibri"/>
                <a:cs typeface="Times New Roman"/>
              </a:rPr>
              <a:t>Французский философ Жан Жак Руссо сказал: </a:t>
            </a:r>
            <a:r>
              <a:rPr lang="ru-RU" sz="3200" b="1" dirty="0" smtClean="0">
                <a:effectLst/>
                <a:latin typeface="Arial Black" panose="020B0A04020102020204" pitchFamily="34" charset="0"/>
                <a:ea typeface="Calibri"/>
                <a:cs typeface="Times New Roman"/>
              </a:rPr>
              <a:t>«Вы талантливые дети!</a:t>
            </a:r>
            <a:r>
              <a:rPr lang="ru-RU" sz="3200" dirty="0" smtClean="0">
                <a:effectLst/>
                <a:latin typeface="Arial Black" panose="020B0A04020102020204" pitchFamily="34" charset="0"/>
                <a:ea typeface="Calibri"/>
                <a:cs typeface="Times New Roman"/>
              </a:rPr>
              <a:t> Когда-нибудь вы сами приятно поразитесь, какие вы умные, как много хорошего умеете, если</a:t>
            </a:r>
            <a:r>
              <a:rPr lang="ru-RU" sz="3200" b="1" dirty="0" smtClean="0">
                <a:effectLst/>
                <a:latin typeface="Arial Black" panose="020B0A04020102020204" pitchFamily="34" charset="0"/>
                <a:ea typeface="Calibri"/>
                <a:cs typeface="Times New Roman"/>
              </a:rPr>
              <a:t> </a:t>
            </a:r>
            <a:r>
              <a:rPr lang="ru-RU" sz="3200" b="1" dirty="0" smtClean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/>
                <a:cs typeface="Times New Roman"/>
              </a:rPr>
              <a:t>будете постоянно работать над собой, </a:t>
            </a:r>
            <a:r>
              <a:rPr lang="ru-RU" sz="3200" b="1" u="sng" dirty="0" smtClean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/>
                <a:cs typeface="Times New Roman"/>
              </a:rPr>
              <a:t>ставить </a:t>
            </a:r>
            <a:r>
              <a:rPr lang="ru-RU" sz="3200" b="1" u="sng" dirty="0" smtClean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/>
                <a:cs typeface="Times New Roman"/>
              </a:rPr>
              <a:t>новые цели </a:t>
            </a:r>
            <a:r>
              <a:rPr lang="ru-RU" sz="3200" b="1" u="sng" dirty="0" smtClean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/>
                <a:cs typeface="Times New Roman"/>
              </a:rPr>
              <a:t>и </a:t>
            </a:r>
            <a:r>
              <a:rPr lang="ru-RU" sz="3200" b="1" dirty="0" smtClean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/>
                <a:cs typeface="Times New Roman"/>
              </a:rPr>
              <a:t>стремиться к их достижению</a:t>
            </a:r>
            <a:endParaRPr lang="ru-RU" sz="3200" dirty="0"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  <p:pic>
        <p:nvPicPr>
          <p:cNvPr id="4" name="Рисунок 3" descr="http://im0-tub-ru.yandex.net/i?id=74150450-15-72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65" y="836712"/>
            <a:ext cx="2247543" cy="2952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47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7992887" cy="648072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40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/>
                <a:cs typeface="Times New Roman"/>
              </a:rPr>
              <a:t>ЦЕЛЬ</a:t>
            </a:r>
            <a:endParaRPr lang="ru-RU" sz="4000" dirty="0">
              <a:solidFill>
                <a:schemeClr val="tx1"/>
              </a:solidFill>
              <a:effectLst/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23528" y="1124744"/>
            <a:ext cx="8363272" cy="5472608"/>
          </a:xfrm>
        </p:spPr>
        <p:txBody>
          <a:bodyPr>
            <a:normAutofit fontScale="92500" lnSpcReduction="10000"/>
          </a:bodyPr>
          <a:lstStyle/>
          <a:p>
            <a:pPr marL="45720" indent="0">
              <a:spcAft>
                <a:spcPts val="0"/>
              </a:spcAft>
              <a:buNone/>
            </a:pPr>
            <a:r>
              <a:rPr lang="ru-RU" sz="2800" dirty="0" smtClean="0">
                <a:latin typeface="Arial Black" panose="020B0A04020102020204" pitchFamily="34" charset="0"/>
                <a:ea typeface="Calibri"/>
                <a:cs typeface="Times New Roman"/>
              </a:rPr>
              <a:t>ВОСПИТАТЕЛЬНАЯ: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побуждение учащихся к продолжению поиска возможностей применения схемы Горнера;</a:t>
            </a: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РАЗВИВАЮЩАЯ:</a:t>
            </a: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/>
                <a:cs typeface="Times New Roman"/>
              </a:rPr>
              <a:t>СОЗДАНИЕ  СОДЕРЖАТЕЛЬНОЙ БАЗЫ ДЛЯ УСПЕШНОГО ПРОДОЛЖЕНИЯ УЧЕБНОЙ ДЕЯТЕЛЬНОСТИ;</a:t>
            </a: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C0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РАЦИОНАЛЬНОЕ ИСПОЛЬЗОВАНИЕ ШИРОКОГО СПЕКТРА ПРИМЕНЕНИЯ СХЕМЫ ГОРНЕРА</a:t>
            </a: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ПОЗНАВАТЕЛЬНАЯ: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ознакомление учащихся с уникальным наследием английского математика Уильяма Джорджа </a:t>
            </a:r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Горнера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dirty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/>
                <a:cs typeface="Times New Roman"/>
              </a:rPr>
              <a:t>ФОРМИРОВАНИЕ УМЕНИЯ СОЧЕТАТЬ ЗНАНИЯ И НАВЫКИ, ОБЕСПЕЧИВАЮЩИЕ УСПЕШНУЮ УЧЕБНУЮ ДЕЯТЕЛЬНОСТЬ</a:t>
            </a:r>
            <a:endParaRPr lang="ru-RU" sz="2000" dirty="0">
              <a:solidFill>
                <a:srgbClr val="C00000"/>
              </a:solidFill>
              <a:effectLst/>
              <a:latin typeface="Arial Black" panose="020B0A04020102020204" pitchFamily="34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ru-RU" sz="1800" dirty="0" smtClean="0">
              <a:solidFill>
                <a:srgbClr val="C00000"/>
              </a:solidFill>
              <a:effectLst/>
              <a:latin typeface="Arial Black" panose="020B0A04020102020204" pitchFamily="34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ru-RU" sz="1800" dirty="0" smtClean="0">
              <a:solidFill>
                <a:srgbClr val="C00000"/>
              </a:solidFill>
              <a:effectLst/>
              <a:latin typeface="Arial Black" panose="020B0A04020102020204" pitchFamily="34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ru-RU" sz="1800" dirty="0">
              <a:solidFill>
                <a:srgbClr val="C00000"/>
              </a:solidFill>
              <a:effectLst/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374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704856" cy="5328592"/>
          </a:xfrm>
        </p:spPr>
        <p:txBody>
          <a:bodyPr/>
          <a:lstStyle/>
          <a:p>
            <a:pPr algn="l"/>
            <a:r>
              <a:rPr lang="ru-RU" sz="6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Олимпийская</a:t>
            </a:r>
            <a:r>
              <a:rPr lang="ru-RU" sz="4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4800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4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система занятия</a:t>
            </a:r>
            <a:r>
              <a:rPr lang="ru-RU" sz="4800" dirty="0" smtClean="0">
                <a:latin typeface="Arial Black" panose="020B0A04020102020204" pitchFamily="34" charset="0"/>
              </a:rPr>
              <a:t/>
            </a:r>
            <a:br>
              <a:rPr lang="ru-RU" sz="4800" dirty="0" smtClean="0">
                <a:latin typeface="Arial Black" panose="020B0A04020102020204" pitchFamily="34" charset="0"/>
              </a:rPr>
            </a:br>
            <a:r>
              <a:rPr lang="ru-RU" sz="4400" dirty="0" smtClean="0">
                <a:latin typeface="Arial Black" panose="020B0A04020102020204" pitchFamily="34" charset="0"/>
              </a:rPr>
              <a:t>1. Предварительный тур олимпиады</a:t>
            </a:r>
            <a:br>
              <a:rPr lang="ru-RU" sz="4400" dirty="0" smtClean="0">
                <a:latin typeface="Arial Black" panose="020B0A04020102020204" pitchFamily="34" charset="0"/>
              </a:rPr>
            </a:br>
            <a:r>
              <a:rPr lang="ru-RU" sz="4400" dirty="0" smtClean="0">
                <a:latin typeface="Arial Black" panose="020B0A04020102020204" pitchFamily="34" charset="0"/>
              </a:rPr>
              <a:t>2.Заочный этап</a:t>
            </a:r>
            <a:br>
              <a:rPr lang="ru-RU" sz="4400" dirty="0" smtClean="0">
                <a:latin typeface="Arial Black" panose="020B0A04020102020204" pitchFamily="34" charset="0"/>
              </a:rPr>
            </a:br>
            <a:r>
              <a:rPr lang="ru-RU" sz="4400" dirty="0" smtClean="0">
                <a:latin typeface="Arial Black" panose="020B0A04020102020204" pitchFamily="34" charset="0"/>
              </a:rPr>
              <a:t>3.Очный этап с выходом на рекорд</a:t>
            </a:r>
            <a:br>
              <a:rPr lang="ru-RU" sz="4400" dirty="0" smtClean="0">
                <a:latin typeface="Arial Black" panose="020B0A04020102020204" pitchFamily="34" charset="0"/>
              </a:rPr>
            </a:br>
            <a:endParaRPr lang="ru-RU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1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992888" cy="1143000"/>
          </a:xfrm>
        </p:spPr>
        <p:txBody>
          <a:bodyPr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Условия проведения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412776"/>
            <a:ext cx="7992888" cy="511256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</a:t>
            </a:r>
            <a:r>
              <a:rPr lang="ru-RU" sz="3200" dirty="0" smtClean="0">
                <a:latin typeface="Arial Black" panose="020B0A04020102020204" pitchFamily="34" charset="0"/>
              </a:rPr>
              <a:t>. Три команды, сформированные по результатам предварительного тура</a:t>
            </a:r>
          </a:p>
          <a:p>
            <a:pPr algn="just">
              <a:spcAft>
                <a:spcPts val="0"/>
              </a:spcAft>
            </a:pPr>
            <a:r>
              <a:rPr lang="ru-RU" sz="32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Предварительный тур: мини-проект .  </a:t>
            </a:r>
            <a:r>
              <a:rPr lang="ru-RU" sz="3200" b="1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Схема </a:t>
            </a:r>
            <a:r>
              <a:rPr lang="ru-RU" sz="3200" b="1" dirty="0" smtClean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Горнера</a:t>
            </a:r>
            <a:r>
              <a:rPr lang="ru-RU" sz="3200" b="1" dirty="0" smtClean="0">
                <a:solidFill>
                  <a:srgbClr val="2E74B5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200" dirty="0" smtClean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1тур </a:t>
            </a:r>
            <a:r>
              <a:rPr lang="ru-RU" sz="32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–заочный (разно уровневое домашнее </a:t>
            </a:r>
            <a:r>
              <a:rPr lang="ru-RU" sz="3200" dirty="0" smtClean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задание, защита)</a:t>
            </a:r>
            <a:endParaRPr lang="ru-RU" sz="3200" dirty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2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2тур-  очный тур, решение </a:t>
            </a:r>
            <a:r>
              <a:rPr lang="ru-RU" sz="3200" dirty="0" smtClean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 с возможностью установления </a:t>
            </a:r>
            <a:endParaRPr lang="ru-RU" sz="3200" dirty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200" dirty="0" smtClean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личного рекорда</a:t>
            </a:r>
            <a:endParaRPr lang="ru-RU" sz="3200" dirty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sz="32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46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560840" cy="1512168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ИТОГИ ПРЕДВАРИТЕЛЬНОГО ТУРА ОЛИМПИАДЫ: МИНИ-ПРОЕКТ «СХЕМА ГОРНЕРА»</a:t>
            </a:r>
            <a:endParaRPr lang="ru-RU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700808"/>
            <a:ext cx="7920880" cy="4536504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Arial Black" panose="020B0A04020102020204" pitchFamily="34" charset="0"/>
              </a:rPr>
              <a:t>ВСЕГО В КЛАССЕ   -  16 УЧ.</a:t>
            </a:r>
          </a:p>
          <a:p>
            <a:r>
              <a:rPr lang="ru-RU" sz="3200" dirty="0" smtClean="0">
                <a:latin typeface="Arial Black" panose="020B0A04020102020204" pitchFamily="34" charset="0"/>
              </a:rPr>
              <a:t>ПРИНЯЛИ УЧАСТИЕ -12 УЧ.</a:t>
            </a:r>
          </a:p>
          <a:p>
            <a:endParaRPr lang="ru-RU" sz="3200" dirty="0" smtClean="0">
              <a:latin typeface="Arial Black" panose="020B0A04020102020204" pitchFamily="34" charset="0"/>
            </a:endParaRPr>
          </a:p>
          <a:p>
            <a:r>
              <a:rPr lang="ru-RU" sz="3200" dirty="0" smtClean="0">
                <a:latin typeface="Arial Black" panose="020B0A04020102020204" pitchFamily="34" charset="0"/>
              </a:rPr>
              <a:t>ЗАДАНИЕ – «ВРЕМЯ,                 СОБЫТИЯ, ЛЮДИ» - 12 УЧ</a:t>
            </a:r>
          </a:p>
          <a:p>
            <a:endParaRPr lang="ru-RU" sz="3200" dirty="0" smtClean="0">
              <a:latin typeface="Arial Black" panose="020B0A04020102020204" pitchFamily="34" charset="0"/>
            </a:endParaRPr>
          </a:p>
          <a:p>
            <a:r>
              <a:rPr lang="ru-RU" sz="3200" dirty="0" smtClean="0">
                <a:latin typeface="Arial Black" panose="020B0A04020102020204" pitchFamily="34" charset="0"/>
              </a:rPr>
              <a:t> ЗАДАНИЕ – «ПОИСК»  - 5 УЧ</a:t>
            </a:r>
            <a:endParaRPr lang="ru-RU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55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660</TotalTime>
  <Words>322</Words>
  <Application>Microsoft Office PowerPoint</Application>
  <PresentationFormat>Экран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ЦЕЛЬ</vt:lpstr>
      <vt:lpstr>Олимпийская  система занятия 1. Предварительный тур олимпиады 2.Заочный этап 3.Очный этап с выходом на рекорд </vt:lpstr>
      <vt:lpstr>Условия проведения</vt:lpstr>
      <vt:lpstr>ИТОГИ ПРЕДВАРИТЕЛЬНОГО ТУРА ОЛИМПИАДЫ: МИНИ-ПРОЕКТ «СХЕМА ГОРНЕРА»</vt:lpstr>
      <vt:lpstr>ПОБЕДИТЕЛЬ НЕ ВЫЯВЛЕН</vt:lpstr>
      <vt:lpstr> Применение схемы Горнера: 1.Нахождение значений многочлена при заданном значении переменной;  2.Решение уравнений высших степеней 3.Разложение многочлена на множители </vt:lpstr>
      <vt:lpstr>ПОБЕДИТЕЛИ:  КОЩИН Е., ДМИТРЕНКО А., ПРОКОПЕНКО Н., МИРОШНИКОВА К.,  ГАЛУСТЯН А.</vt:lpstr>
      <vt:lpstr>Презентация PowerPoint</vt:lpstr>
      <vt:lpstr>ДЕВИЗ </vt:lpstr>
      <vt:lpstr>Старт дан</vt:lpstr>
      <vt:lpstr>СПАСИБО ЗА 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  элективного курса по математике.   8 класс</dc:title>
  <dc:creator>User</dc:creator>
  <cp:lastModifiedBy>Анастасия Черепнева</cp:lastModifiedBy>
  <cp:revision>44</cp:revision>
  <dcterms:created xsi:type="dcterms:W3CDTF">2013-12-21T13:59:22Z</dcterms:created>
  <dcterms:modified xsi:type="dcterms:W3CDTF">2014-03-12T08:35:27Z</dcterms:modified>
</cp:coreProperties>
</file>