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441" autoAdjust="0"/>
  </p:normalViewPr>
  <p:slideViewPr>
    <p:cSldViewPr>
      <p:cViewPr varScale="1">
        <p:scale>
          <a:sx n="69" d="100"/>
          <a:sy n="69" d="100"/>
        </p:scale>
        <p:origin x="-19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4302-3DAB-4546-AC32-EDE6FBB9ED9B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77F-B3E3-4706-B604-232AA7325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4302-3DAB-4546-AC32-EDE6FBB9ED9B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77F-B3E3-4706-B604-232AA7325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4302-3DAB-4546-AC32-EDE6FBB9ED9B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77F-B3E3-4706-B604-232AA7325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4302-3DAB-4546-AC32-EDE6FBB9ED9B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77F-B3E3-4706-B604-232AA7325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4302-3DAB-4546-AC32-EDE6FBB9ED9B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77F-B3E3-4706-B604-232AA7325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4302-3DAB-4546-AC32-EDE6FBB9ED9B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77F-B3E3-4706-B604-232AA7325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4302-3DAB-4546-AC32-EDE6FBB9ED9B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77F-B3E3-4706-B604-232AA7325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4302-3DAB-4546-AC32-EDE6FBB9ED9B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77F-B3E3-4706-B604-232AA7325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4302-3DAB-4546-AC32-EDE6FBB9ED9B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77F-B3E3-4706-B604-232AA7325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4302-3DAB-4546-AC32-EDE6FBB9ED9B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77F-B3E3-4706-B604-232AA7325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4302-3DAB-4546-AC32-EDE6FBB9ED9B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77F-B3E3-4706-B604-232AA7325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04302-3DAB-4546-AC32-EDE6FBB9ED9B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8C77F-B3E3-4706-B604-232AA7325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357166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28596" y="642918"/>
            <a:ext cx="778674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общеобразовательное учреждение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Средняя общеобразовательная школа №11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dirty="0">
              <a:solidFill>
                <a:schemeClr val="tx2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г.о.Электросталь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214554"/>
            <a:ext cx="764386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в 5»Б» классе</a:t>
            </a:r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«Адаптации пятиклассников к новым условиям учебы.»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</a:t>
            </a:r>
          </a:p>
          <a:p>
            <a:pPr algn="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Бабаян Аида Юрьевна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2012уч.г.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Program Files\Common Files\Microsoft Shared\Clipart\cagcat50\BS00554_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16859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pPr>
              <a:buNone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Как относится к отметкам ребенка.</a:t>
            </a:r>
          </a:p>
          <a:p>
            <a:pPr>
              <a:buNone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ругайте своего ребенка за плохую отметку. Ему очень хочется быть в ваших глазах хорошим. Если быть хорошим не получается, ребенок начинает врать и изворачиваться, чтобы быть в ваших глазах хорошим.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Сочувствуйте своему ребенку, если он долго трудился, но результат его труда не высок. Объясните ему, что важен не только высо­кий результат. Больше важны знания, которые он сможет приоб­рести в результате ежедневного, упорного труда.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заставляйте своего ребенка вымаливать себе оценку в конце четверти ради вашего душевного спокойствия.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учите своего ребенка ловчить, унижаться и приспосабливать­ся ради положительного результата в виде высокой отметки. с целями, методами и приемами развития жизненно важных навыков у детей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278608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501122" cy="657227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Золотые правила воспитания для родителей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Любите своего ребенка, и пусть он никогда не усомнится    в этом.                          </a:t>
            </a:r>
          </a:p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Принимайте ребенка таким, какой он есть, — со всеми достоинствами и недостатками. 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Опирайтесь на лучшее в ребенке, верьте в его возможности. 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Стремитесь понять своего ребенка, загляните в его мысли и чувства; почаще ставьте себя на его место. 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Создайте условия для успеха ребенка; дайте ему возможность почувствовать себя сильным, умелым, удачливым. 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пытайтесь реализовывать в ребенке свои несбывшиеся мечты и желания. 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Помните, что воспитывают не слова, а личный пример. 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сравнивайте своего ребенка с другими детьми, особенно не ставьте их в пример. Помните, что каждый ребенок неповторим и уникален. 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рассчитывайте на то, что ребенок вырастет таким, как вы хотите. 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Помните, что ответственность за воспитание ребенка несете именно вы.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добрый пример отца и матери может дать добрые всходы!</a:t>
            </a: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tsyganova.74325s017.edusite.ru/images/clip_image02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290"/>
            <a:ext cx="21431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35795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Позвольте в заключении, уважаемые родители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дать вам несколько советов.</a:t>
            </a:r>
          </a:p>
          <a:p>
            <a:pPr algn="ctr">
              <a:buNone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 ругайте детей за плохие отметки, тогда они не будут хитрить и обманывать. Напротив, между вами установятся доверительные отношения.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Интересуйтесь успеваемостью своего ребенка постоянно, а не в конце четверти, когда уже поздно исправлять двойку на тройку.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Если ребенок уже пытался вас обмануть, мол, в школе все хорошо, но на поверку выходило иначе, почаще получайте информацию "из первых рук". Учитель скажет вам правду.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Никогда не говорите плохо об учителе в присутствии ребенка. Тем более не выносите поспешных приговоров. Лучше отправиться в школу и самостоятельно разобраться с проблемной ситуацией. Помните, моральные нормы в ребенке закладывает не столько школа, сколько семья. Неуважительное отношение к старшим (будь то незнакомый человек или учитель в школе) – плохая черта. От неё лучше избавиться уже в детстве.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27146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esktop\DSC0006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4114800" cy="27639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Рисунок 4" descr="G:\Классный час Олимпийцы среди нас 2012 год\DSC000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643050"/>
            <a:ext cx="3038475" cy="45389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3857628"/>
            <a:ext cx="44291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1.Пужевич Ирина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синхронное плавание-5б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2.Шадюк Мария-  синхронное плавание- 5б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3.Худяков Сергей 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индорхоккей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-5б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142976" y="285728"/>
            <a:ext cx="6000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Классный час: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Олимпийцы среди нас»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:\Классный час Олимпийцы среди нас 2012 год\DSC000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3124200" cy="2085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Рисунок 3" descr="C:\Users\User\Desktop\DSC001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643182"/>
            <a:ext cx="2438400" cy="36747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143372" y="4286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Выступление Изотовой Марины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C:\Users\User\Desktop\DSC001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928670"/>
            <a:ext cx="2162175" cy="32334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Рисунок 4" descr="G:\Классный час Олимпийцы среди нас 2012 год\DSC001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4214818"/>
            <a:ext cx="3684270" cy="24498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DSC001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4857784" cy="32147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Рисунок 3" descr="C:\Users\User\Desktop\DSC001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928934"/>
            <a:ext cx="5715040" cy="36433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5 Б\веселые старты\P10209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071810"/>
            <a:ext cx="528641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Веселые старты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5 Б\веселые старты\P10209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356"/>
            <a:ext cx="442915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5 Б\веселые старты\P10209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786058"/>
            <a:ext cx="457203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5 Б\веселые старты\P10209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0"/>
            <a:ext cx="4786346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5 Б\веселые старты\P10209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428628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5 Б\веселые старты\P10209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14290"/>
            <a:ext cx="378621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5 Б\веселые старты\P10209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214686"/>
            <a:ext cx="4786346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357166"/>
            <a:ext cx="8286808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родителя в жизни школьника»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Интересуются ли родители моей школьной жизнью?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А)«Да» –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 чел.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Б)В основном родители интересуются, чем кормили и какие оценки получили-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чел.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Помогают ли родители при выполнении домашнего задания?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А)«Да» 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Б)«Иногда»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 чел.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В)«Нет»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 чел.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Наказывают ли физически за мои неуспехи в учёбе.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А)«Да»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чел.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5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Б)«Нет»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 чел.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Как поощряют за успехи?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А)«Никак» 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чел.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Б)«Подарки»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чел.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В)«Деньги»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чел.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Г)«Хвалят» 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 чел.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Д)«Разрешают больше играть в компьютер»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чел.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Мне хочется, чтобы мои родители …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А)«Уделяли больше внимания»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чел.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Б)«Понимали меня» 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чел.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В)«Помогали при выполнении домашнего задания» -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чел.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Подростковый возраст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(10—15 лет) — период бурного роста и                                            развития организма. 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Границы подросткового периода совпадают с обучением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V—IX классах школы.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Перестройка организма 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Активизация деятельности гипофиза (нижний мозговой придаток), особенно его передней доли, гормоны которого стимулируют рост тканей и функционирование других желез внутренней секреции. 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Происходит интенсивный рост тела.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Наблюдается возрастное несоответствие в развитии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системы: сердце значительно увеличивается в объеме, а диаметр кровеносных сосудов отстает в развитии. 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приводит к временным функциональным расстройствам кровообращения, проявляющимся в головокружении, головных болях, сравнительно быстрой утомляемости.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Идет половое созревание. Наиболее интенсивны эти процессы у девочек в 11 —13 лет, у мальчиков — в 13—15 лет. Вследствие неравномерного физического развития всего организма, и в частности нервной системы, у подростков наблюдается повышенная возбудимость, раздражительность, вспыльчивость.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Администратор\Рабочий стол\i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171451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60722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Чувство взрослости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Подросток — это ребенок, становящийся взрослым. Внешне подросток мало похож на взрослого: играет, дерется, шалит, скачет. Но за внешней непохожестью, за "детскостью" скрывается то незаметное, о чем часто не подозревают родители,— "взрослость". Главным в личности подростка является возникшее и все более и более утверждающееся чувство, что он уже не ребенок. Но очень часто представление подростка о себе как о взрослом человеке не совпадает с мнением о нем окружающих людей: родителей, соседей, знакомых, а иногда и учителей.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Конечно, "чувство взрослости" - это скорее стремление быть взрослым и внутреннее отрицание своей принадлежности к детям, чем настоящая "взрослость«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конфликт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28926" y="5072074"/>
            <a:ext cx="198597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 уже взрослый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57950" y="5000636"/>
            <a:ext cx="235745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Отношение к подростку ребенку как к ребенку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00364" y="3857628"/>
            <a:ext cx="1985970" cy="6429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подростки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00826" y="3857628"/>
            <a:ext cx="1985970" cy="6429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взрослые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786182" y="4500570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286644" y="4500570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5436973" y="4778605"/>
            <a:ext cx="484632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3857628"/>
            <a:ext cx="2214578" cy="271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pic="http://schemas.openxmlformats.org/drawingml/2006/picture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pic="http://schemas.openxmlformats.org/drawingml/2006/picture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pic="http://schemas.openxmlformats.org/drawingml/2006/picture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 адаптации к новым условиям обучения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Адаптация — приспособление к окружающим условиям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57422" y="1428736"/>
            <a:ext cx="3143272" cy="7858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 спектра адаптации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28" y="2786058"/>
            <a:ext cx="178595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Биологический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28926" y="4071942"/>
            <a:ext cx="214314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Внешний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29322" y="4143380"/>
            <a:ext cx="2286016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Внутренний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29124" y="2786058"/>
            <a:ext cx="214314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Психологический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00364" y="5357826"/>
            <a:ext cx="214314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кабинетная система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57884" y="5357826"/>
            <a:ext cx="2643206" cy="10715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установление контактов с разными учителями, усвоение новых предметов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500298" y="2214554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000628" y="2214554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072198" y="3714752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500562" y="3714752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929058" y="500063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072330" y="5072074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C:\Documents and Settings\Администратор\Рабочий стол\26758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928670"/>
            <a:ext cx="216282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Причины трудной адаптации в 5-м классе: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1. Разные требования со стороны учителей-предметников, необходимость все их учитывать и выполнять.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2. Большой поток информации, незнакомые термины, слова.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Все переживания этого возраста естественны и помогают ученику взрослеть, поэтому 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родителям и учителям надо просто быть внимательнее и добрее к ребятам в новом периоде их школьной жизни.</a:t>
            </a:r>
          </a:p>
          <a:p>
            <a:pPr>
              <a:lnSpc>
                <a:spcPct val="150000"/>
              </a:lnSpc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C:\Users\РыбкО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01257"/>
            <a:ext cx="3429024" cy="3056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25000" lnSpcReduction="20000"/>
          </a:bodyPr>
          <a:lstStyle/>
          <a:p>
            <a:pPr lvl="0"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Чем можно помочь ?</a:t>
            </a:r>
          </a:p>
          <a:p>
            <a:pPr lvl="0"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Первое условие школьного успеха пятиклассника – безусловное принятие ребенка, несмотря на те неудачи, с которыми он уже столкнулся или может столкнуться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Если вас что-то беспокоит в поведении ребенка, постарайтесь как можно скорее встретиться и обсудить это с классным руководителем или психологом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Если в семье произошли какие-то события, повлиявшие на психологическое состояние ребенка, сообщите об этом классному руководителю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Проявляйте интерес к школьным делам, обсуждайте сложные ситуации, вместе ищите выход из конфликтных ситуаций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Помогите ребенку выучить имена новых учителей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Не следует сразу ослаблять контроль за учебной деятельностью ребенка, если он в начальной школе был к этому привык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Приучайте его к самостоятельности постепенно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endParaRPr lang="ru-RU" sz="4500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25003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Некоторые проблемы пятиклассников: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80000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письменных работах пропускает буквы;</a:t>
            </a:r>
          </a:p>
          <a:p>
            <a:pPr marL="180000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 умеет применять правила, хотя знает их формулировку;</a:t>
            </a:r>
          </a:p>
          <a:p>
            <a:pPr marL="180000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 трудом решает математические задачи;</a:t>
            </a:r>
          </a:p>
          <a:p>
            <a:pPr marL="180000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плохо владеет умением пересказа;</a:t>
            </a:r>
          </a:p>
          <a:p>
            <a:pPr marL="180000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невнимателен и рассеян;</a:t>
            </a:r>
          </a:p>
          <a:p>
            <a:pPr marL="180000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неусидчив во время занятий, индивидуальной работы;</a:t>
            </a:r>
          </a:p>
          <a:p>
            <a:pPr marL="180000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умеет работать самостоятельно;</a:t>
            </a:r>
          </a:p>
          <a:p>
            <a:pPr marL="180000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 трудом понимает объяснения учителя;</a:t>
            </a:r>
          </a:p>
          <a:p>
            <a:pPr marL="180000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постоянно что-то и где-то забывает;</a:t>
            </a:r>
          </a:p>
          <a:p>
            <a:pPr marL="180000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плохо ориентируется в пространстве (в том числе и в своей тетради);</a:t>
            </a:r>
          </a:p>
          <a:p>
            <a:pPr marL="180000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испытывает страх перед уроками, учителями, ситуациями проверки знаний;</a:t>
            </a:r>
          </a:p>
          <a:p>
            <a:pPr marL="180000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часто меняет приятелей, ни с кем не дружит подолгу; часто бывает одинок.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Признаки возникшей  </a:t>
            </a:r>
            <a:r>
              <a:rPr lang="ru-RU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дезадаптации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школьника:</a:t>
            </a:r>
            <a:endParaRPr lang="ru-RU" sz="2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Усталый, утомленный внешний вид ребенка.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Нежелание ребенка делиться своими впечатлениями о проведенном дне.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Стремление отвлечь взрослого от школьных событий, переключить внимание на другие темы.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Нежелание выполнять домашние задания.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Негативные характеристики в адрес школы, учителей, одноклассников.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Жалобы на те или иные события , связанные со школой.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 Беспокойный сон.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8. Трудности утреннего пробуждения, вялость.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9. Постоянные жалобы на плохое самочувствие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</a:p>
          <a:p>
            <a:pPr>
              <a:buNone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Рекомендации для родителей</a:t>
            </a:r>
          </a:p>
          <a:p>
            <a:pPr>
              <a:buNone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1.Безусловное принятие ребенка, несмотря на те неудачи, с которыми он уже столкнулся или может столкнуться.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2.Обязательное проявление родителями интереса к школе, классу, в котором учится ребенок, к каждому прожитому им школьному дню. Неформальное общение со своим ребенком после прошедшего школьного дня.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3.Недопустимость критики в адрес ребенка в присутствии других людей (учителей, сверстников).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4.Учет темперамента ребенка в период адаптации к школьному обучению. Медлительные и малообщительные дети гораздо труднее привыкают к новым условиям.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5.Предоставление ребенку самостоятельности в учебной работе и организация обоснованного контроля за его учебной деятельностью.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6.Поощрение ребенка, и не только за учебные успехи. Моральное стимулирование достижений ребенка.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7.Развитие самоконтроля, самооценки и самодостаточности ребенка.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2646141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1184</Words>
  <Application>Microsoft Office PowerPoint</Application>
  <PresentationFormat>Экран (4:3)</PresentationFormat>
  <Paragraphs>183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Веселые старты</vt:lpstr>
      <vt:lpstr>Слайд 17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2012-08-23T07:29:00Z</dcterms:created>
  <dcterms:modified xsi:type="dcterms:W3CDTF">2012-09-20T14:03:24Z</dcterms:modified>
</cp:coreProperties>
</file>