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4" r:id="rId10"/>
    <p:sldId id="271" r:id="rId11"/>
    <p:sldId id="272" r:id="rId12"/>
    <p:sldId id="273" r:id="rId13"/>
    <p:sldId id="274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117230"/>
              </p:ext>
            </p:extLst>
          </p:nvPr>
        </p:nvGraphicFramePr>
        <p:xfrm>
          <a:off x="467544" y="692696"/>
          <a:ext cx="8208912" cy="48245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08912"/>
              </a:tblGrid>
              <a:tr h="48245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4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 smtClean="0">
                          <a:effectLst/>
                        </a:rPr>
                        <a:t>Антон </a:t>
                      </a:r>
                      <a:r>
                        <a:rPr lang="ru-RU" sz="4400" dirty="0">
                          <a:effectLst/>
                        </a:rPr>
                        <a:t>Павлович </a:t>
                      </a:r>
                      <a:r>
                        <a:rPr lang="ru-RU" sz="4400" dirty="0" smtClean="0">
                          <a:effectLst/>
                        </a:rPr>
                        <a:t>Чехов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4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 smtClean="0">
                          <a:effectLst/>
                        </a:rPr>
                        <a:t> </a:t>
                      </a:r>
                      <a:r>
                        <a:rPr lang="ru-RU" sz="4400" dirty="0">
                          <a:effectLst/>
                        </a:rPr>
                        <a:t>Очерк жизни и </a:t>
                      </a:r>
                      <a:r>
                        <a:rPr lang="ru-RU" sz="4400" dirty="0" smtClean="0">
                          <a:effectLst/>
                        </a:rPr>
                        <a:t>творчества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4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 smtClean="0">
                          <a:effectLst/>
                        </a:rPr>
                        <a:t> </a:t>
                      </a:r>
                      <a:r>
                        <a:rPr lang="ru-RU" sz="4400" dirty="0">
                          <a:effectLst/>
                        </a:rPr>
                        <a:t>Пьеса «Вишневый сад»</a:t>
                      </a:r>
                      <a:endParaRPr lang="ru-RU" sz="44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29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Угадай героя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654487"/>
              </p:ext>
            </p:extLst>
          </p:nvPr>
        </p:nvGraphicFramePr>
        <p:xfrm>
          <a:off x="755576" y="1617667"/>
          <a:ext cx="7848872" cy="431563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924026"/>
                <a:gridCol w="3924846"/>
              </a:tblGrid>
              <a:tr h="5984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1610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Отрывок из произведения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81610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1610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Имя и характеристика героя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60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16100" algn="l"/>
                        </a:tabLs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«Я любил для себя, для собственного удовольствия. Да и какое дело мне до радостей и бедствий человеческих, мне, странствующему офицеру…»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1610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Печорин – герой романа Лермонтова «Герой нашего времени» - умен, наблюдателен, хладнокровен, смел, решителен, но вместе с тем эгоистичен, не чувствует ответственности за свои поступки. Стал причиной гибели целой семьи горцев («Бэла»): нарушил спокойствие семьи контрабандистов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789099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713857"/>
              </p:ext>
            </p:extLst>
          </p:nvPr>
        </p:nvGraphicFramePr>
        <p:xfrm>
          <a:off x="755576" y="908720"/>
          <a:ext cx="8064895" cy="54006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104456"/>
                <a:gridCol w="3960439"/>
              </a:tblGrid>
              <a:tr h="54006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16100" algn="l"/>
                        </a:tabLs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Это тип старого кавказского служаки, закаленного в опасностях, трудах и битвах, которого лицо так же загорело и сурово, как манеры простоваты и грубы, но у которого чудесная душа и золотое сердце 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16100" algn="l"/>
                        </a:tabLs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Максим </a:t>
                      </a:r>
                      <a:r>
                        <a:rPr lang="ru-RU" sz="2400" dirty="0" err="1">
                          <a:effectLst/>
                          <a:latin typeface="Times New Roman"/>
                          <a:ea typeface="Times New Roman"/>
                        </a:rPr>
                        <a:t>Максимыч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 – мужественный, честный, искренний человек. Его отношение к людям проникнуто подлинной человечностью. Он ответственный человек, честно выполняющий свой служебный долг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24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6259050"/>
              </p:ext>
            </p:extLst>
          </p:nvPr>
        </p:nvGraphicFramePr>
        <p:xfrm>
          <a:off x="467544" y="764704"/>
          <a:ext cx="8208912" cy="445540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176464"/>
                <a:gridCol w="4032448"/>
              </a:tblGrid>
              <a:tr h="44554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16100" algn="l"/>
                        </a:tabLs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Тип молодого человека, верящего исключительного в науку и относящегося презрительно к искусству и религии.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16100" algn="l"/>
                        </a:tabLs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Базаров – «Отцы и дети » Тургенева предлагает разрушить все, чтобы расчистить место для будущего. Но каково оно будет, это будущее, герой романа не знает. В этом его трагизм. Каждое поколение должно быть ответственно за свои поступки, нельзя отрицать прошлое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90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616329"/>
              </p:ext>
            </p:extLst>
          </p:nvPr>
        </p:nvGraphicFramePr>
        <p:xfrm>
          <a:off x="539552" y="1628800"/>
          <a:ext cx="7863328" cy="32403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931253"/>
                <a:gridCol w="3932075"/>
              </a:tblGrid>
              <a:tr h="3240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16100" algn="l"/>
                        </a:tabLs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Тварь ли я дрожащая, или право имею?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16100" algn="l"/>
                        </a:tabLs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Раскольников – ему кажется, что воля и разум «сильной личности » могут осчастливить «толпу». Он нарушил закон человеческой совести, нравственный закон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335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944216"/>
          </a:xfrm>
        </p:spPr>
        <p:txBody>
          <a:bodyPr>
            <a:normAutofit/>
          </a:bodyPr>
          <a:lstStyle/>
          <a:p>
            <a:r>
              <a:rPr lang="ru-RU" dirty="0" smtClean="0"/>
              <a:t>Жизнь и творчество А.П. Чехова</a:t>
            </a:r>
            <a:br>
              <a:rPr lang="ru-RU" dirty="0" smtClean="0"/>
            </a:br>
            <a:r>
              <a:rPr lang="ru-RU" sz="3200" dirty="0" smtClean="0"/>
              <a:t>Музей </a:t>
            </a:r>
            <a:r>
              <a:rPr lang="ru-RU" sz="3200" dirty="0" smtClean="0">
                <a:effectLst/>
                <a:latin typeface="Times New Roman"/>
                <a:ea typeface="Times New Roman"/>
              </a:rPr>
              <a:t>в</a:t>
            </a:r>
            <a:r>
              <a:rPr lang="ru-RU" sz="3600" dirty="0" smtClean="0">
                <a:effectLst/>
                <a:latin typeface="Times New Roman"/>
                <a:ea typeface="Times New Roman"/>
              </a:rPr>
              <a:t> Таганроге. </a:t>
            </a:r>
            <a:r>
              <a:rPr lang="ru-RU" sz="3600" dirty="0">
                <a:effectLst/>
                <a:latin typeface="Times New Roman"/>
                <a:ea typeface="Times New Roman"/>
              </a:rPr>
              <a:t>Открыт в </a:t>
            </a:r>
            <a:r>
              <a:rPr lang="ru-RU" sz="3600" dirty="0" smtClean="0">
                <a:effectLst/>
                <a:latin typeface="Times New Roman"/>
                <a:ea typeface="Times New Roman"/>
              </a:rPr>
              <a:t>1914</a:t>
            </a:r>
            <a:r>
              <a:rPr lang="ru-RU" sz="3600" dirty="0">
                <a:effectLst/>
                <a:latin typeface="Times New Roman"/>
                <a:ea typeface="Times New Roman"/>
              </a:rPr>
              <a:t>. В 1935 преобразован в лит. музей им. А. П. Чехова</a:t>
            </a:r>
            <a:endParaRPr lang="ru-RU" sz="36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00476"/>
            <a:ext cx="6696744" cy="3508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450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effectLst/>
                <a:latin typeface="Times New Roman"/>
                <a:ea typeface="Times New Roman"/>
              </a:rPr>
              <a:t>Дом-музей </a:t>
            </a:r>
            <a:r>
              <a:rPr lang="ru-RU" sz="4400" spc="-20" dirty="0">
                <a:effectLst/>
                <a:latin typeface="Times New Roman"/>
                <a:ea typeface="Times New Roman"/>
              </a:rPr>
              <a:t>А. П. Чехова в Ялте.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88840"/>
            <a:ext cx="6120680" cy="3456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81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480720" cy="5835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49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50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84659" y="3815278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Ответственность</a:t>
            </a:r>
            <a:endParaRPr lang="ru-RU" sz="2800" b="1" dirty="0">
              <a:solidFill>
                <a:schemeClr val="bg1"/>
              </a:solidFill>
            </a:endParaRPr>
          </a:p>
        </p:txBody>
      </p:sp>
      <p:cxnSp>
        <p:nvCxnSpPr>
          <p:cNvPr id="6" name="Прямая со стрелкой 5"/>
          <p:cNvCxnSpPr>
            <a:stCxn id="4" idx="1"/>
            <a:endCxn id="7" idx="3"/>
          </p:cNvCxnSpPr>
          <p:nvPr/>
        </p:nvCxnSpPr>
        <p:spPr>
          <a:xfrm flipH="1">
            <a:off x="1947958" y="4076888"/>
            <a:ext cx="936701" cy="0"/>
          </a:xfrm>
          <a:prstGeom prst="straightConnector1">
            <a:avLst/>
          </a:prstGeom>
          <a:ln w="50800" cap="sq" cmpd="sng">
            <a:solidFill>
              <a:schemeClr val="bg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78838" y="3815278"/>
            <a:ext cx="1469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Совесть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9" name="Прямая со стрелкой 8"/>
          <p:cNvCxnSpPr>
            <a:endCxn id="11" idx="2"/>
          </p:cNvCxnSpPr>
          <p:nvPr/>
        </p:nvCxnSpPr>
        <p:spPr>
          <a:xfrm flipH="1" flipV="1">
            <a:off x="1853236" y="2093492"/>
            <a:ext cx="1737131" cy="1721786"/>
          </a:xfrm>
          <a:prstGeom prst="straightConnector1">
            <a:avLst/>
          </a:prstGeom>
          <a:ln w="50800" cap="sq">
            <a:solidFill>
              <a:schemeClr val="bg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0592" y="1570272"/>
            <a:ext cx="26852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u="sng" dirty="0" smtClean="0">
                <a:solidFill>
                  <a:schemeClr val="bg1"/>
                </a:solidFill>
              </a:rPr>
              <a:t>Решительность</a:t>
            </a:r>
            <a:endParaRPr lang="ru-RU" sz="2800" u="sng" dirty="0">
              <a:solidFill>
                <a:schemeClr val="bg1"/>
              </a:solidFill>
            </a:endParaRPr>
          </a:p>
        </p:txBody>
      </p:sp>
      <p:cxnSp>
        <p:nvCxnSpPr>
          <p:cNvPr id="13" name="Прямая со стрелкой 12"/>
          <p:cNvCxnSpPr>
            <a:stCxn id="4" idx="0"/>
            <a:endCxn id="15" idx="2"/>
          </p:cNvCxnSpPr>
          <p:nvPr/>
        </p:nvCxnSpPr>
        <p:spPr>
          <a:xfrm flipH="1" flipV="1">
            <a:off x="4482599" y="2093492"/>
            <a:ext cx="22240" cy="1721786"/>
          </a:xfrm>
          <a:prstGeom prst="straightConnector1">
            <a:avLst/>
          </a:prstGeom>
          <a:ln w="50800" cap="sq">
            <a:solidFill>
              <a:schemeClr val="bg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90367" y="1570272"/>
            <a:ext cx="1784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u="sng" dirty="0" smtClean="0">
                <a:solidFill>
                  <a:schemeClr val="bg1"/>
                </a:solidFill>
              </a:rPr>
              <a:t>Поступки</a:t>
            </a:r>
            <a:endParaRPr lang="ru-RU" sz="2800" u="sng" dirty="0">
              <a:solidFill>
                <a:schemeClr val="bg1"/>
              </a:solidFill>
            </a:endParaRPr>
          </a:p>
        </p:txBody>
      </p:sp>
      <p:cxnSp>
        <p:nvCxnSpPr>
          <p:cNvPr id="17" name="Прямая со стрелкой 16"/>
          <p:cNvCxnSpPr>
            <a:endCxn id="22" idx="2"/>
          </p:cNvCxnSpPr>
          <p:nvPr/>
        </p:nvCxnSpPr>
        <p:spPr>
          <a:xfrm flipV="1">
            <a:off x="5580112" y="2093492"/>
            <a:ext cx="1506761" cy="1721786"/>
          </a:xfrm>
          <a:prstGeom prst="straightConnector1">
            <a:avLst/>
          </a:prstGeom>
          <a:ln w="50800" cap="sq">
            <a:solidFill>
              <a:schemeClr val="bg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24128" y="1570272"/>
            <a:ext cx="2725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u="sng" dirty="0" smtClean="0">
                <a:solidFill>
                  <a:schemeClr val="bg1"/>
                </a:solidFill>
              </a:rPr>
              <a:t>Необходимость</a:t>
            </a:r>
            <a:endParaRPr lang="ru-RU" u="sng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86873" y="3815278"/>
            <a:ext cx="872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Дом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29" name="Прямая со стрелкой 28"/>
          <p:cNvCxnSpPr>
            <a:stCxn id="4" idx="3"/>
            <a:endCxn id="27" idx="1"/>
          </p:cNvCxnSpPr>
          <p:nvPr/>
        </p:nvCxnSpPr>
        <p:spPr>
          <a:xfrm>
            <a:off x="6125019" y="4076888"/>
            <a:ext cx="961854" cy="0"/>
          </a:xfrm>
          <a:prstGeom prst="straightConnector1">
            <a:avLst/>
          </a:prstGeom>
          <a:ln w="50800" cap="sq">
            <a:solidFill>
              <a:schemeClr val="bg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195879" y="476671"/>
            <a:ext cx="26504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Кластер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96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1" grpId="0"/>
      <p:bldP spid="15" grpId="0"/>
      <p:bldP spid="22" grpId="0"/>
      <p:bldP spid="27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  <a:tabLst>
                <a:tab pos="1816100" algn="l"/>
              </a:tabLst>
            </a:pPr>
            <a:r>
              <a:rPr lang="ru-RU" sz="2800" dirty="0">
                <a:latin typeface="Times New Roman"/>
                <a:ea typeface="Times New Roman"/>
              </a:rPr>
              <a:t>- Белеет парус одинокий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2800" i="1" dirty="0" smtClean="0">
                <a:latin typeface="Times New Roman"/>
                <a:ea typeface="Times New Roman"/>
              </a:rPr>
              <a:t>     в тумане </a:t>
            </a:r>
            <a:r>
              <a:rPr lang="ru-RU" sz="2800" i="1" dirty="0">
                <a:latin typeface="Times New Roman"/>
                <a:ea typeface="Times New Roman"/>
              </a:rPr>
              <a:t>моря голубом… </a:t>
            </a:r>
            <a:endParaRPr lang="ru-RU" sz="2800" i="1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1816100" algn="l"/>
              </a:tabLst>
            </a:pPr>
            <a:r>
              <a:rPr lang="ru-RU" sz="2800" dirty="0">
                <a:latin typeface="Times New Roman"/>
                <a:ea typeface="Times New Roman"/>
              </a:rPr>
              <a:t>- Я к вам пишу -  чего же боле ?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16100" algn="l"/>
              </a:tabLst>
            </a:pPr>
            <a:r>
              <a:rPr lang="ru-RU" sz="2800" i="1" dirty="0" smtClean="0">
                <a:latin typeface="Times New Roman"/>
                <a:ea typeface="Times New Roman"/>
              </a:rPr>
              <a:t>    Что </a:t>
            </a:r>
            <a:r>
              <a:rPr lang="ru-RU" sz="2800" i="1" dirty="0">
                <a:latin typeface="Times New Roman"/>
                <a:ea typeface="Times New Roman"/>
              </a:rPr>
              <a:t>я могу еще сказать,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16100" algn="l"/>
              </a:tabLst>
            </a:pPr>
            <a:r>
              <a:rPr lang="ru-RU" sz="2800" i="1" dirty="0" smtClean="0">
                <a:latin typeface="Times New Roman"/>
                <a:ea typeface="Times New Roman"/>
              </a:rPr>
              <a:t>    Теперь</a:t>
            </a:r>
            <a:r>
              <a:rPr lang="ru-RU" sz="2800" i="1" dirty="0">
                <a:latin typeface="Times New Roman"/>
                <a:ea typeface="Times New Roman"/>
              </a:rPr>
              <a:t>, я знаю, в вашей воле 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2800" i="1" dirty="0" smtClean="0">
                <a:latin typeface="Times New Roman"/>
                <a:ea typeface="Times New Roman"/>
              </a:rPr>
              <a:t>    Меня </a:t>
            </a:r>
            <a:r>
              <a:rPr lang="ru-RU" sz="2800" i="1" dirty="0">
                <a:latin typeface="Times New Roman"/>
                <a:ea typeface="Times New Roman"/>
              </a:rPr>
              <a:t>презреньем наказать </a:t>
            </a:r>
            <a:endParaRPr lang="ru-RU" sz="2800" i="1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1816100" algn="l"/>
              </a:tabLst>
            </a:pPr>
            <a:r>
              <a:rPr lang="ru-RU" sz="2800" dirty="0">
                <a:latin typeface="Times New Roman"/>
                <a:ea typeface="Times New Roman"/>
              </a:rPr>
              <a:t>- Шепот, робкое дыхание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16100" algn="l"/>
              </a:tabLst>
            </a:pPr>
            <a:r>
              <a:rPr lang="ru-RU" sz="2800" i="1" dirty="0" smtClean="0">
                <a:latin typeface="Times New Roman"/>
                <a:ea typeface="Times New Roman"/>
              </a:rPr>
              <a:t>    Трели </a:t>
            </a:r>
            <a:r>
              <a:rPr lang="ru-RU" sz="2800" i="1" dirty="0">
                <a:latin typeface="Times New Roman"/>
                <a:ea typeface="Times New Roman"/>
              </a:rPr>
              <a:t>соловья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2800" i="1" dirty="0" smtClean="0">
                <a:latin typeface="Times New Roman"/>
                <a:ea typeface="Times New Roman"/>
              </a:rPr>
              <a:t>    Серебро </a:t>
            </a:r>
            <a:r>
              <a:rPr lang="ru-RU" sz="2800" i="1" dirty="0">
                <a:latin typeface="Times New Roman"/>
                <a:ea typeface="Times New Roman"/>
              </a:rPr>
              <a:t>и колыханье сонного ручья.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Узнай стихотворение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89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45360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0"/>
              </a:spcAft>
              <a:tabLst>
                <a:tab pos="1816100" algn="l"/>
              </a:tabLst>
            </a:pPr>
            <a:r>
              <a:rPr lang="ru-RU" sz="2800" dirty="0">
                <a:latin typeface="Times New Roman"/>
                <a:ea typeface="Times New Roman"/>
              </a:rPr>
              <a:t>- О, как убийственно мы любим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16100" algn="l"/>
              </a:tabLst>
            </a:pPr>
            <a:r>
              <a:rPr lang="ru-RU" sz="2800" dirty="0" smtClean="0">
                <a:latin typeface="Times New Roman"/>
                <a:ea typeface="Times New Roman"/>
              </a:rPr>
              <a:t>   Как </a:t>
            </a:r>
            <a:r>
              <a:rPr lang="ru-RU" sz="2800" dirty="0">
                <a:latin typeface="Times New Roman"/>
                <a:ea typeface="Times New Roman"/>
              </a:rPr>
              <a:t>в буйной слепоте страстей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16100" algn="l"/>
              </a:tabLst>
            </a:pPr>
            <a:r>
              <a:rPr lang="ru-RU" sz="2800" i="1" dirty="0" smtClean="0">
                <a:latin typeface="Times New Roman"/>
                <a:ea typeface="Times New Roman"/>
              </a:rPr>
              <a:t>  Мы </a:t>
            </a:r>
            <a:r>
              <a:rPr lang="ru-RU" sz="2800" i="1" dirty="0">
                <a:latin typeface="Times New Roman"/>
                <a:ea typeface="Times New Roman"/>
              </a:rPr>
              <a:t>то всего вернее губим,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2800" i="1" dirty="0" smtClean="0">
                <a:latin typeface="Times New Roman"/>
                <a:ea typeface="Times New Roman"/>
              </a:rPr>
              <a:t>  Что </a:t>
            </a:r>
            <a:r>
              <a:rPr lang="ru-RU" sz="2800" i="1" dirty="0">
                <a:latin typeface="Times New Roman"/>
                <a:ea typeface="Times New Roman"/>
              </a:rPr>
              <a:t>сердцу нашему милей </a:t>
            </a:r>
            <a:endParaRPr lang="ru-RU" sz="2800" i="1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1816100" algn="l"/>
              </a:tabLst>
            </a:pPr>
            <a:r>
              <a:rPr lang="ru-RU" sz="2800" dirty="0">
                <a:latin typeface="Times New Roman"/>
                <a:ea typeface="Times New Roman"/>
              </a:rPr>
              <a:t>- Погиб Поэт – невольник чести –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16100" algn="l"/>
              </a:tabLst>
            </a:pPr>
            <a:r>
              <a:rPr lang="ru-RU" sz="2800" dirty="0" smtClean="0">
                <a:latin typeface="Times New Roman"/>
                <a:ea typeface="Times New Roman"/>
              </a:rPr>
              <a:t>   Пал</a:t>
            </a:r>
            <a:r>
              <a:rPr lang="ru-RU" sz="2800" dirty="0">
                <a:latin typeface="Times New Roman"/>
                <a:ea typeface="Times New Roman"/>
              </a:rPr>
              <a:t>, оклеветанный молвой,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16100" algn="l"/>
              </a:tabLst>
            </a:pPr>
            <a:r>
              <a:rPr lang="ru-RU" sz="2800" i="1" dirty="0" smtClean="0">
                <a:latin typeface="Times New Roman"/>
                <a:ea typeface="Times New Roman"/>
              </a:rPr>
              <a:t>  С </a:t>
            </a:r>
            <a:r>
              <a:rPr lang="ru-RU" sz="2800" i="1" dirty="0">
                <a:latin typeface="Times New Roman"/>
                <a:ea typeface="Times New Roman"/>
              </a:rPr>
              <a:t>свинцом в груди и жаждой мести 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16100" algn="l"/>
              </a:tabLst>
            </a:pPr>
            <a:r>
              <a:rPr lang="ru-RU" sz="2800" i="1" dirty="0" smtClean="0">
                <a:latin typeface="Times New Roman"/>
                <a:ea typeface="Times New Roman"/>
              </a:rPr>
              <a:t>   Поникнув </a:t>
            </a:r>
            <a:r>
              <a:rPr lang="ru-RU" sz="2800" i="1" dirty="0">
                <a:latin typeface="Times New Roman"/>
                <a:ea typeface="Times New Roman"/>
              </a:rPr>
              <a:t>гордой головой!  </a:t>
            </a:r>
            <a:endParaRPr lang="ru-RU" sz="2800" i="1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1816100" algn="l"/>
              </a:tabLst>
            </a:pPr>
            <a:r>
              <a:rPr lang="ru-RU" sz="2400" dirty="0">
                <a:latin typeface="Times New Roman"/>
                <a:ea typeface="Times New Roman"/>
              </a:rPr>
              <a:t>- Я вас любил, любовь еще быть может</a:t>
            </a:r>
            <a:endParaRPr lang="ru-RU" sz="20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16100" algn="l"/>
              </a:tabLst>
            </a:pPr>
            <a:r>
              <a:rPr lang="ru-RU" sz="2400" dirty="0" smtClean="0">
                <a:latin typeface="Times New Roman"/>
                <a:ea typeface="Times New Roman"/>
              </a:rPr>
              <a:t>    В </a:t>
            </a:r>
            <a:r>
              <a:rPr lang="ru-RU" sz="2400" dirty="0">
                <a:latin typeface="Times New Roman"/>
                <a:ea typeface="Times New Roman"/>
              </a:rPr>
              <a:t>душе моей угасла не совсем</a:t>
            </a:r>
            <a:endParaRPr lang="ru-RU" sz="20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16100" algn="l"/>
              </a:tabLst>
            </a:pPr>
            <a:r>
              <a:rPr lang="ru-RU" sz="2400" i="1" dirty="0" smtClean="0">
                <a:latin typeface="Times New Roman"/>
                <a:ea typeface="Times New Roman"/>
              </a:rPr>
              <a:t>   Но </a:t>
            </a:r>
            <a:r>
              <a:rPr lang="ru-RU" sz="2400" i="1" dirty="0">
                <a:latin typeface="Times New Roman"/>
                <a:ea typeface="Times New Roman"/>
              </a:rPr>
              <a:t>пусть она вас больше не тревожит,</a:t>
            </a:r>
            <a:endParaRPr lang="ru-RU" sz="20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16100" algn="l"/>
              </a:tabLst>
            </a:pPr>
            <a:r>
              <a:rPr lang="ru-RU" sz="2400" i="1" dirty="0" smtClean="0">
                <a:latin typeface="Times New Roman"/>
                <a:ea typeface="Times New Roman"/>
              </a:rPr>
              <a:t>  Я </a:t>
            </a:r>
            <a:r>
              <a:rPr lang="ru-RU" sz="2400" i="1" dirty="0">
                <a:latin typeface="Times New Roman"/>
                <a:ea typeface="Times New Roman"/>
              </a:rPr>
              <a:t>не хочу печалить вас ничем </a:t>
            </a:r>
            <a:r>
              <a:rPr lang="ru-RU" sz="2400" dirty="0">
                <a:latin typeface="Times New Roman"/>
                <a:ea typeface="Times New Roman"/>
              </a:rPr>
              <a:t>  </a:t>
            </a:r>
            <a:endParaRPr lang="ru-RU" sz="20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16100" algn="l"/>
              </a:tabLst>
            </a:pP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Узнай стихотворение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380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0"/>
              </a:spcAft>
              <a:tabLst>
                <a:tab pos="1816100" algn="l"/>
              </a:tabLst>
            </a:pPr>
            <a:r>
              <a:rPr lang="ru-RU" sz="2800" dirty="0">
                <a:latin typeface="Times New Roman"/>
                <a:ea typeface="Times New Roman"/>
              </a:rPr>
              <a:t>- Я пришел к тебе с приветом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16100" algn="l"/>
              </a:tabLst>
            </a:pPr>
            <a:r>
              <a:rPr lang="ru-RU" sz="2800" dirty="0" smtClean="0">
                <a:latin typeface="Times New Roman"/>
                <a:ea typeface="Times New Roman"/>
              </a:rPr>
              <a:t>   Рассказать</a:t>
            </a:r>
            <a:r>
              <a:rPr lang="ru-RU" sz="2800" dirty="0">
                <a:latin typeface="Times New Roman"/>
                <a:ea typeface="Times New Roman"/>
              </a:rPr>
              <a:t>, что солнце встало,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16100" algn="l"/>
              </a:tabLst>
            </a:pPr>
            <a:r>
              <a:rPr lang="ru-RU" sz="2800" i="1" dirty="0" smtClean="0">
                <a:latin typeface="Times New Roman"/>
                <a:ea typeface="Times New Roman"/>
              </a:rPr>
              <a:t>  Что </a:t>
            </a:r>
            <a:r>
              <a:rPr lang="ru-RU" sz="2800" i="1" dirty="0">
                <a:latin typeface="Times New Roman"/>
                <a:ea typeface="Times New Roman"/>
              </a:rPr>
              <a:t>оно горячим светом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16100" algn="l"/>
              </a:tabLst>
            </a:pPr>
            <a:r>
              <a:rPr lang="ru-RU" sz="2800" i="1" dirty="0">
                <a:latin typeface="Times New Roman"/>
                <a:ea typeface="Times New Roman"/>
              </a:rPr>
              <a:t> </a:t>
            </a:r>
            <a:r>
              <a:rPr lang="ru-RU" sz="2800" i="1" dirty="0" smtClean="0">
                <a:latin typeface="Times New Roman"/>
                <a:ea typeface="Times New Roman"/>
              </a:rPr>
              <a:t> По </a:t>
            </a:r>
            <a:r>
              <a:rPr lang="ru-RU" sz="2800" i="1" dirty="0">
                <a:latin typeface="Times New Roman"/>
                <a:ea typeface="Times New Roman"/>
              </a:rPr>
              <a:t>листам затрепетало  </a:t>
            </a:r>
            <a:endParaRPr lang="ru-RU" sz="2800" i="1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16100" algn="l"/>
              </a:tabLst>
            </a:pPr>
            <a:endParaRPr lang="ru-RU" sz="28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16100" algn="l"/>
              </a:tabLst>
            </a:pPr>
            <a:r>
              <a:rPr lang="ru-RU" sz="2800" dirty="0">
                <a:latin typeface="Times New Roman"/>
                <a:ea typeface="Times New Roman"/>
              </a:rPr>
              <a:t>-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Я вас любил, любовь еще быть может</a:t>
            </a:r>
          </a:p>
          <a:p>
            <a:pPr marL="0" indent="0" algn="just">
              <a:spcAft>
                <a:spcPts val="0"/>
              </a:spcAft>
              <a:buNone/>
              <a:tabLst>
                <a:tab pos="1816100" algn="l"/>
              </a:tabLst>
            </a:pPr>
            <a:r>
              <a:rPr lang="ru-RU" sz="2800" dirty="0" smtClean="0">
                <a:latin typeface="Times New Roman"/>
                <a:ea typeface="Times New Roman"/>
              </a:rPr>
              <a:t>  В </a:t>
            </a:r>
            <a:r>
              <a:rPr lang="ru-RU" sz="2800" dirty="0">
                <a:latin typeface="Times New Roman"/>
                <a:ea typeface="Times New Roman"/>
              </a:rPr>
              <a:t>душе моей угасла не совсем</a:t>
            </a:r>
          </a:p>
          <a:p>
            <a:pPr marL="0" indent="0" algn="just">
              <a:spcAft>
                <a:spcPts val="0"/>
              </a:spcAft>
              <a:buNone/>
              <a:tabLst>
                <a:tab pos="1816100" algn="l"/>
              </a:tabLst>
            </a:pPr>
            <a:r>
              <a:rPr lang="ru-RU" sz="2800" i="1" dirty="0" smtClean="0">
                <a:latin typeface="Times New Roman"/>
                <a:ea typeface="Times New Roman"/>
              </a:rPr>
              <a:t>  Но </a:t>
            </a:r>
            <a:r>
              <a:rPr lang="ru-RU" sz="2800" i="1" dirty="0">
                <a:latin typeface="Times New Roman"/>
                <a:ea typeface="Times New Roman"/>
              </a:rPr>
              <a:t>пусть она вас больше не тревожит,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16100" algn="l"/>
              </a:tabLst>
            </a:pPr>
            <a:r>
              <a:rPr lang="ru-RU" sz="2800" i="1" dirty="0" smtClean="0">
                <a:latin typeface="Times New Roman"/>
                <a:ea typeface="Times New Roman"/>
              </a:rPr>
              <a:t> Я </a:t>
            </a:r>
            <a:r>
              <a:rPr lang="ru-RU" sz="2800" i="1" dirty="0">
                <a:latin typeface="Times New Roman"/>
                <a:ea typeface="Times New Roman"/>
              </a:rPr>
              <a:t>не хочу печалить вас </a:t>
            </a:r>
            <a:r>
              <a:rPr lang="ru-RU" sz="2800" i="1" dirty="0" smtClean="0">
                <a:latin typeface="Times New Roman"/>
                <a:ea typeface="Times New Roman"/>
              </a:rPr>
              <a:t>ничем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Узнай стихотворение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09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3584060"/>
              </p:ext>
            </p:extLst>
          </p:nvPr>
        </p:nvGraphicFramePr>
        <p:xfrm>
          <a:off x="323528" y="908719"/>
          <a:ext cx="8229600" cy="5783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5421288"/>
              </a:tblGrid>
              <a:tr h="74719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А.С</a:t>
                      </a:r>
                      <a:r>
                        <a:rPr lang="ru-RU" sz="2400" dirty="0" smtClean="0"/>
                        <a:t>. Пушкин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1610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«Преступление и наказание», «Идиот», «Бедные люди», «Белые ночи », «Бесы», «Братья Карамазовы», «Подросток»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</a:tr>
              <a:tr h="125480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М.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baseline="0" dirty="0" smtClean="0"/>
                        <a:t>Ю. </a:t>
                      </a:r>
                      <a:r>
                        <a:rPr lang="ru-RU" sz="2400" baseline="0" dirty="0" smtClean="0"/>
                        <a:t> Лермонтов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1610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«Отцы и дети », «Накануне», «Рудин», «Записки охотника»,  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«Стихотворения в прозе »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128799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И.С</a:t>
                      </a:r>
                      <a:r>
                        <a:rPr lang="ru-RU" sz="2400" dirty="0" smtClean="0"/>
                        <a:t>. Тургенев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1610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«Евгений Онегин», «Повести Белкина», «Дубровский»,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81610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«Капитанская дочка»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125370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Ф.М</a:t>
                      </a:r>
                      <a:r>
                        <a:rPr lang="ru-RU" sz="2400" dirty="0" smtClean="0"/>
                        <a:t>. Достоевский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1610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«Война и мир», «Анна Каренина», «Воскресенье», «Детство», «Отрочество», «Юность»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107292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Л.Н</a:t>
                      </a:r>
                      <a:r>
                        <a:rPr lang="ru-RU" sz="2400" dirty="0" smtClean="0"/>
                        <a:t>. Толстой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1610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«Герой нашего времени», «Демон», «Хаджи Абрек »,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1610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                                  «Маскарад », «Дума»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Собери библиотеку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9667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3264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0"/>
              </a:spcAft>
              <a:tabLst>
                <a:tab pos="1816100" algn="l"/>
              </a:tabLst>
            </a:pPr>
            <a:r>
              <a:rPr lang="ru-RU" sz="2800" dirty="0">
                <a:latin typeface="Times New Roman"/>
                <a:ea typeface="Times New Roman"/>
              </a:rPr>
              <a:t>А.С . Пушкин  - «Евгений Онегин», «Повести Белкина», «Дубровский», </a:t>
            </a:r>
            <a:r>
              <a:rPr lang="ru-RU" sz="2800" dirty="0" smtClean="0">
                <a:latin typeface="Times New Roman"/>
                <a:ea typeface="Times New Roman"/>
              </a:rPr>
              <a:t> «</a:t>
            </a:r>
            <a:r>
              <a:rPr lang="ru-RU" sz="2800" dirty="0">
                <a:latin typeface="Times New Roman"/>
                <a:ea typeface="Times New Roman"/>
              </a:rPr>
              <a:t>Капитанская </a:t>
            </a:r>
            <a:r>
              <a:rPr lang="ru-RU" sz="2800" dirty="0" smtClean="0">
                <a:latin typeface="Times New Roman"/>
                <a:ea typeface="Times New Roman"/>
              </a:rPr>
              <a:t>дочка</a:t>
            </a:r>
            <a:r>
              <a:rPr lang="ru-RU" sz="2800" dirty="0">
                <a:latin typeface="Times New Roman"/>
                <a:ea typeface="Times New Roman"/>
              </a:rPr>
              <a:t> </a:t>
            </a:r>
            <a:endParaRPr lang="ru-RU" sz="28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tabLst>
                <a:tab pos="1816100" algn="l"/>
              </a:tabLst>
            </a:pPr>
            <a:endParaRPr lang="ru-RU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tabLst>
                <a:tab pos="1816100" algn="l"/>
              </a:tabLst>
            </a:pPr>
            <a:r>
              <a:rPr lang="ru-RU" sz="2800" dirty="0">
                <a:latin typeface="Times New Roman"/>
                <a:ea typeface="Times New Roman"/>
              </a:rPr>
              <a:t>М. Ю. Лермонтов – «Герой нашего времени», «Демон», </a:t>
            </a:r>
            <a:endParaRPr lang="ru-RU" sz="28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tabLst>
                <a:tab pos="1816100" algn="l"/>
              </a:tabLst>
            </a:pPr>
            <a:r>
              <a:rPr lang="ru-RU" sz="2800" dirty="0" smtClean="0">
                <a:latin typeface="Times New Roman"/>
                <a:ea typeface="Times New Roman"/>
              </a:rPr>
              <a:t>«</a:t>
            </a:r>
            <a:r>
              <a:rPr lang="ru-RU" sz="2800" dirty="0">
                <a:latin typeface="Times New Roman"/>
                <a:ea typeface="Times New Roman"/>
              </a:rPr>
              <a:t>Хаджи </a:t>
            </a:r>
            <a:r>
              <a:rPr lang="ru-RU" sz="2800" dirty="0" smtClean="0">
                <a:latin typeface="Times New Roman"/>
                <a:ea typeface="Times New Roman"/>
              </a:rPr>
              <a:t>Абрек»,   «Маскарад», </a:t>
            </a:r>
            <a:r>
              <a:rPr lang="ru-RU" sz="2800" dirty="0">
                <a:latin typeface="Times New Roman"/>
                <a:ea typeface="Times New Roman"/>
              </a:rPr>
              <a:t>«Дума»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1816100" algn="l"/>
              </a:tabLst>
            </a:pPr>
            <a:r>
              <a:rPr lang="ru-RU" sz="2800" dirty="0">
                <a:latin typeface="Times New Roman"/>
                <a:ea typeface="Times New Roman"/>
              </a:rPr>
              <a:t> 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tabLst>
                <a:tab pos="1816100" algn="l"/>
              </a:tabLst>
            </a:pPr>
            <a:r>
              <a:rPr lang="ru-RU" sz="2800" dirty="0">
                <a:latin typeface="Times New Roman"/>
                <a:ea typeface="Times New Roman"/>
              </a:rPr>
              <a:t>И.С. Тургенев – «Отцы и дети », «Накануне», «Рудин», «Записки охотника</a:t>
            </a:r>
            <a:r>
              <a:rPr lang="ru-RU" sz="2800" dirty="0" smtClean="0">
                <a:latin typeface="Times New Roman"/>
                <a:ea typeface="Times New Roman"/>
              </a:rPr>
              <a:t>», «Стихотворения </a:t>
            </a:r>
            <a:r>
              <a:rPr lang="ru-RU" sz="2800" dirty="0">
                <a:latin typeface="Times New Roman"/>
                <a:ea typeface="Times New Roman"/>
              </a:rPr>
              <a:t>в прозе »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1816100" algn="l"/>
              </a:tabLst>
            </a:pPr>
            <a:r>
              <a:rPr lang="ru-RU" sz="2800" dirty="0">
                <a:latin typeface="Times New Roman"/>
                <a:ea typeface="Times New Roman"/>
              </a:rPr>
              <a:t> 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tabLst>
                <a:tab pos="1816100" algn="l"/>
              </a:tabLst>
            </a:pPr>
            <a:r>
              <a:rPr lang="ru-RU" sz="2800" dirty="0">
                <a:latin typeface="Times New Roman"/>
                <a:ea typeface="Times New Roman"/>
              </a:rPr>
              <a:t>Ф. М .  Достоевский – «Преступление и наказание», «Идиот», «Бедные люди», «Белые ночи », «Бесы», «Братья Карамазовы», «Подросток»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1816100" algn="l"/>
              </a:tabLst>
            </a:pPr>
            <a:r>
              <a:rPr lang="ru-RU" sz="2800" dirty="0">
                <a:latin typeface="Times New Roman"/>
                <a:ea typeface="Times New Roman"/>
              </a:rPr>
              <a:t> 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tabLst>
                <a:tab pos="1816100" algn="l"/>
              </a:tabLst>
            </a:pPr>
            <a:r>
              <a:rPr lang="ru-RU" sz="2800" dirty="0">
                <a:latin typeface="Times New Roman"/>
                <a:ea typeface="Times New Roman"/>
              </a:rPr>
              <a:t>Л.Н. Толстой – «Война и мир», «Анна Каренина», «Воскресенье», «Детство», «Отрочество», «Юность»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Собери библиотеку (проверь себя)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2285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Угадай героя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377029"/>
              </p:ext>
            </p:extLst>
          </p:nvPr>
        </p:nvGraphicFramePr>
        <p:xfrm>
          <a:off x="755576" y="1617667"/>
          <a:ext cx="7848872" cy="431563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924026"/>
                <a:gridCol w="3924846"/>
              </a:tblGrid>
              <a:tr h="5984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1610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Отрывок из произведения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81610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16100" algn="l"/>
                        </a:tabLst>
                        <a:defRPr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Имя и характеристика героя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603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16100" algn="l"/>
                        </a:tabLst>
                        <a:defRPr/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«Я любил для себя, для собственного удовольствия. Да и какое дело мне до радостей и бедствий человеческих, мне, странствующему офицеру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…» Это тип старого кавказского служаки, закаленного в опасностях, трудах и битвах, которого лицо так же загорело и сурово, как манеры простоваты и грубы, но у которого чудесная душа и золотое сердце »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16100" algn="l"/>
                        </a:tabLs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16100" algn="l"/>
                        </a:tabLs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55239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399499"/>
              </p:ext>
            </p:extLst>
          </p:nvPr>
        </p:nvGraphicFramePr>
        <p:xfrm>
          <a:off x="467544" y="764704"/>
          <a:ext cx="8208912" cy="445540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176464"/>
                <a:gridCol w="4032448"/>
              </a:tblGrid>
              <a:tr h="445540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16100" algn="l"/>
                        </a:tabLst>
                        <a:defRPr/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Тип молодого человека, верящего исключительного в науку и относящегося презрительно к искусству и религии. 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Тварь ли я дрожащая, или право имею?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16100" algn="l"/>
                        </a:tabLst>
                      </a:pP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16100" algn="l"/>
                        </a:tabLst>
                      </a:pP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78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110</TotalTime>
  <Words>721</Words>
  <Application>Microsoft Office PowerPoint</Application>
  <PresentationFormat>Экран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Бумажная</vt:lpstr>
      <vt:lpstr>Презентация PowerPoint</vt:lpstr>
      <vt:lpstr>Презентация PowerPoint</vt:lpstr>
      <vt:lpstr>Узнай стихотворение</vt:lpstr>
      <vt:lpstr>Узнай стихотворение</vt:lpstr>
      <vt:lpstr>Узнай стихотворение</vt:lpstr>
      <vt:lpstr>Собери библиотеку</vt:lpstr>
      <vt:lpstr>Собери библиотеку (проверь себя)</vt:lpstr>
      <vt:lpstr>Угадай героя</vt:lpstr>
      <vt:lpstr>Презентация PowerPoint</vt:lpstr>
      <vt:lpstr>Угадай героя</vt:lpstr>
      <vt:lpstr>Презентация PowerPoint</vt:lpstr>
      <vt:lpstr>Презентация PowerPoint</vt:lpstr>
      <vt:lpstr>Презентация PowerPoint</vt:lpstr>
      <vt:lpstr>Жизнь и творчество А.П. Чехова Музей в Таганроге. Открыт в 1914. В 1935 преобразован в лит. музей им. А. П. Чехова</vt:lpstr>
      <vt:lpstr>Дом-музей А. П. Чехова в Ялте.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ЕЛЕНА</cp:lastModifiedBy>
  <cp:revision>13</cp:revision>
  <dcterms:created xsi:type="dcterms:W3CDTF">2013-04-15T02:37:51Z</dcterms:created>
  <dcterms:modified xsi:type="dcterms:W3CDTF">2013-04-15T07:07:19Z</dcterms:modified>
</cp:coreProperties>
</file>