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65" r:id="rId4"/>
    <p:sldId id="258" r:id="rId5"/>
    <p:sldId id="259" r:id="rId6"/>
    <p:sldId id="260" r:id="rId7"/>
    <p:sldId id="262" r:id="rId8"/>
    <p:sldId id="264" r:id="rId9"/>
    <p:sldId id="263" r:id="rId10"/>
    <p:sldId id="261" r:id="rId11"/>
    <p:sldId id="266" r:id="rId12"/>
  </p:sldIdLst>
  <p:sldSz cx="9144000" cy="6858000" type="screen4x3"/>
  <p:notesSz cx="6858000" cy="9144000"/>
  <p:defaultText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21AA8D4-767E-492A-A1F4-501A4ADBC0A4}" type="datetimeFigureOut">
              <a:rPr lang="ru-RU" smtClean="0"/>
              <a:pPr/>
              <a:t>14.12.2013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69452-F1A1-495D-9D9D-D3539B46057E}"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969452-F1A1-495D-9D9D-D3539B46057E}" type="slidenum">
              <a:rPr lang="ru-RU" smtClean="0"/>
              <a:pPr/>
              <a:t>10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add title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AF463A-BC7C-46EE-9F1E-7F377CCA4891}" type="datetimeFigureOut">
              <a:rPr lang="en-US" smtClean="0"/>
              <a:pPr/>
              <a:t>12/14/2013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83448D-3A78-4528-A469-B745A65DA4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AF463A-BC7C-46EE-9F1E-7F377CCA4891}" type="datetimeFigureOut">
              <a:rPr lang="en-US" smtClean="0"/>
              <a:pPr/>
              <a:t>12/14/2013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83448D-3A78-4528-A469-B745A65DA4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latinLnBrk="0">
        <a:spcBef>
          <a:spcPct val="0"/>
        </a:spcBef>
        <a:buNone/>
        <a:defRPr sz="4400" kern="1200">
          <a:solidFill>
            <a:schemeClr val="tx1"/>
          </a:solidFill>
          <a:latin typeface="+mj-lt"/>
          <a:ea typeface="+mj-ea"/>
          <a:cs typeface="+mj-cs"/>
        </a:defRPr>
      </a:lvl1pPr>
    </p:titleStyle>
    <p:bodyStyle>
      <a:lvl1pPr marL="342900" indent="-342900" algn="l" defTabSz="914400" rtl="0" latinLnBrk="0">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latinLnBrk="0">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latinLnBrk="0">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latinLnBrk="0">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latinLnBrk="0">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latinLnBrk="0">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latinLnBrk="0">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latinLnBrk="0">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latinLnBrk="0">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latinLnBrk="0">
        <a:defRPr sz="1800" kern="1200">
          <a:solidFill>
            <a:schemeClr val="tx1"/>
          </a:solidFill>
          <a:latin typeface="+mn-lt"/>
          <a:ea typeface="+mn-ea"/>
          <a:cs typeface="+mn-cs"/>
        </a:defRPr>
      </a:lvl1pPr>
      <a:lvl2pPr marL="457200" algn="l" defTabSz="914400" rtl="0" latinLnBrk="0">
        <a:defRPr sz="1800" kern="1200">
          <a:solidFill>
            <a:schemeClr val="tx1"/>
          </a:solidFill>
          <a:latin typeface="+mn-lt"/>
          <a:ea typeface="+mn-ea"/>
          <a:cs typeface="+mn-cs"/>
        </a:defRPr>
      </a:lvl2pPr>
      <a:lvl3pPr marL="914400" algn="l" defTabSz="914400" rtl="0" latinLnBrk="0">
        <a:defRPr sz="1800" kern="1200">
          <a:solidFill>
            <a:schemeClr val="tx1"/>
          </a:solidFill>
          <a:latin typeface="+mn-lt"/>
          <a:ea typeface="+mn-ea"/>
          <a:cs typeface="+mn-cs"/>
        </a:defRPr>
      </a:lvl3pPr>
      <a:lvl4pPr marL="1371600" algn="l" defTabSz="914400" rtl="0" latinLnBrk="0">
        <a:defRPr sz="1800" kern="1200">
          <a:solidFill>
            <a:schemeClr val="tx1"/>
          </a:solidFill>
          <a:latin typeface="+mn-lt"/>
          <a:ea typeface="+mn-ea"/>
          <a:cs typeface="+mn-cs"/>
        </a:defRPr>
      </a:lvl4pPr>
      <a:lvl5pPr marL="1828800" algn="l" defTabSz="914400" rtl="0" latinLnBrk="0">
        <a:defRPr sz="1800" kern="1200">
          <a:solidFill>
            <a:schemeClr val="tx1"/>
          </a:solidFill>
          <a:latin typeface="+mn-lt"/>
          <a:ea typeface="+mn-ea"/>
          <a:cs typeface="+mn-cs"/>
        </a:defRPr>
      </a:lvl5pPr>
      <a:lvl6pPr marL="2286000" algn="l" defTabSz="914400" rtl="0" latinLnBrk="0">
        <a:defRPr sz="1800" kern="1200">
          <a:solidFill>
            <a:schemeClr val="tx1"/>
          </a:solidFill>
          <a:latin typeface="+mn-lt"/>
          <a:ea typeface="+mn-ea"/>
          <a:cs typeface="+mn-cs"/>
        </a:defRPr>
      </a:lvl6pPr>
      <a:lvl7pPr marL="2743200" algn="l" defTabSz="914400" rtl="0" latinLnBrk="0">
        <a:defRPr sz="1800" kern="1200">
          <a:solidFill>
            <a:schemeClr val="tx1"/>
          </a:solidFill>
          <a:latin typeface="+mn-lt"/>
          <a:ea typeface="+mn-ea"/>
          <a:cs typeface="+mn-cs"/>
        </a:defRPr>
      </a:lvl7pPr>
      <a:lvl8pPr marL="3200400" algn="l" defTabSz="914400" rtl="0" latinLnBrk="0">
        <a:defRPr sz="1800" kern="1200">
          <a:solidFill>
            <a:schemeClr val="tx1"/>
          </a:solidFill>
          <a:latin typeface="+mn-lt"/>
          <a:ea typeface="+mn-ea"/>
          <a:cs typeface="+mn-cs"/>
        </a:defRPr>
      </a:lvl8pPr>
      <a:lvl9pPr marL="3657600" algn="l" defTabSz="914400" rtl="0" latinLnBrk="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28600" y="0"/>
            <a:ext cx="8534400" cy="1143000"/>
          </a:xfrm>
        </p:spPr>
        <p:txBody>
          <a:bodyPr>
            <a:noAutofit/>
          </a:bodyPr>
          <a:lstStyle/>
          <a:p>
            <a:r>
              <a:rPr lang="en-US" dirty="0" smtClean="0"/>
              <a:t>University of California, Los Angeles</a:t>
            </a:r>
            <a:endParaRPr lang="ru-RU" dirty="0"/>
          </a:p>
        </p:txBody>
      </p:sp>
      <p:pic>
        <p:nvPicPr>
          <p:cNvPr id="11" name="Picture 2"/>
          <p:cNvPicPr>
            <a:picLocks noGrp="1" noChangeAspect="1" noChangeArrowheads="1"/>
          </p:cNvPicPr>
          <p:nvPr>
            <p:ph idx="1"/>
          </p:nvPr>
        </p:nvPicPr>
        <p:blipFill>
          <a:blip r:embed="rId3" cstate="email"/>
          <a:srcRect/>
          <a:stretch>
            <a:fillRect/>
          </a:stretch>
        </p:blipFill>
        <p:spPr bwMode="auto">
          <a:xfrm>
            <a:off x="457200" y="914400"/>
            <a:ext cx="23622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7" name="Picture 3"/>
          <p:cNvPicPr>
            <a:picLocks noChangeAspect="1" noChangeArrowheads="1"/>
          </p:cNvPicPr>
          <p:nvPr/>
        </p:nvPicPr>
        <p:blipFill>
          <a:blip r:embed="rId3" cstate="email"/>
          <a:srcRect/>
          <a:stretch>
            <a:fillRect/>
          </a:stretch>
        </p:blipFill>
        <p:spPr bwMode="auto">
          <a:xfrm>
            <a:off x="0" y="0"/>
            <a:ext cx="9144000" cy="1495425"/>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email"/>
          <a:srcRect/>
          <a:stretch>
            <a:fillRect/>
          </a:stretch>
        </p:blipFill>
        <p:spPr bwMode="auto">
          <a:xfrm>
            <a:off x="0" y="1676400"/>
            <a:ext cx="2030730" cy="1524000"/>
          </a:xfrm>
          <a:prstGeom prst="rect">
            <a:avLst/>
          </a:prstGeom>
          <a:noFill/>
          <a:ln w="9525">
            <a:noFill/>
            <a:miter lim="800000"/>
            <a:headEnd/>
            <a:tailEnd/>
          </a:ln>
          <a:effectLst/>
        </p:spPr>
      </p:pic>
      <p:pic>
        <p:nvPicPr>
          <p:cNvPr id="3" name="Picture 3"/>
          <p:cNvPicPr>
            <a:picLocks noChangeAspect="1" noChangeArrowheads="1"/>
          </p:cNvPicPr>
          <p:nvPr/>
        </p:nvPicPr>
        <p:blipFill>
          <a:blip r:embed="rId5" cstate="email"/>
          <a:srcRect/>
          <a:stretch>
            <a:fillRect/>
          </a:stretch>
        </p:blipFill>
        <p:spPr bwMode="auto">
          <a:xfrm>
            <a:off x="3962400" y="1524000"/>
            <a:ext cx="1375508" cy="1828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6" cstate="email"/>
          <a:srcRect/>
          <a:stretch>
            <a:fillRect/>
          </a:stretch>
        </p:blipFill>
        <p:spPr bwMode="auto">
          <a:xfrm>
            <a:off x="5408802" y="1676400"/>
            <a:ext cx="1677798" cy="1219200"/>
          </a:xfrm>
          <a:prstGeom prst="rect">
            <a:avLst/>
          </a:prstGeom>
          <a:noFill/>
          <a:ln w="9525">
            <a:noFill/>
            <a:miter lim="800000"/>
            <a:headEnd/>
            <a:tailEnd/>
          </a:ln>
          <a:effectLst/>
        </p:spPr>
      </p:pic>
      <p:pic>
        <p:nvPicPr>
          <p:cNvPr id="1029" name="Picture 5"/>
          <p:cNvPicPr>
            <a:picLocks noChangeAspect="1" noChangeArrowheads="1"/>
          </p:cNvPicPr>
          <p:nvPr/>
        </p:nvPicPr>
        <p:blipFill>
          <a:blip r:embed="rId7" cstate="email"/>
          <a:srcRect/>
          <a:stretch>
            <a:fillRect/>
          </a:stretch>
        </p:blipFill>
        <p:spPr bwMode="auto">
          <a:xfrm>
            <a:off x="0" y="3276600"/>
            <a:ext cx="2057400" cy="1543050"/>
          </a:xfrm>
          <a:prstGeom prst="rect">
            <a:avLst/>
          </a:prstGeom>
          <a:noFill/>
          <a:ln w="9525">
            <a:noFill/>
            <a:miter lim="800000"/>
            <a:headEnd/>
            <a:tailEnd/>
          </a:ln>
          <a:effectLst/>
        </p:spPr>
      </p:pic>
      <p:pic>
        <p:nvPicPr>
          <p:cNvPr id="1030" name="Picture 6"/>
          <p:cNvPicPr>
            <a:picLocks noChangeAspect="1" noChangeArrowheads="1"/>
          </p:cNvPicPr>
          <p:nvPr/>
        </p:nvPicPr>
        <p:blipFill>
          <a:blip r:embed="rId8" cstate="email"/>
          <a:srcRect/>
          <a:stretch>
            <a:fillRect/>
          </a:stretch>
        </p:blipFill>
        <p:spPr bwMode="auto">
          <a:xfrm>
            <a:off x="7086600" y="1828800"/>
            <a:ext cx="2057400" cy="2057400"/>
          </a:xfrm>
          <a:prstGeom prst="rect">
            <a:avLst/>
          </a:prstGeom>
          <a:noFill/>
          <a:ln w="9525">
            <a:noFill/>
            <a:miter lim="800000"/>
            <a:headEnd/>
            <a:tailEnd/>
          </a:ln>
          <a:effectLst/>
        </p:spPr>
      </p:pic>
      <p:pic>
        <p:nvPicPr>
          <p:cNvPr id="1031" name="Picture 7"/>
          <p:cNvPicPr>
            <a:picLocks noChangeAspect="1" noChangeArrowheads="1"/>
          </p:cNvPicPr>
          <p:nvPr/>
        </p:nvPicPr>
        <p:blipFill>
          <a:blip r:embed="rId9" cstate="email"/>
          <a:srcRect/>
          <a:stretch>
            <a:fillRect/>
          </a:stretch>
        </p:blipFill>
        <p:spPr bwMode="auto">
          <a:xfrm>
            <a:off x="0" y="4916996"/>
            <a:ext cx="3505200" cy="1941004"/>
          </a:xfrm>
          <a:prstGeom prst="rect">
            <a:avLst/>
          </a:prstGeom>
          <a:noFill/>
          <a:ln w="9525">
            <a:noFill/>
            <a:miter lim="800000"/>
            <a:headEnd/>
            <a:tailEnd/>
          </a:ln>
          <a:effectLst/>
        </p:spPr>
      </p:pic>
      <p:pic>
        <p:nvPicPr>
          <p:cNvPr id="1032" name="Picture 8"/>
          <p:cNvPicPr>
            <a:picLocks noChangeAspect="1" noChangeArrowheads="1"/>
          </p:cNvPicPr>
          <p:nvPr/>
        </p:nvPicPr>
        <p:blipFill>
          <a:blip r:embed="rId10" cstate="email"/>
          <a:srcRect/>
          <a:stretch>
            <a:fillRect/>
          </a:stretch>
        </p:blipFill>
        <p:spPr bwMode="auto">
          <a:xfrm>
            <a:off x="6858000" y="3886200"/>
            <a:ext cx="2057400" cy="1370375"/>
          </a:xfrm>
          <a:prstGeom prst="rect">
            <a:avLst/>
          </a:prstGeom>
          <a:noFill/>
          <a:ln w="9525">
            <a:noFill/>
            <a:miter lim="800000"/>
            <a:headEnd/>
            <a:tailEnd/>
          </a:ln>
          <a:effectLst/>
        </p:spPr>
      </p:pic>
      <p:pic>
        <p:nvPicPr>
          <p:cNvPr id="1033" name="Picture 9"/>
          <p:cNvPicPr>
            <a:picLocks noChangeAspect="1" noChangeArrowheads="1"/>
          </p:cNvPicPr>
          <p:nvPr/>
        </p:nvPicPr>
        <p:blipFill>
          <a:blip r:embed="rId11" cstate="email"/>
          <a:srcRect/>
          <a:stretch>
            <a:fillRect/>
          </a:stretch>
        </p:blipFill>
        <p:spPr bwMode="auto">
          <a:xfrm>
            <a:off x="2133600" y="2209800"/>
            <a:ext cx="1826768" cy="2362200"/>
          </a:xfrm>
          <a:prstGeom prst="rect">
            <a:avLst/>
          </a:prstGeom>
          <a:noFill/>
          <a:ln w="9525">
            <a:noFill/>
            <a:miter lim="800000"/>
            <a:headEnd/>
            <a:tailEnd/>
          </a:ln>
          <a:effectLst/>
        </p:spPr>
      </p:pic>
      <p:pic>
        <p:nvPicPr>
          <p:cNvPr id="1034" name="Picture 10"/>
          <p:cNvPicPr>
            <a:picLocks noChangeAspect="1" noChangeArrowheads="1"/>
          </p:cNvPicPr>
          <p:nvPr/>
        </p:nvPicPr>
        <p:blipFill>
          <a:blip r:embed="rId12" cstate="email"/>
          <a:srcRect/>
          <a:stretch>
            <a:fillRect/>
          </a:stretch>
        </p:blipFill>
        <p:spPr bwMode="auto">
          <a:xfrm>
            <a:off x="4114800" y="2971800"/>
            <a:ext cx="2286000" cy="1524000"/>
          </a:xfrm>
          <a:prstGeom prst="rect">
            <a:avLst/>
          </a:prstGeom>
          <a:noFill/>
          <a:ln w="9525">
            <a:noFill/>
            <a:miter lim="800000"/>
            <a:headEnd/>
            <a:tailEnd/>
          </a:ln>
          <a:effectLst/>
        </p:spPr>
      </p:pic>
      <p:pic>
        <p:nvPicPr>
          <p:cNvPr id="1035" name="Picture 11"/>
          <p:cNvPicPr>
            <a:picLocks noChangeAspect="1" noChangeArrowheads="1"/>
          </p:cNvPicPr>
          <p:nvPr/>
        </p:nvPicPr>
        <p:blipFill>
          <a:blip r:embed="rId13" cstate="email"/>
          <a:srcRect/>
          <a:stretch>
            <a:fillRect/>
          </a:stretch>
        </p:blipFill>
        <p:spPr bwMode="auto">
          <a:xfrm>
            <a:off x="3429000" y="4572000"/>
            <a:ext cx="2895600" cy="1925574"/>
          </a:xfrm>
          <a:prstGeom prst="rect">
            <a:avLst/>
          </a:prstGeom>
          <a:noFill/>
          <a:ln w="9525">
            <a:noFill/>
            <a:miter lim="800000"/>
            <a:headEnd/>
            <a:tailEnd/>
          </a:ln>
          <a:effectLst/>
        </p:spPr>
      </p:pic>
      <p:pic>
        <p:nvPicPr>
          <p:cNvPr id="1037" name="Picture 13"/>
          <p:cNvPicPr>
            <a:picLocks noChangeAspect="1" noChangeArrowheads="1"/>
          </p:cNvPicPr>
          <p:nvPr/>
        </p:nvPicPr>
        <p:blipFill>
          <a:blip r:embed="rId14" cstate="email"/>
          <a:srcRect/>
          <a:stretch>
            <a:fillRect/>
          </a:stretch>
        </p:blipFill>
        <p:spPr bwMode="auto">
          <a:xfrm>
            <a:off x="6705600" y="5334000"/>
            <a:ext cx="1828800" cy="137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4000"/>
            <a:lum/>
          </a:blip>
          <a:srcRect/>
          <a:stretch>
            <a:fillRect l="-1000" r="-1000"/>
          </a:stretch>
        </a:blipFill>
        <a:effectLst/>
      </p:bgPr>
    </p:bg>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152400" y="6019800"/>
            <a:ext cx="7553093"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project was</a:t>
            </a:r>
            <a:r>
              <a:rPr kumimoji="0" lang="en-US" sz="3200" b="1"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made</a:t>
            </a:r>
            <a:r>
              <a:rPr kumimoji="0" lang="en-US" sz="32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by Maxim </a:t>
            </a:r>
            <a:r>
              <a:rPr kumimoji="0" lang="en-US" sz="3200" b="1" i="0" u="none" strike="noStrike" cap="none" normalizeH="0" baseline="0" dirty="0" err="1" smtClean="0">
                <a:ln>
                  <a:noFill/>
                </a:ln>
                <a:solidFill>
                  <a:schemeClr val="tx1"/>
                </a:solidFill>
                <a:effectLst/>
                <a:latin typeface="Calibri" pitchFamily="34" charset="0"/>
                <a:ea typeface="Times New Roman" pitchFamily="18" charset="0"/>
                <a:cs typeface="Times New Roman" pitchFamily="18" charset="0"/>
              </a:rPr>
              <a:t>Shabanov</a:t>
            </a:r>
            <a:r>
              <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en-US" sz="2400" b="1" i="0" u="none" strike="noStrike" cap="none" normalizeH="0" baseline="0" dirty="0" smtClean="0">
              <a:ln>
                <a:noFill/>
              </a:ln>
              <a:solidFill>
                <a:schemeClr val="tx1"/>
              </a:solidFill>
              <a:effectLst/>
              <a:latin typeface="Arial" pitchFamily="34" charset="0"/>
            </a:endParaRPr>
          </a:p>
        </p:txBody>
      </p:sp>
      <p:sp>
        <p:nvSpPr>
          <p:cNvPr id="25602" name="Rectangle 2"/>
          <p:cNvSpPr>
            <a:spLocks noChangeArrowheads="1"/>
          </p:cNvSpPr>
          <p:nvPr/>
        </p:nvSpPr>
        <p:spPr bwMode="auto">
          <a:xfrm>
            <a:off x="0" y="0"/>
            <a:ext cx="91440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main sources of information are</a:t>
            </a:r>
            <a:endParaRPr kumimoji="0" lang="ru-RU" sz="4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n-US" sz="40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www. ucla.edu</a:t>
            </a:r>
            <a:endParaRPr kumimoji="0" lang="ru-RU" sz="40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and</a:t>
            </a:r>
            <a:endParaRPr kumimoji="0" lang="ru-RU" sz="4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n-US" sz="4000" b="1"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wikipedia.org</a:t>
            </a:r>
            <a:endParaRPr kumimoji="0" lang="en-US" sz="4000" b="1" i="0" u="none" strike="noStrike" cap="none" normalizeH="0" baseline="0" dirty="0" smtClean="0">
              <a:ln>
                <a:noFill/>
              </a:ln>
              <a:solidFill>
                <a:schemeClr val="tx2">
                  <a:lumMod val="50000"/>
                </a:schemeClr>
              </a:solidFill>
              <a:effectLst/>
              <a:latin typeface="Arial" pitchFamily="34" charset="0"/>
            </a:endParaRPr>
          </a:p>
        </p:txBody>
      </p:sp>
      <p:pic>
        <p:nvPicPr>
          <p:cNvPr id="25603" name="Picture 3"/>
          <p:cNvPicPr>
            <a:picLocks noChangeAspect="1" noChangeArrowheads="1"/>
          </p:cNvPicPr>
          <p:nvPr/>
        </p:nvPicPr>
        <p:blipFill>
          <a:blip r:embed="rId3" cstate="email"/>
          <a:srcRect/>
          <a:stretch>
            <a:fillRect/>
          </a:stretch>
        </p:blipFill>
        <p:spPr bwMode="auto">
          <a:xfrm>
            <a:off x="7391400" y="838200"/>
            <a:ext cx="1548124" cy="1976438"/>
          </a:xfrm>
          <a:prstGeom prst="rect">
            <a:avLst/>
          </a:prstGeom>
          <a:noFill/>
          <a:ln w="9525">
            <a:noFill/>
            <a:miter lim="800000"/>
            <a:headEnd/>
            <a:tailEnd/>
          </a:ln>
          <a:effectLst/>
        </p:spPr>
      </p:pic>
      <p:pic>
        <p:nvPicPr>
          <p:cNvPr id="25604" name="Picture 4"/>
          <p:cNvPicPr>
            <a:picLocks noChangeAspect="1" noChangeArrowheads="1"/>
          </p:cNvPicPr>
          <p:nvPr/>
        </p:nvPicPr>
        <p:blipFill>
          <a:blip r:embed="rId4" cstate="email"/>
          <a:srcRect/>
          <a:stretch>
            <a:fillRect/>
          </a:stretch>
        </p:blipFill>
        <p:spPr bwMode="auto">
          <a:xfrm>
            <a:off x="152400" y="1371600"/>
            <a:ext cx="2686051" cy="2014538"/>
          </a:xfrm>
          <a:prstGeom prst="rect">
            <a:avLst/>
          </a:prstGeom>
          <a:noFill/>
          <a:ln w="9525">
            <a:noFill/>
            <a:miter lim="800000"/>
            <a:headEnd/>
            <a:tailEnd/>
          </a:ln>
          <a:effectLst/>
        </p:spPr>
      </p:pic>
      <p:pic>
        <p:nvPicPr>
          <p:cNvPr id="25605" name="Picture 5"/>
          <p:cNvPicPr>
            <a:picLocks noChangeAspect="1" noChangeArrowheads="1"/>
          </p:cNvPicPr>
          <p:nvPr/>
        </p:nvPicPr>
        <p:blipFill>
          <a:blip r:embed="rId5" cstate="email"/>
          <a:srcRect/>
          <a:stretch>
            <a:fillRect/>
          </a:stretch>
        </p:blipFill>
        <p:spPr bwMode="auto">
          <a:xfrm>
            <a:off x="5867400" y="3124200"/>
            <a:ext cx="2828152" cy="1881188"/>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9000" r="-19000"/>
          </a:stretch>
        </a:blip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762000" y="5029200"/>
            <a:ext cx="7772400" cy="1362075"/>
          </a:xfrm>
        </p:spPr>
        <p:txBody>
          <a:bodyPr>
            <a:noAutofit/>
          </a:bodyPr>
          <a:lstStyle/>
          <a:p>
            <a:pPr algn="ctr"/>
            <a:r>
              <a:rPr lang="en-US" sz="2400" dirty="0" smtClean="0"/>
              <a:t/>
            </a:r>
            <a:br>
              <a:rPr lang="en-US" sz="2400" dirty="0" smtClean="0"/>
            </a:br>
            <a:endParaRPr lang="ru-RU" sz="2000" b="0" dirty="0"/>
          </a:p>
        </p:txBody>
      </p:sp>
      <p:sp>
        <p:nvSpPr>
          <p:cNvPr id="5" name="Текст 4"/>
          <p:cNvSpPr>
            <a:spLocks noGrp="1"/>
          </p:cNvSpPr>
          <p:nvPr>
            <p:ph type="body" idx="1"/>
          </p:nvPr>
        </p:nvSpPr>
        <p:spPr>
          <a:xfrm>
            <a:off x="5410200" y="-152400"/>
            <a:ext cx="3733800" cy="1905000"/>
          </a:xfrm>
        </p:spPr>
        <p:txBody>
          <a:bodyPr>
            <a:normAutofit/>
          </a:bodyPr>
          <a:lstStyle/>
          <a:p>
            <a:pPr algn="r"/>
            <a:r>
              <a:rPr lang="en-US" dirty="0" smtClean="0">
                <a:solidFill>
                  <a:schemeClr val="tx1"/>
                </a:solidFill>
              </a:rPr>
              <a:t>UCLA is one of the world’s greatest research universities, number 11 in London’s Times Higher Education rankings.</a:t>
            </a:r>
            <a:endParaRPr lang="ru-RU"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9000"/>
            <a:lum/>
          </a:blip>
          <a:srcRect/>
          <a:stretch>
            <a:fillRect t="-2000" b="-2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University of California, Los Angeles (UCLA) is a public research university located in the Westwood neighborhood of Los Angeles, California, USA. It was founded in 1919 as the "Southern Branch" of the University of California and is the second oldest of the ten campuses. UCLA, considered to be one of the flagship institutions of the University of California system</a:t>
            </a:r>
            <a:r>
              <a:rPr kumimoji="0" lang="ru-RU" sz="2400" b="0"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offers over 300 undergraduate and graduate degree programs in a wide range of disciplines and enrolls about 26,000 undergraduate and about 11,000 graduate students from the United States and around the world. Strengths in liberal arts and sciences and research strengths earned it membership in the Association of American Universities.</a:t>
            </a:r>
            <a:endParaRPr kumimoji="0" lang="ru-RU" sz="2400" b="0" i="0" u="none" strike="noStrike" cap="none" normalizeH="0" baseline="0" dirty="0" smtClean="0">
              <a:ln>
                <a:noFill/>
              </a:ln>
              <a:solidFill>
                <a:schemeClr val="tx1"/>
              </a:solidFill>
              <a:effectLst/>
              <a:latin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a:t>
            </a: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The university is organized into five undergraduate colleges, seven professional schools, and five professional Health Science schools.</a:t>
            </a:r>
            <a:r>
              <a:rPr kumimoji="0" lang="ru-RU" sz="2400" b="0" i="0" u="none" strike="noStrike" cap="none" normalizeH="0" baseline="0" dirty="0" smtClean="0">
                <a:ln>
                  <a:noFill/>
                </a:ln>
                <a:solidFill>
                  <a:schemeClr val="tx1"/>
                </a:solidFill>
                <a:effectLst/>
                <a:latin typeface="Arial" pitchFamily="34" charset="0"/>
              </a:rPr>
              <a:t> </a:t>
            </a:r>
          </a:p>
        </p:txBody>
      </p:sp>
      <p:pic>
        <p:nvPicPr>
          <p:cNvPr id="1026" name="Picture 2"/>
          <p:cNvPicPr>
            <a:picLocks noChangeAspect="1" noChangeArrowheads="1"/>
          </p:cNvPicPr>
          <p:nvPr/>
        </p:nvPicPr>
        <p:blipFill>
          <a:blip r:embed="rId3" cstate="email"/>
          <a:srcRect/>
          <a:stretch>
            <a:fillRect/>
          </a:stretch>
        </p:blipFill>
        <p:spPr bwMode="auto">
          <a:xfrm>
            <a:off x="6324600" y="4743450"/>
            <a:ext cx="2819400" cy="2114550"/>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blip>
          <a:srcRect/>
          <a:stretch>
            <a:fillRect l="-25000" r="-25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en-US" smtClean="0"/>
              <a:t>UCLA has </a:t>
            </a:r>
            <a:r>
              <a:rPr lang="en-US" dirty="0" smtClean="0"/>
              <a:t>many faculties</a:t>
            </a:r>
            <a:endParaRPr lang="ru-RU" dirty="0"/>
          </a:p>
        </p:txBody>
      </p:sp>
      <p:sp>
        <p:nvSpPr>
          <p:cNvPr id="8" name="Текст 7"/>
          <p:cNvSpPr>
            <a:spLocks noGrp="1"/>
          </p:cNvSpPr>
          <p:nvPr>
            <p:ph type="body" idx="1"/>
          </p:nvPr>
        </p:nvSpPr>
        <p:spPr/>
        <p:txBody>
          <a:bodyPr/>
          <a:lstStyle/>
          <a:p>
            <a:r>
              <a:rPr lang="en-US" dirty="0" smtClean="0"/>
              <a:t>Minors</a:t>
            </a:r>
            <a:endParaRPr lang="ru-RU" dirty="0"/>
          </a:p>
        </p:txBody>
      </p:sp>
      <p:sp>
        <p:nvSpPr>
          <p:cNvPr id="9" name="Содержимое 8"/>
          <p:cNvSpPr>
            <a:spLocks noGrp="1"/>
          </p:cNvSpPr>
          <p:nvPr>
            <p:ph sz="half" idx="2"/>
          </p:nvPr>
        </p:nvSpPr>
        <p:spPr/>
        <p:txBody>
          <a:bodyPr>
            <a:normAutofit/>
          </a:bodyPr>
          <a:lstStyle/>
          <a:p>
            <a:r>
              <a:rPr lang="en-US" sz="1700" dirty="0" smtClean="0">
                <a:latin typeface="Berlin Sans FB Demi" pitchFamily="34" charset="0"/>
              </a:rPr>
              <a:t>College of Letters and Science</a:t>
            </a:r>
          </a:p>
          <a:p>
            <a:r>
              <a:rPr lang="en-US" sz="1700" dirty="0" smtClean="0">
                <a:latin typeface="Berlin Sans FB Demi" pitchFamily="34" charset="0"/>
              </a:rPr>
              <a:t>Graduate School of Education and Information Studies</a:t>
            </a:r>
          </a:p>
          <a:p>
            <a:r>
              <a:rPr lang="en-US" sz="1700" dirty="0" smtClean="0">
                <a:latin typeface="Berlin Sans FB Demi" pitchFamily="34" charset="0"/>
              </a:rPr>
              <a:t>Henry Samuel School of Engineering and Applied Science</a:t>
            </a:r>
          </a:p>
          <a:p>
            <a:r>
              <a:rPr lang="en-US" sz="1700" dirty="0" smtClean="0">
                <a:latin typeface="Berlin Sans FB Demi" pitchFamily="34" charset="0"/>
              </a:rPr>
              <a:t>John E. Anderson Graduate School of Management</a:t>
            </a:r>
          </a:p>
          <a:p>
            <a:r>
              <a:rPr lang="en-US" sz="1700" dirty="0" smtClean="0">
                <a:latin typeface="Berlin Sans FB Demi" pitchFamily="34" charset="0"/>
              </a:rPr>
              <a:t>Meyer and Renee </a:t>
            </a:r>
            <a:r>
              <a:rPr lang="en-US" sz="1700" dirty="0" err="1" smtClean="0">
                <a:latin typeface="Berlin Sans FB Demi" pitchFamily="34" charset="0"/>
              </a:rPr>
              <a:t>Luskin</a:t>
            </a:r>
            <a:r>
              <a:rPr lang="en-US" sz="1700" dirty="0" smtClean="0">
                <a:latin typeface="Berlin Sans FB Demi" pitchFamily="34" charset="0"/>
              </a:rPr>
              <a:t> School of Public Affairs</a:t>
            </a:r>
          </a:p>
          <a:p>
            <a:r>
              <a:rPr lang="en-US" sz="1700" dirty="0" smtClean="0">
                <a:latin typeface="Berlin Sans FB Demi" pitchFamily="34" charset="0"/>
              </a:rPr>
              <a:t>School of the Arts and Architecture</a:t>
            </a:r>
          </a:p>
          <a:p>
            <a:r>
              <a:rPr lang="en-US" sz="1700" dirty="0" smtClean="0">
                <a:latin typeface="Berlin Sans FB Demi" pitchFamily="34" charset="0"/>
              </a:rPr>
              <a:t>School of Public Health</a:t>
            </a:r>
          </a:p>
          <a:p>
            <a:r>
              <a:rPr lang="en-US" sz="1700" dirty="0" smtClean="0">
                <a:latin typeface="Berlin Sans FB Demi" pitchFamily="34" charset="0"/>
              </a:rPr>
              <a:t>School of Theater, Film, and Television</a:t>
            </a:r>
          </a:p>
          <a:p>
            <a:endParaRPr lang="ru-RU" sz="1400" dirty="0"/>
          </a:p>
        </p:txBody>
      </p:sp>
      <p:sp>
        <p:nvSpPr>
          <p:cNvPr id="10" name="Текст 9"/>
          <p:cNvSpPr>
            <a:spLocks noGrp="1"/>
          </p:cNvSpPr>
          <p:nvPr>
            <p:ph type="body" sz="quarter" idx="3"/>
          </p:nvPr>
        </p:nvSpPr>
        <p:spPr/>
        <p:txBody>
          <a:bodyPr/>
          <a:lstStyle/>
          <a:p>
            <a:r>
              <a:rPr lang="en-US" dirty="0" smtClean="0"/>
              <a:t>Specializations</a:t>
            </a:r>
            <a:endParaRPr lang="ru-RU" dirty="0"/>
          </a:p>
        </p:txBody>
      </p:sp>
      <p:sp>
        <p:nvSpPr>
          <p:cNvPr id="11" name="Содержимое 10"/>
          <p:cNvSpPr>
            <a:spLocks noGrp="1"/>
          </p:cNvSpPr>
          <p:nvPr>
            <p:ph sz="quarter" idx="4"/>
          </p:nvPr>
        </p:nvSpPr>
        <p:spPr/>
        <p:txBody>
          <a:bodyPr>
            <a:normAutofit fontScale="70000" lnSpcReduction="20000"/>
          </a:bodyPr>
          <a:lstStyle/>
          <a:p>
            <a:r>
              <a:rPr lang="en-US" dirty="0" smtClean="0">
                <a:latin typeface="Berlin Sans FB Demi" pitchFamily="34" charset="0"/>
              </a:rPr>
              <a:t>Computing</a:t>
            </a:r>
          </a:p>
          <a:p>
            <a:r>
              <a:rPr lang="en-US" dirty="0" smtClean="0">
                <a:latin typeface="Berlin Sans FB Demi" pitchFamily="34" charset="0"/>
              </a:rPr>
              <a:t>Chemistry</a:t>
            </a:r>
          </a:p>
          <a:p>
            <a:r>
              <a:rPr lang="en-US" dirty="0" smtClean="0">
                <a:latin typeface="Berlin Sans FB Demi" pitchFamily="34" charset="0"/>
              </a:rPr>
              <a:t>Communication Studies</a:t>
            </a:r>
          </a:p>
          <a:p>
            <a:r>
              <a:rPr lang="en-US" dirty="0" smtClean="0">
                <a:latin typeface="Berlin Sans FB Demi" pitchFamily="34" charset="0"/>
              </a:rPr>
              <a:t>Ecology and Evolutionary Biology</a:t>
            </a:r>
          </a:p>
          <a:p>
            <a:r>
              <a:rPr lang="en-US" dirty="0" smtClean="0">
                <a:latin typeface="Berlin Sans FB Demi" pitchFamily="34" charset="0"/>
              </a:rPr>
              <a:t>Economics</a:t>
            </a:r>
          </a:p>
          <a:p>
            <a:r>
              <a:rPr lang="en-US" dirty="0" smtClean="0">
                <a:latin typeface="Berlin Sans FB Demi" pitchFamily="34" charset="0"/>
              </a:rPr>
              <a:t>Geography</a:t>
            </a:r>
          </a:p>
          <a:p>
            <a:r>
              <a:rPr lang="en-US" dirty="0" smtClean="0">
                <a:latin typeface="Berlin Sans FB Demi" pitchFamily="34" charset="0"/>
              </a:rPr>
              <a:t>Linguistics</a:t>
            </a:r>
          </a:p>
          <a:p>
            <a:r>
              <a:rPr lang="en-US" dirty="0" smtClean="0">
                <a:latin typeface="Berlin Sans FB Demi" pitchFamily="34" charset="0"/>
              </a:rPr>
              <a:t>Mathematics</a:t>
            </a:r>
          </a:p>
          <a:p>
            <a:r>
              <a:rPr lang="en-US" dirty="0" smtClean="0">
                <a:latin typeface="Berlin Sans FB Demi" pitchFamily="34" charset="0"/>
              </a:rPr>
              <a:t>Mathematics/Economics</a:t>
            </a:r>
          </a:p>
          <a:p>
            <a:r>
              <a:rPr lang="en-US" dirty="0" smtClean="0">
                <a:latin typeface="Berlin Sans FB Demi" pitchFamily="34" charset="0"/>
              </a:rPr>
              <a:t>Molecular, Cell, and Developmental Biology</a:t>
            </a:r>
          </a:p>
          <a:p>
            <a:r>
              <a:rPr lang="en-US" dirty="0" smtClean="0">
                <a:latin typeface="Berlin Sans FB Demi" pitchFamily="34" charset="0"/>
              </a:rPr>
              <a:t>Psychology</a:t>
            </a:r>
          </a:p>
          <a:p>
            <a:r>
              <a:rPr lang="en-US" dirty="0" smtClean="0">
                <a:latin typeface="Berlin Sans FB Demi" pitchFamily="34" charset="0"/>
              </a:rPr>
              <a:t>Sociology</a:t>
            </a:r>
          </a:p>
          <a:p>
            <a:r>
              <a:rPr lang="en-US" dirty="0" smtClean="0">
                <a:latin typeface="Berlin Sans FB Demi" pitchFamily="34" charset="0"/>
              </a:rPr>
              <a:t>International Relations</a:t>
            </a:r>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blip>
          <a:srcRect/>
          <a:stretch>
            <a:fillRect/>
          </a:stretch>
        </a:blipFill>
        <a:effectLst/>
      </p:bgPr>
    </p:bg>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lstStyle/>
          <a:p>
            <a:r>
              <a:rPr lang="en-US" dirty="0" smtClean="0"/>
              <a:t>Admissions Information</a:t>
            </a:r>
            <a:endParaRPr lang="ru-RU" dirty="0"/>
          </a:p>
        </p:txBody>
      </p:sp>
      <p:sp>
        <p:nvSpPr>
          <p:cNvPr id="10" name="Текст 9"/>
          <p:cNvSpPr>
            <a:spLocks noGrp="1"/>
          </p:cNvSpPr>
          <p:nvPr>
            <p:ph type="body" idx="1"/>
          </p:nvPr>
        </p:nvSpPr>
        <p:spPr>
          <a:xfrm>
            <a:off x="381000" y="1524000"/>
            <a:ext cx="3810000" cy="1981199"/>
          </a:xfrm>
        </p:spPr>
        <p:txBody>
          <a:bodyPr>
            <a:normAutofit fontScale="92500" lnSpcReduction="10000"/>
          </a:bodyPr>
          <a:lstStyle/>
          <a:p>
            <a:pPr algn="ctr"/>
            <a:r>
              <a:rPr lang="en-US" dirty="0" smtClean="0"/>
              <a:t>When to Apply?</a:t>
            </a:r>
          </a:p>
          <a:p>
            <a:pPr algn="ctr"/>
            <a:r>
              <a:rPr lang="en-US" sz="2200" b="0" dirty="0" smtClean="0"/>
              <a:t>Most departments and schools have deadlines in November and early December for the following Fall term (nearly a year in advance).</a:t>
            </a:r>
          </a:p>
          <a:p>
            <a:pPr algn="ctr"/>
            <a:endParaRPr lang="ru-RU" dirty="0"/>
          </a:p>
        </p:txBody>
      </p:sp>
      <p:sp>
        <p:nvSpPr>
          <p:cNvPr id="8" name="Содержимое 7"/>
          <p:cNvSpPr>
            <a:spLocks noGrp="1"/>
          </p:cNvSpPr>
          <p:nvPr>
            <p:ph sz="half" idx="2"/>
          </p:nvPr>
        </p:nvSpPr>
        <p:spPr>
          <a:xfrm>
            <a:off x="152400" y="3429000"/>
            <a:ext cx="4038600" cy="2925763"/>
          </a:xfrm>
        </p:spPr>
        <p:txBody>
          <a:bodyPr>
            <a:normAutofit fontScale="92500" lnSpcReduction="10000"/>
          </a:bodyPr>
          <a:lstStyle/>
          <a:p>
            <a:pPr algn="ctr">
              <a:buNone/>
            </a:pPr>
            <a:r>
              <a:rPr lang="en-US" b="1" dirty="0" smtClean="0"/>
              <a:t>If You are international  student! </a:t>
            </a:r>
            <a:endParaRPr lang="en-US" sz="1600" dirty="0" smtClean="0"/>
          </a:p>
          <a:p>
            <a:pPr algn="ctr">
              <a:buNone/>
            </a:pPr>
            <a:r>
              <a:rPr lang="en-US" sz="1600" dirty="0" smtClean="0"/>
              <a:t>	</a:t>
            </a:r>
            <a:r>
              <a:rPr lang="en-US" sz="2200" dirty="0" smtClean="0"/>
              <a:t>An international student whose post-secondary education is completed outside of the U.S. is expected to hold a degree representing completion of at least four years of study with above average scholarship from a university or university-level institution.</a:t>
            </a:r>
            <a:endParaRPr lang="ru-RU" sz="2200" dirty="0"/>
          </a:p>
        </p:txBody>
      </p:sp>
      <p:sp>
        <p:nvSpPr>
          <p:cNvPr id="11" name="Текст 10"/>
          <p:cNvSpPr>
            <a:spLocks noGrp="1"/>
          </p:cNvSpPr>
          <p:nvPr>
            <p:ph type="body" sz="quarter" idx="3"/>
          </p:nvPr>
        </p:nvSpPr>
        <p:spPr>
          <a:xfrm>
            <a:off x="4645025" y="1535112"/>
            <a:ext cx="4041775" cy="1741487"/>
          </a:xfrm>
        </p:spPr>
        <p:txBody>
          <a:bodyPr>
            <a:normAutofit/>
          </a:bodyPr>
          <a:lstStyle/>
          <a:p>
            <a:pPr algn="ctr"/>
            <a:r>
              <a:rPr lang="en-US" dirty="0" smtClean="0"/>
              <a:t>Application Fees</a:t>
            </a:r>
          </a:p>
          <a:p>
            <a:pPr algn="ctr"/>
            <a:r>
              <a:rPr lang="en-US" b="0" dirty="0" smtClean="0"/>
              <a:t>$80.00: U.S. citizens and Permanent Residents</a:t>
            </a:r>
          </a:p>
          <a:p>
            <a:pPr algn="ctr"/>
            <a:r>
              <a:rPr lang="en-US" b="0" dirty="0" smtClean="0"/>
              <a:t>$100.00: All other applicants</a:t>
            </a:r>
            <a:endParaRPr lang="ru-RU" b="0" dirty="0" smtClean="0"/>
          </a:p>
          <a:p>
            <a:endParaRPr lang="en-US" dirty="0" smtClean="0"/>
          </a:p>
        </p:txBody>
      </p:sp>
      <p:sp>
        <p:nvSpPr>
          <p:cNvPr id="12" name="Содержимое 11"/>
          <p:cNvSpPr>
            <a:spLocks noGrp="1"/>
          </p:cNvSpPr>
          <p:nvPr>
            <p:ph sz="quarter" idx="4"/>
          </p:nvPr>
        </p:nvSpPr>
        <p:spPr>
          <a:xfrm>
            <a:off x="4648200" y="3352800"/>
            <a:ext cx="4194175" cy="1143000"/>
          </a:xfrm>
        </p:spPr>
        <p:txBody>
          <a:bodyPr>
            <a:normAutofit/>
          </a:bodyPr>
          <a:lstStyle/>
          <a:p>
            <a:pPr algn="ctr">
              <a:buNone/>
            </a:pPr>
            <a:r>
              <a:rPr lang="en-US" sz="2200" b="1" dirty="0" smtClean="0"/>
              <a:t>Online Application Form</a:t>
            </a:r>
          </a:p>
          <a:p>
            <a:pPr algn="ctr">
              <a:buNone/>
            </a:pPr>
            <a:r>
              <a:rPr lang="en-US" sz="2000" dirty="0" smtClean="0">
                <a:solidFill>
                  <a:schemeClr val="tx2">
                    <a:lumMod val="75000"/>
                  </a:schemeClr>
                </a:solidFill>
                <a:latin typeface="Arial Narrow" pitchFamily="34" charset="0"/>
              </a:rPr>
              <a:t>www.ucla.edu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7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3886200" cy="1143000"/>
          </a:xfrm>
        </p:spPr>
        <p:txBody>
          <a:bodyPr/>
          <a:lstStyle/>
          <a:p>
            <a:r>
              <a:rPr lang="en-US" dirty="0" smtClean="0"/>
              <a:t>A Campus</a:t>
            </a:r>
            <a:endParaRPr lang="ru-RU" dirty="0"/>
          </a:p>
        </p:txBody>
      </p:sp>
      <p:sp>
        <p:nvSpPr>
          <p:cNvPr id="3" name="Текст 2"/>
          <p:cNvSpPr>
            <a:spLocks noGrp="1"/>
          </p:cNvSpPr>
          <p:nvPr>
            <p:ph type="body" idx="1"/>
          </p:nvPr>
        </p:nvSpPr>
        <p:spPr/>
        <p:txBody>
          <a:bodyPr/>
          <a:lstStyle/>
          <a:p>
            <a:r>
              <a:rPr lang="en-US" dirty="0" smtClean="0"/>
              <a:t>Campus Information</a:t>
            </a:r>
            <a:endParaRPr lang="ru-RU" dirty="0"/>
          </a:p>
        </p:txBody>
      </p:sp>
      <p:sp>
        <p:nvSpPr>
          <p:cNvPr id="4" name="Содержимое 3"/>
          <p:cNvSpPr>
            <a:spLocks noGrp="1"/>
          </p:cNvSpPr>
          <p:nvPr>
            <p:ph sz="half" idx="2"/>
          </p:nvPr>
        </p:nvSpPr>
        <p:spPr/>
        <p:txBody>
          <a:bodyPr>
            <a:normAutofit/>
          </a:bodyPr>
          <a:lstStyle/>
          <a:p>
            <a:r>
              <a:rPr lang="en-US" sz="2000" dirty="0" smtClean="0"/>
              <a:t>Sport team</a:t>
            </a:r>
          </a:p>
          <a:p>
            <a:r>
              <a:rPr lang="en-US" sz="2000" dirty="0" smtClean="0"/>
              <a:t>Career Center</a:t>
            </a:r>
          </a:p>
          <a:p>
            <a:r>
              <a:rPr lang="en-US" sz="2000" dirty="0" smtClean="0"/>
              <a:t>UCLA Restaurants</a:t>
            </a:r>
          </a:p>
          <a:p>
            <a:r>
              <a:rPr lang="en-US" sz="2000" dirty="0" smtClean="0"/>
              <a:t>University Credit Union</a:t>
            </a:r>
          </a:p>
          <a:p>
            <a:r>
              <a:rPr lang="en-US" sz="2000" dirty="0" smtClean="0"/>
              <a:t>UCLA Store</a:t>
            </a:r>
          </a:p>
          <a:p>
            <a:endParaRPr lang="ru-RU" sz="1400" dirty="0"/>
          </a:p>
        </p:txBody>
      </p:sp>
      <p:sp>
        <p:nvSpPr>
          <p:cNvPr id="5" name="Текст 4"/>
          <p:cNvSpPr>
            <a:spLocks noGrp="1"/>
          </p:cNvSpPr>
          <p:nvPr>
            <p:ph type="body" sz="quarter" idx="3"/>
          </p:nvPr>
        </p:nvSpPr>
        <p:spPr/>
        <p:txBody>
          <a:bodyPr>
            <a:normAutofit fontScale="92500"/>
          </a:bodyPr>
          <a:lstStyle/>
          <a:p>
            <a:r>
              <a:rPr lang="en-US" dirty="0" smtClean="0"/>
              <a:t>Recreation and Campus Events</a:t>
            </a:r>
            <a:endParaRPr lang="ru-RU" dirty="0"/>
          </a:p>
        </p:txBody>
      </p:sp>
      <p:sp>
        <p:nvSpPr>
          <p:cNvPr id="6" name="Содержимое 5"/>
          <p:cNvSpPr>
            <a:spLocks noGrp="1"/>
          </p:cNvSpPr>
          <p:nvPr>
            <p:ph sz="quarter" idx="4"/>
          </p:nvPr>
        </p:nvSpPr>
        <p:spPr/>
        <p:txBody>
          <a:bodyPr>
            <a:normAutofit/>
          </a:bodyPr>
          <a:lstStyle/>
          <a:p>
            <a:r>
              <a:rPr lang="en-US" sz="2000" dirty="0" smtClean="0"/>
              <a:t>Campus Events Commission</a:t>
            </a:r>
          </a:p>
          <a:p>
            <a:r>
              <a:rPr lang="en-US" sz="2000" dirty="0" smtClean="0"/>
              <a:t>Center for Student Programming</a:t>
            </a:r>
          </a:p>
          <a:p>
            <a:r>
              <a:rPr lang="en-US" sz="2000" dirty="0" smtClean="0"/>
              <a:t>Central Ticket Office</a:t>
            </a:r>
          </a:p>
          <a:p>
            <a:r>
              <a:rPr lang="en-US" sz="2000" dirty="0" smtClean="0"/>
              <a:t>UCLA Happenings</a:t>
            </a:r>
          </a:p>
          <a:p>
            <a:r>
              <a:rPr lang="en-US" sz="2000" dirty="0" smtClean="0"/>
              <a:t>UCLA Radio</a:t>
            </a:r>
          </a:p>
          <a:p>
            <a:r>
              <a:rPr lang="en-US" sz="2000" dirty="0" smtClean="0"/>
              <a:t>UCLA Recreation</a:t>
            </a:r>
            <a:endParaRPr lang="ru-RU" sz="2000" dirty="0"/>
          </a:p>
        </p:txBody>
      </p:sp>
      <p:pic>
        <p:nvPicPr>
          <p:cNvPr id="2050" name="Picture 2"/>
          <p:cNvPicPr>
            <a:picLocks noChangeAspect="1" noChangeArrowheads="1"/>
          </p:cNvPicPr>
          <p:nvPr/>
        </p:nvPicPr>
        <p:blipFill>
          <a:blip r:embed="rId3" cstate="email"/>
          <a:srcRect/>
          <a:stretch>
            <a:fillRect/>
          </a:stretch>
        </p:blipFill>
        <p:spPr bwMode="auto">
          <a:xfrm>
            <a:off x="3630778" y="228600"/>
            <a:ext cx="5513222" cy="1295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68000"/>
            <a:lum/>
          </a:blip>
          <a:srcRect/>
          <a:stretch>
            <a:fillRect/>
          </a:stretch>
        </a:blip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r>
              <a:rPr lang="en-US" dirty="0" smtClean="0">
                <a:latin typeface="Algerian" pitchFamily="82" charset="0"/>
              </a:rPr>
              <a:t>UCLA Principles of Community</a:t>
            </a:r>
            <a:endParaRPr lang="ru-RU" dirty="0"/>
          </a:p>
        </p:txBody>
      </p:sp>
      <p:sp>
        <p:nvSpPr>
          <p:cNvPr id="8" name="Содержимое 7"/>
          <p:cNvSpPr>
            <a:spLocks noGrp="1"/>
          </p:cNvSpPr>
          <p:nvPr>
            <p:ph idx="1"/>
          </p:nvPr>
        </p:nvSpPr>
        <p:spPr/>
        <p:txBody>
          <a:bodyPr>
            <a:normAutofit fontScale="77500" lnSpcReduction="20000"/>
          </a:bodyPr>
          <a:lstStyle/>
          <a:p>
            <a:r>
              <a:rPr lang="en-US" dirty="0" smtClean="0">
                <a:latin typeface="Algerian" pitchFamily="82" charset="0"/>
              </a:rPr>
              <a:t>We believe that diversity is critical to maintaining excellence in all of our endeavors.</a:t>
            </a:r>
            <a:endParaRPr lang="ru-RU" dirty="0" smtClean="0"/>
          </a:p>
          <a:p>
            <a:r>
              <a:rPr lang="en-US" dirty="0" smtClean="0">
                <a:latin typeface="Algerian" pitchFamily="82" charset="0"/>
              </a:rPr>
              <a:t>We are committed to ensuring freedom of expression and dialogue, in a respectful and civil manner, on the spectrum of views held by our varied and diverse campus communities.</a:t>
            </a:r>
            <a:endParaRPr lang="ru-RU" dirty="0" smtClean="0"/>
          </a:p>
          <a:p>
            <a:r>
              <a:rPr lang="en-US" dirty="0" smtClean="0">
                <a:latin typeface="Algerian" pitchFamily="82" charset="0"/>
              </a:rPr>
              <a:t>We value differences as well as commonalities and promote respect in personal interactions.</a:t>
            </a:r>
            <a:endParaRPr lang="ru-RU" dirty="0" smtClean="0"/>
          </a:p>
          <a:p>
            <a:r>
              <a:rPr lang="en-US" dirty="0" smtClean="0">
                <a:latin typeface="Algerian" pitchFamily="82" charset="0"/>
              </a:rPr>
              <a:t>We strive to build a community of learning and fairness marked by mutual respect.</a:t>
            </a:r>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8000"/>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Student life</a:t>
            </a:r>
            <a:endParaRPr lang="ru-RU" dirty="0"/>
          </a:p>
        </p:txBody>
      </p:sp>
      <p:sp>
        <p:nvSpPr>
          <p:cNvPr id="8" name="Прямоугольник 7"/>
          <p:cNvSpPr/>
          <p:nvPr/>
        </p:nvSpPr>
        <p:spPr>
          <a:xfrm>
            <a:off x="0" y="1143000"/>
            <a:ext cx="3505200" cy="2554545"/>
          </a:xfrm>
          <a:prstGeom prst="rect">
            <a:avLst/>
          </a:prstGeom>
        </p:spPr>
        <p:txBody>
          <a:bodyPr wrap="square">
            <a:spAutoFit/>
          </a:bodyPr>
          <a:lstStyle/>
          <a:p>
            <a:pPr algn="ctr"/>
            <a:r>
              <a:rPr lang="en-US" sz="2000" dirty="0" smtClean="0"/>
              <a:t>The campus location in Los Angeles makes excursions to local museums, theaters, or other entertainment venues relatively quick and easy. UCLA offers classical orchestras, intramural sports, and over 800 student organizations. </a:t>
            </a:r>
            <a:endParaRPr lang="ru-RU" sz="2000" dirty="0"/>
          </a:p>
        </p:txBody>
      </p:sp>
      <p:sp>
        <p:nvSpPr>
          <p:cNvPr id="9" name="Прямоугольник 8"/>
          <p:cNvSpPr/>
          <p:nvPr/>
        </p:nvSpPr>
        <p:spPr>
          <a:xfrm>
            <a:off x="4267200" y="1219200"/>
            <a:ext cx="4495800" cy="2246769"/>
          </a:xfrm>
          <a:prstGeom prst="rect">
            <a:avLst/>
          </a:prstGeom>
        </p:spPr>
        <p:txBody>
          <a:bodyPr wrap="square">
            <a:spAutoFit/>
          </a:bodyPr>
          <a:lstStyle/>
          <a:p>
            <a:pPr algn="ctr"/>
            <a:r>
              <a:rPr lang="en-US" sz="2000" dirty="0" smtClean="0"/>
              <a:t>The university has many traditions and annual events involving students, community, or the city. The school hosts events that usually require participation from more than just the student body, and competitions can occasionally involve celebrity judges and performers.</a:t>
            </a:r>
            <a:endParaRPr lang="ru-RU" sz="2000" dirty="0"/>
          </a:p>
        </p:txBody>
      </p:sp>
      <p:sp>
        <p:nvSpPr>
          <p:cNvPr id="11" name="Прямоугольник 10"/>
          <p:cNvSpPr/>
          <p:nvPr/>
        </p:nvSpPr>
        <p:spPr>
          <a:xfrm>
            <a:off x="152400" y="5257800"/>
            <a:ext cx="2590800" cy="1323439"/>
          </a:xfrm>
          <a:prstGeom prst="rect">
            <a:avLst/>
          </a:prstGeom>
        </p:spPr>
        <p:txBody>
          <a:bodyPr wrap="square">
            <a:spAutoFit/>
          </a:bodyPr>
          <a:lstStyle/>
          <a:p>
            <a:pPr algn="ctr"/>
            <a:r>
              <a:rPr lang="en-US" sz="2000" dirty="0" smtClean="0"/>
              <a:t>The school's sports teams are called the Bruins, with colors True Blue and gold.</a:t>
            </a:r>
            <a:endParaRPr lang="ru-RU"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alphaModFix amt="51000"/>
            <a:lum/>
          </a:blip>
          <a:srcRect/>
          <a:tile tx="0" ty="0" sx="100000" sy="100000" flip="none" algn="tl"/>
        </a:blipFill>
        <a:effectLst/>
      </p:bgPr>
    </p:bg>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0" y="0"/>
            <a:ext cx="3810000" cy="609600"/>
          </a:xfrm>
        </p:spPr>
        <p:txBody>
          <a:bodyPr>
            <a:normAutofit/>
          </a:bodyPr>
          <a:lstStyle/>
          <a:p>
            <a:r>
              <a:rPr lang="en-US" sz="2800" dirty="0" smtClean="0"/>
              <a:t>Inverted Fountain, UCLA</a:t>
            </a:r>
            <a:endParaRPr lang="ru-RU" sz="2800" dirty="0"/>
          </a:p>
        </p:txBody>
      </p:sp>
      <p:pic>
        <p:nvPicPr>
          <p:cNvPr id="3074" name="Picture 2"/>
          <p:cNvPicPr>
            <a:picLocks noGrp="1" noChangeAspect="1" noChangeArrowheads="1"/>
          </p:cNvPicPr>
          <p:nvPr>
            <p:ph idx="1"/>
          </p:nvPr>
        </p:nvPicPr>
        <p:blipFill>
          <a:blip r:embed="rId3" cstate="email"/>
          <a:srcRect/>
          <a:stretch>
            <a:fillRect/>
          </a:stretch>
        </p:blipFill>
        <p:spPr bwMode="auto">
          <a:xfrm>
            <a:off x="152400" y="533400"/>
            <a:ext cx="3659127" cy="2743200"/>
          </a:xfrm>
          <a:prstGeom prst="rect">
            <a:avLst/>
          </a:prstGeom>
          <a:noFill/>
          <a:ln w="9525">
            <a:noFill/>
            <a:miter lim="800000"/>
            <a:headEnd/>
            <a:tailEnd/>
          </a:ln>
          <a:effectLst/>
        </p:spPr>
      </p:pic>
      <p:sp>
        <p:nvSpPr>
          <p:cNvPr id="11" name="Прямоугольник 10"/>
          <p:cNvSpPr/>
          <p:nvPr/>
        </p:nvSpPr>
        <p:spPr>
          <a:xfrm>
            <a:off x="4191000" y="0"/>
            <a:ext cx="4419600" cy="830997"/>
          </a:xfrm>
          <a:prstGeom prst="rect">
            <a:avLst/>
          </a:prstGeom>
        </p:spPr>
        <p:txBody>
          <a:bodyPr wrap="square">
            <a:spAutoFit/>
          </a:bodyPr>
          <a:lstStyle/>
          <a:p>
            <a:pPr algn="ctr"/>
            <a:r>
              <a:rPr lang="en-US" sz="2400" dirty="0" smtClean="0"/>
              <a:t>University of California, Los Angeles trademark.</a:t>
            </a:r>
            <a:endParaRPr lang="ru-RU" sz="2400" dirty="0"/>
          </a:p>
        </p:txBody>
      </p:sp>
      <p:pic>
        <p:nvPicPr>
          <p:cNvPr id="3075" name="Picture 3"/>
          <p:cNvPicPr>
            <a:picLocks noChangeAspect="1" noChangeArrowheads="1"/>
          </p:cNvPicPr>
          <p:nvPr/>
        </p:nvPicPr>
        <p:blipFill>
          <a:blip r:embed="rId4" cstate="email"/>
          <a:srcRect/>
          <a:stretch>
            <a:fillRect/>
          </a:stretch>
        </p:blipFill>
        <p:spPr bwMode="auto">
          <a:xfrm>
            <a:off x="4191000" y="762000"/>
            <a:ext cx="4495800" cy="3371850"/>
          </a:xfrm>
          <a:prstGeom prst="rect">
            <a:avLst/>
          </a:prstGeom>
          <a:noFill/>
          <a:ln w="9525">
            <a:noFill/>
            <a:miter lim="800000"/>
            <a:headEnd/>
            <a:tailEnd/>
          </a:ln>
          <a:effectLst/>
        </p:spPr>
      </p:pic>
      <p:sp>
        <p:nvSpPr>
          <p:cNvPr id="13" name="Прямоугольник 12"/>
          <p:cNvSpPr/>
          <p:nvPr/>
        </p:nvSpPr>
        <p:spPr>
          <a:xfrm>
            <a:off x="4343400" y="4267200"/>
            <a:ext cx="4343400" cy="830997"/>
          </a:xfrm>
          <a:prstGeom prst="rect">
            <a:avLst/>
          </a:prstGeom>
        </p:spPr>
        <p:txBody>
          <a:bodyPr wrap="square">
            <a:spAutoFit/>
          </a:bodyPr>
          <a:lstStyle/>
          <a:p>
            <a:pPr algn="ctr"/>
            <a:r>
              <a:rPr lang="en-US" sz="2400" dirty="0" smtClean="0"/>
              <a:t>Royce Hall, UCLA's landmark building.</a:t>
            </a:r>
            <a:endParaRPr lang="ru-RU" sz="2400" dirty="0"/>
          </a:p>
        </p:txBody>
      </p:sp>
      <p:pic>
        <p:nvPicPr>
          <p:cNvPr id="3076" name="Picture 4"/>
          <p:cNvPicPr>
            <a:picLocks noChangeAspect="1" noChangeArrowheads="1"/>
          </p:cNvPicPr>
          <p:nvPr/>
        </p:nvPicPr>
        <p:blipFill>
          <a:blip r:embed="rId5" cstate="email"/>
          <a:srcRect/>
          <a:stretch>
            <a:fillRect/>
          </a:stretch>
        </p:blipFill>
        <p:spPr bwMode="auto">
          <a:xfrm>
            <a:off x="152400" y="3429000"/>
            <a:ext cx="4064000" cy="304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420</Words>
  <Application>Microsoft Office PowerPoint</Application>
  <PresentationFormat>Экран (4:3)</PresentationFormat>
  <Paragraphs>71</Paragraphs>
  <Slides>11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11</vt:i4>
      </vt:variant>
    </vt:vector>
  </HeadingPairs>
  <TitlesOfParts>
    <vt:vector size="12" baseType="lpstr">
      <vt:lpstr>Office Theme</vt:lpstr>
      <vt:lpstr>University of California, Los Angeles</vt:lpstr>
      <vt:lpstr> </vt:lpstr>
      <vt:lpstr>Слайд 3</vt:lpstr>
      <vt:lpstr>UCLA has many faculties</vt:lpstr>
      <vt:lpstr>Admissions Information</vt:lpstr>
      <vt:lpstr>A Campus</vt:lpstr>
      <vt:lpstr>UCLA Principles of Community</vt:lpstr>
      <vt:lpstr>Student life</vt:lpstr>
      <vt:lpstr>Inverted Fountain, UCLA</vt:lpstr>
      <vt:lpstr>Слайд 10</vt:lpstr>
      <vt:lpstr>Слайд 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California, Los Angeles</dc:title>
  <dc:creator>Mother</dc:creator>
  <cp:lastModifiedBy>re</cp:lastModifiedBy>
  <cp:revision>26</cp:revision>
  <dcterms:modified xsi:type="dcterms:W3CDTF">2013-12-13T21:17:24Z</dcterms:modified>
</cp:coreProperties>
</file>