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6" r:id="rId6"/>
    <p:sldId id="263" r:id="rId7"/>
    <p:sldId id="264" r:id="rId8"/>
    <p:sldId id="265" r:id="rId9"/>
  </p:sldIdLst>
  <p:sldSz cx="9145588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20" y="2130428"/>
            <a:ext cx="777375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39" y="3886200"/>
            <a:ext cx="640191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2BA9-7C9E-4C85-AAF2-1EEA1B1E8854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AAE8-8949-4700-BEEC-E7DB2FCAE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0AF02-6D88-4D1F-B2A7-114EFFD11128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D4BCB-2DBA-4C39-BBF3-C02D6A44F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552" y="274641"/>
            <a:ext cx="205775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79" y="274641"/>
            <a:ext cx="602084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705E2-F1DC-4521-9123-DA43E0C5227F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71CC9-DB5F-4B92-BAD8-5FC0434A8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F6A12-CC57-4C48-AB32-18FD3F30EF1F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A6C2A-BB29-40D2-AA56-2C7B327EF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40" y="4406903"/>
            <a:ext cx="77737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40" y="2906713"/>
            <a:ext cx="77737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59DDA-EF88-4472-801D-D0539CFAB294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A802D-0125-4E38-8048-91005F0E6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81" y="1600203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9008" y="1600203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3E04-56C4-42BD-B40F-7DA9AE0EEDDB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DF927-CC19-4548-A6F0-E0BC32363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79" y="1535113"/>
            <a:ext cx="40408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79" y="2174875"/>
            <a:ext cx="40408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383A7-DE38-439E-934E-952879710A17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DE89-F8FF-49EE-923B-A722F3A86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806C-51E2-4915-98A7-991B6F701C28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8EA0F-8D7F-4F8F-AE86-B78736B04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41F2-62E0-468B-B368-9AE72A37E480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1FE3-8195-4F59-AC99-19E2EDFA5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2" y="273050"/>
            <a:ext cx="30088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671" y="273053"/>
            <a:ext cx="51126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2" y="1435103"/>
            <a:ext cx="30088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84C9-6D87-467E-B22D-976E1CE2AF21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D491E-101B-4868-A7CC-061CDCA84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600" y="4800600"/>
            <a:ext cx="54873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600" y="612775"/>
            <a:ext cx="548735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600" y="5367338"/>
            <a:ext cx="54873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6C839-B9B5-4109-B1F1-069D99CBCD17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AC9CB-34CA-4004-991B-0F2D40E31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311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311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86BEB1-3BC4-48CB-AB01-ED1CAF9813F7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7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7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9B0107-721C-4385-B283-7B151E222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7225" y="2781300"/>
            <a:ext cx="7772400" cy="28082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Математика </a:t>
            </a:r>
            <a:br>
              <a:rPr lang="ru-RU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ru-RU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 </a:t>
            </a:r>
            <a:br>
              <a:rPr lang="ru-RU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ru-RU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здоровый образ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77787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990033"/>
                </a:solidFill>
                <a:latin typeface="Verdana" pitchFamily="34" charset="0"/>
              </a:rPr>
              <a:t>Режим дня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612775" y="1052513"/>
            <a:ext cx="8280400" cy="5545137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sz="2800" smtClean="0">
                <a:solidFill>
                  <a:srgbClr val="990033"/>
                </a:solidFill>
                <a:latin typeface="Verdana" pitchFamily="34" charset="0"/>
              </a:rPr>
              <a:t>Учебные занятия в школе занимают 25% времени суток. Продолжительность ночного сна должна быть в 1,5 раза больше времени, проводимого в школе, 1/16 части суток должен составлять активный отдых на свежем воздухе. Подготовка домашнего задания должна занимать 5/12 от времени, отведенного на учебные занятия. Досуг  составляет около 1,8 времени от времени приготовления уроков дома.  Сколько времени остается на времяпровождение около телевизора и компьютера?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57200" y="549275"/>
            <a:ext cx="8231188" cy="1943100"/>
          </a:xfrm>
        </p:spPr>
        <p:txBody>
          <a:bodyPr/>
          <a:lstStyle/>
          <a:p>
            <a:pPr indent="22225" algn="just" eaLnBrk="1" hangingPunct="1">
              <a:buFont typeface="Arial" charset="0"/>
              <a:buNone/>
            </a:pPr>
            <a:r>
              <a:rPr lang="ru-RU" sz="2800" smtClean="0">
                <a:solidFill>
                  <a:srgbClr val="990033"/>
                </a:solidFill>
                <a:latin typeface="Verdana" pitchFamily="34" charset="0"/>
              </a:rPr>
              <a:t>Средний человек проводит во сне 1/3 своей жизни, еще 50 лет он бодрствует. Какова средняя продолжительность жизни человека?</a:t>
            </a:r>
          </a:p>
          <a:p>
            <a:pPr indent="22225"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828675" y="2781300"/>
            <a:ext cx="80645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dirty="0">
                <a:solidFill>
                  <a:srgbClr val="990033"/>
                </a:solidFill>
                <a:latin typeface="Verdana" pitchFamily="34" charset="0"/>
              </a:rPr>
              <a:t>Решение: </a:t>
            </a:r>
          </a:p>
          <a:p>
            <a:endParaRPr lang="ru-RU" sz="2800" b="1" dirty="0">
              <a:solidFill>
                <a:srgbClr val="990033"/>
              </a:solidFill>
              <a:latin typeface="Verdana" pitchFamily="34" charset="0"/>
            </a:endParaRPr>
          </a:p>
          <a:p>
            <a:r>
              <a:rPr lang="ru-RU" sz="2800" dirty="0">
                <a:solidFill>
                  <a:srgbClr val="990033"/>
                </a:solidFill>
                <a:latin typeface="Verdana" pitchFamily="34" charset="0"/>
              </a:rPr>
              <a:t>1 – 1/3 = 2/3 жизни приходится                на активную жизнь</a:t>
            </a:r>
          </a:p>
          <a:p>
            <a:r>
              <a:rPr lang="ru-RU" sz="2800" dirty="0">
                <a:solidFill>
                  <a:srgbClr val="990033"/>
                </a:solidFill>
                <a:latin typeface="Verdana" pitchFamily="34" charset="0"/>
              </a:rPr>
              <a:t> 50 : 2/3 = 75 лет – средняя продолжительность жизни человека</a:t>
            </a:r>
          </a:p>
          <a:p>
            <a:endParaRPr lang="ru-RU" sz="2800" dirty="0">
              <a:solidFill>
                <a:srgbClr val="990033"/>
              </a:solidFill>
              <a:latin typeface="Verdana" pitchFamily="34" charset="0"/>
            </a:endParaRPr>
          </a:p>
          <a:p>
            <a:r>
              <a:rPr lang="ru-RU" sz="2800" b="1" dirty="0">
                <a:solidFill>
                  <a:srgbClr val="990033"/>
                </a:solidFill>
                <a:latin typeface="Verdana" pitchFamily="34" charset="0"/>
              </a:rPr>
              <a:t>Ответ: 75 лет.</a:t>
            </a:r>
            <a:r>
              <a:rPr lang="ru-RU" sz="2800" b="1" dirty="0">
                <a:latin typeface="Verdana" pitchFamily="34" charset="0"/>
              </a:rPr>
              <a:t>        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14" descr="C:\Users\user\Desktop\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1160463"/>
            <a:ext cx="7920037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5088" y="2000250"/>
            <a:ext cx="10715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6775" y="2071688"/>
            <a:ext cx="11699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813" y="3143250"/>
            <a:ext cx="12477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8" y="1428750"/>
            <a:ext cx="12192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5338" y="3092450"/>
            <a:ext cx="148748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2338" y="4071938"/>
            <a:ext cx="10001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65988" y="4300538"/>
            <a:ext cx="1093787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0" y="4714875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44402" y="332656"/>
            <a:ext cx="7100549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«Фруктовый» кроссворд</a:t>
            </a:r>
          </a:p>
        </p:txBody>
      </p:sp>
      <p:sp>
        <p:nvSpPr>
          <p:cNvPr id="15372" name="TextBox 1"/>
          <p:cNvSpPr txBox="1">
            <a:spLocks noChangeArrowheads="1"/>
          </p:cNvSpPr>
          <p:nvPr/>
        </p:nvSpPr>
        <p:spPr bwMode="auto">
          <a:xfrm>
            <a:off x="4357688" y="1285875"/>
            <a:ext cx="4510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И   Н   О    Г   Р   А   Д</a:t>
            </a:r>
          </a:p>
        </p:txBody>
      </p:sp>
      <p:sp>
        <p:nvSpPr>
          <p:cNvPr id="15373" name="TextBox 3"/>
          <p:cNvSpPr txBox="1">
            <a:spLocks noChangeArrowheads="1"/>
          </p:cNvSpPr>
          <p:nvPr/>
        </p:nvSpPr>
        <p:spPr bwMode="auto">
          <a:xfrm>
            <a:off x="2700338" y="1997075"/>
            <a:ext cx="22399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506E4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   И   В</a:t>
            </a:r>
            <a:r>
              <a:rPr lang="ru-RU" sz="2800" b="1">
                <a:solidFill>
                  <a:srgbClr val="506E4E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374" name="TextBox 4"/>
          <p:cNvSpPr txBox="1">
            <a:spLocks noChangeArrowheads="1"/>
          </p:cNvSpPr>
          <p:nvPr/>
        </p:nvSpPr>
        <p:spPr bwMode="auto">
          <a:xfrm>
            <a:off x="1712913" y="2579688"/>
            <a:ext cx="3443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    Р    А  Н   А  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15375" name="TextBox 6"/>
          <p:cNvSpPr txBox="1">
            <a:spLocks noChangeArrowheads="1"/>
          </p:cNvSpPr>
          <p:nvPr/>
        </p:nvSpPr>
        <p:spPr bwMode="auto">
          <a:xfrm>
            <a:off x="3767138" y="3151188"/>
            <a:ext cx="3414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Л   И   Н   А</a:t>
            </a:r>
          </a:p>
        </p:txBody>
      </p:sp>
      <p:sp>
        <p:nvSpPr>
          <p:cNvPr id="15376" name="TextBox 7"/>
          <p:cNvSpPr txBox="1">
            <a:spLocks noChangeArrowheads="1"/>
          </p:cNvSpPr>
          <p:nvPr/>
        </p:nvSpPr>
        <p:spPr bwMode="auto">
          <a:xfrm>
            <a:off x="3154363" y="3727450"/>
            <a:ext cx="31035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Л   И</a:t>
            </a:r>
            <a:r>
              <a:rPr lang="ru-RU" sz="2800" b="1">
                <a:solidFill>
                  <a:srgbClr val="506E4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   Н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377" name="TextBox 8"/>
          <p:cNvSpPr txBox="1">
            <a:spLocks noChangeArrowheads="1"/>
          </p:cNvSpPr>
          <p:nvPr/>
        </p:nvSpPr>
        <p:spPr bwMode="auto">
          <a:xfrm>
            <a:off x="944563" y="4332288"/>
            <a:ext cx="5211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А   П   Е   Л   Ь    С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5378" name="TextBox 9"/>
          <p:cNvSpPr txBox="1">
            <a:spLocks noChangeArrowheads="1"/>
          </p:cNvSpPr>
          <p:nvPr/>
        </p:nvSpPr>
        <p:spPr bwMode="auto">
          <a:xfrm>
            <a:off x="3316288" y="4967288"/>
            <a:ext cx="268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    А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А   Н</a:t>
            </a:r>
          </a:p>
        </p:txBody>
      </p:sp>
      <p:sp>
        <p:nvSpPr>
          <p:cNvPr id="15379" name="TextBox 10"/>
          <p:cNvSpPr txBox="1">
            <a:spLocks noChangeArrowheads="1"/>
          </p:cNvSpPr>
          <p:nvPr/>
        </p:nvSpPr>
        <p:spPr bwMode="auto">
          <a:xfrm>
            <a:off x="3316288" y="5522913"/>
            <a:ext cx="485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    Р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Ж  О   В   Н   И   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5373" grpId="0"/>
      <p:bldP spid="15374" grpId="0"/>
      <p:bldP spid="15375" grpId="0"/>
      <p:bldP spid="15376" grpId="0"/>
      <p:bldP spid="15377" grpId="0"/>
      <p:bldP spid="15378" grpId="0"/>
      <p:bldP spid="153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31188" cy="8509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990033"/>
                </a:solidFill>
                <a:latin typeface="Verdana" pitchFamily="34" charset="0"/>
              </a:rPr>
              <a:t>Гигиена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4294967295"/>
          </p:nvPr>
        </p:nvSpPr>
        <p:spPr>
          <a:xfrm>
            <a:off x="642938" y="1285875"/>
            <a:ext cx="8075612" cy="2836863"/>
          </a:xfrm>
        </p:spPr>
        <p:txBody>
          <a:bodyPr/>
          <a:lstStyle/>
          <a:p>
            <a:pPr indent="22225" algn="just" eaLnBrk="1" hangingPunct="1">
              <a:buFont typeface="Arial" charset="0"/>
              <a:buNone/>
            </a:pPr>
            <a:r>
              <a:rPr lang="ru-RU" smtClean="0">
                <a:solidFill>
                  <a:srgbClr val="990033"/>
                </a:solidFill>
              </a:rPr>
              <a:t>Один въедливый учёный подсчитал, что     в 1г грязи из-под ногтей содержится 38.000.000 микробов</a:t>
            </a:r>
            <a:r>
              <a:rPr lang="ru-RU" smtClean="0">
                <a:solidFill>
                  <a:srgbClr val="990033"/>
                </a:solidFill>
                <a:latin typeface="Arial" charset="0"/>
              </a:rPr>
              <a:t>.Ч</a:t>
            </a:r>
            <a:r>
              <a:rPr lang="ru-RU" smtClean="0">
                <a:solidFill>
                  <a:srgbClr val="990033"/>
                </a:solidFill>
              </a:rPr>
              <a:t>тобы заболеть достаточно проглотить 1/100 часть. Сколько же это микробов?</a:t>
            </a:r>
          </a:p>
          <a:p>
            <a:pPr indent="22225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17411" name="Picture 6" descr="i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4005263"/>
            <a:ext cx="33845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31187" cy="849313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990033"/>
                </a:solidFill>
                <a:latin typeface="Verdana" pitchFamily="34" charset="0"/>
              </a:rPr>
              <a:t>Вредные привычки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539750" y="836613"/>
            <a:ext cx="8231188" cy="3529012"/>
          </a:xfrm>
        </p:spPr>
        <p:txBody>
          <a:bodyPr/>
          <a:lstStyle/>
          <a:p>
            <a:pPr indent="22225" algn="just" eaLnBrk="1" hangingPunct="1">
              <a:buFont typeface="Arial" charset="0"/>
              <a:buNone/>
            </a:pPr>
            <a:r>
              <a:rPr lang="ru-RU" sz="2800" smtClean="0">
                <a:solidFill>
                  <a:srgbClr val="990033"/>
                </a:solidFill>
                <a:latin typeface="Verdana" pitchFamily="34" charset="0"/>
              </a:rPr>
              <a:t>Норма суточной потребности учащихся  в различных витаминах   составляет      в среднем  125 мг. Одна выкуренная сигарета нейтрализует (уничтожает) 20% витаминов. Сколько мг витаминов ворует у себя Вася Тапочкин, который успел выкурить 2 сигареты на перемене за углом школы?</a:t>
            </a:r>
          </a:p>
          <a:p>
            <a:pPr indent="22225"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4213" y="4437063"/>
            <a:ext cx="82311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990033"/>
                </a:solidFill>
                <a:latin typeface="Verdana" pitchFamily="34" charset="0"/>
              </a:rPr>
              <a:t> Решение:</a:t>
            </a:r>
            <a:endParaRPr lang="ru-RU" sz="800" b="1">
              <a:solidFill>
                <a:srgbClr val="990033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>
                <a:solidFill>
                  <a:srgbClr val="990033"/>
                </a:solidFill>
                <a:latin typeface="Verdana" pitchFamily="34" charset="0"/>
              </a:rPr>
              <a:t>125 * 0,2 * 2 = 50 мг – витаминов ворует у себя Вася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990033"/>
                </a:solidFill>
                <a:latin typeface="Verdana" pitchFamily="34" charset="0"/>
              </a:rPr>
              <a:t>Ответ: 50 мг.</a:t>
            </a:r>
          </a:p>
        </p:txBody>
      </p:sp>
      <p:sp>
        <p:nvSpPr>
          <p:cNvPr id="18437" name="Содержимое 2"/>
          <p:cNvSpPr txBox="1">
            <a:spLocks/>
          </p:cNvSpPr>
          <p:nvPr/>
        </p:nvSpPr>
        <p:spPr bwMode="auto">
          <a:xfrm>
            <a:off x="684213" y="4508500"/>
            <a:ext cx="823118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МММММ\Новая папка\SDC11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027" name="Picture 3" descr="C:\Users\user\Desktop\ММММММ\Новая папка\SDC11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Desktop\ММММММ\Новая папка\SDC121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E:\ММММММ\Новая папка\SDC112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398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E:\ММММММ\Новая папка\SDC112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398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E:\ММММММ\Новая папка\IMG_189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469438" cy="71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E:\ММММММ\Новая папка\SDC1050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540875" cy="715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E:\ММММММ\Новая папка\150920129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659938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0"/>
                            </p:stCondLst>
                            <p:childTnLst>
                              <p:par>
                                <p:cTn id="47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612775" y="188913"/>
            <a:ext cx="4103688" cy="7921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latin typeface="Verdana" pitchFamily="34" charset="0"/>
              </a:rPr>
              <a:t>Курение сигарет –</a:t>
            </a:r>
            <a:r>
              <a:rPr lang="ru-RU" sz="2800" b="1" smtClean="0">
                <a:solidFill>
                  <a:srgbClr val="990033"/>
                </a:solidFill>
                <a:latin typeface="Verdana" pitchFamily="34" charset="0"/>
              </a:rPr>
              <a:t> </a:t>
            </a:r>
            <a:endParaRPr lang="ru-RU" sz="2800" b="1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0483" name="Содержимое 2"/>
          <p:cNvSpPr txBox="1">
            <a:spLocks/>
          </p:cNvSpPr>
          <p:nvPr/>
        </p:nvSpPr>
        <p:spPr bwMode="auto">
          <a:xfrm>
            <a:off x="628650" y="1519238"/>
            <a:ext cx="82311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20484" name="Содержимое 2"/>
          <p:cNvSpPr txBox="1">
            <a:spLocks/>
          </p:cNvSpPr>
          <p:nvPr/>
        </p:nvSpPr>
        <p:spPr bwMode="auto">
          <a:xfrm>
            <a:off x="2484438" y="2997200"/>
            <a:ext cx="64452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None/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033963" y="249238"/>
            <a:ext cx="38433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0000"/>
                </a:solidFill>
                <a:latin typeface="Verdana" pitchFamily="34" charset="0"/>
              </a:rPr>
              <a:t>фрукты, шоколад</a:t>
            </a:r>
          </a:p>
        </p:txBody>
      </p:sp>
      <p:sp>
        <p:nvSpPr>
          <p:cNvPr id="20486" name="Содержимое 2"/>
          <p:cNvSpPr txBox="1">
            <a:spLocks/>
          </p:cNvSpPr>
          <p:nvPr/>
        </p:nvSpPr>
        <p:spPr bwMode="auto">
          <a:xfrm>
            <a:off x="612775" y="1268413"/>
            <a:ext cx="55435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latin typeface="Verdana" pitchFamily="34" charset="0"/>
              </a:rPr>
              <a:t>Употребление алкоголя </a:t>
            </a:r>
            <a:r>
              <a:rPr lang="ru-RU" sz="2600" b="1">
                <a:latin typeface="Verdana" pitchFamily="34" charset="0"/>
              </a:rPr>
              <a:t>–</a:t>
            </a:r>
            <a:r>
              <a:rPr lang="ru-RU" sz="2600" b="1">
                <a:solidFill>
                  <a:srgbClr val="990033"/>
                </a:solidFill>
                <a:latin typeface="Verdana" pitchFamily="34" charset="0"/>
              </a:rPr>
              <a:t> </a:t>
            </a:r>
            <a:endParaRPr lang="ru-RU" sz="26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5005388" y="1773238"/>
            <a:ext cx="38433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0000"/>
                </a:solidFill>
                <a:latin typeface="Verdana" pitchFamily="34" charset="0"/>
              </a:rPr>
              <a:t>сок, лимонад</a:t>
            </a:r>
          </a:p>
        </p:txBody>
      </p:sp>
      <p:sp>
        <p:nvSpPr>
          <p:cNvPr id="20488" name="Содержимое 2"/>
          <p:cNvSpPr txBox="1">
            <a:spLocks/>
          </p:cNvSpPr>
          <p:nvPr/>
        </p:nvSpPr>
        <p:spPr bwMode="auto">
          <a:xfrm>
            <a:off x="612775" y="2420938"/>
            <a:ext cx="32559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latin typeface="Verdana" pitchFamily="34" charset="0"/>
              </a:rPr>
              <a:t>Переедание –</a:t>
            </a:r>
            <a:r>
              <a:rPr lang="ru-RU" sz="2800" b="1">
                <a:solidFill>
                  <a:srgbClr val="990033"/>
                </a:solidFill>
                <a:latin typeface="Verdana" pitchFamily="34" charset="0"/>
              </a:rPr>
              <a:t> </a:t>
            </a:r>
            <a:endParaRPr lang="ru-RU" sz="28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413000" y="2852738"/>
            <a:ext cx="6445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0000"/>
                </a:solidFill>
                <a:latin typeface="Verdana" pitchFamily="34" charset="0"/>
              </a:rPr>
              <a:t>умеренное здоровое питание</a:t>
            </a:r>
          </a:p>
        </p:txBody>
      </p:sp>
      <p:sp>
        <p:nvSpPr>
          <p:cNvPr id="20490" name="Содержимое 2"/>
          <p:cNvSpPr txBox="1">
            <a:spLocks/>
          </p:cNvSpPr>
          <p:nvPr/>
        </p:nvSpPr>
        <p:spPr bwMode="auto">
          <a:xfrm>
            <a:off x="612775" y="3357563"/>
            <a:ext cx="81534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latin typeface="Verdana" pitchFamily="34" charset="0"/>
              </a:rPr>
              <a:t>Гиподинамия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latin typeface="Verdana" pitchFamily="34" charset="0"/>
              </a:rPr>
              <a:t>(малая двигательная активность) -</a:t>
            </a:r>
            <a:endParaRPr lang="ru-RU" sz="28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7237413" y="4437063"/>
            <a:ext cx="14668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0000"/>
                </a:solidFill>
                <a:latin typeface="Verdana" pitchFamily="34" charset="0"/>
              </a:rPr>
              <a:t>спорт</a:t>
            </a:r>
          </a:p>
        </p:txBody>
      </p:sp>
      <p:sp>
        <p:nvSpPr>
          <p:cNvPr id="20492" name="Содержимое 2"/>
          <p:cNvSpPr txBox="1">
            <a:spLocks/>
          </p:cNvSpPr>
          <p:nvPr/>
        </p:nvSpPr>
        <p:spPr bwMode="auto">
          <a:xfrm>
            <a:off x="646113" y="4968875"/>
            <a:ext cx="81534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latin typeface="Verdana" pitchFamily="34" charset="0"/>
              </a:rPr>
              <a:t>Чувство ненависти к окружающим -</a:t>
            </a:r>
            <a:endParaRPr lang="ru-RU" sz="28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 bwMode="auto">
          <a:xfrm>
            <a:off x="3852863" y="5600700"/>
            <a:ext cx="48688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0000"/>
                </a:solidFill>
                <a:latin typeface="Verdana" pitchFamily="34" charset="0"/>
              </a:rPr>
              <a:t>ЛЮБОВЬ И ДРУЖБА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171</TotalTime>
  <Words>311</Words>
  <Application>Microsoft Office PowerPoint</Application>
  <PresentationFormat>Произвольный</PresentationFormat>
  <Paragraphs>37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Математика  и  здоровый образ жизни</vt:lpstr>
      <vt:lpstr>Режим дня</vt:lpstr>
      <vt:lpstr>Слайд 3</vt:lpstr>
      <vt:lpstr>Слайд 4</vt:lpstr>
      <vt:lpstr>Гигиена</vt:lpstr>
      <vt:lpstr>Вредные привычки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Школа</cp:lastModifiedBy>
  <cp:revision>17</cp:revision>
  <dcterms:created xsi:type="dcterms:W3CDTF">2012-12-15T14:23:47Z</dcterms:created>
  <dcterms:modified xsi:type="dcterms:W3CDTF">2013-09-11T11:59:28Z</dcterms:modified>
</cp:coreProperties>
</file>