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66" r:id="rId3"/>
    <p:sldId id="281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65" r:id="rId14"/>
    <p:sldId id="277" r:id="rId15"/>
    <p:sldId id="275" r:id="rId16"/>
    <p:sldId id="278" r:id="rId17"/>
    <p:sldId id="279" r:id="rId18"/>
    <p:sldId id="260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52A43-2FF5-4E62-9261-C69E81DB2F74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28FF8-595B-49F1-8F5E-EC2ADE1EA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28FF8-595B-49F1-8F5E-EC2ADE1EA6B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8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ABFB-085C-40F8-8599-B05DE0C348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36E2-D10D-43EF-9223-7BE43A61A9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png"/><Relationship Id="rId18" Type="http://schemas.microsoft.com/office/2007/relationships/hdphoto" Target="../media/hdphoto9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6.wdp"/><Relationship Id="rId17" Type="http://schemas.openxmlformats.org/officeDocument/2006/relationships/image" Target="../media/image26.png"/><Relationship Id="rId2" Type="http://schemas.openxmlformats.org/officeDocument/2006/relationships/image" Target="../media/image1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0494" y="40466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«Оптимизация педагогического процесса с целью развития креативного потенциала дошкольников»</a:t>
            </a:r>
            <a:endParaRPr lang="ru-RU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8267" y="-12252"/>
            <a:ext cx="20371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ПЕДСОВЕТ</a:t>
            </a:r>
            <a:endParaRPr lang="ru-RU" sz="3200" b="1" cap="none" spc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20327"/>
            <a:ext cx="9184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Креативность</a:t>
            </a:r>
            <a:r>
              <a:rPr lang="ru-RU" sz="2400" b="1" dirty="0" smtClean="0"/>
              <a:t> – творческие способности индивида, характеризующиеся готовностью к принятию и  созданию принципиально новых идей, отклоняющихся от традиционных или принятых схем мышления и входящие в структуру  одаренности в качестве независимого фактора, а также способность решать проблемы, возникающие внутри статичных систем.  </a:t>
            </a:r>
            <a:endParaRPr lang="ru-RU" sz="2400" b="1" dirty="0"/>
          </a:p>
        </p:txBody>
      </p:sp>
      <p:pic>
        <p:nvPicPr>
          <p:cNvPr id="3074" name="Picture 2" descr="http://www.greenmama.ru/dn_images/02/60/04/48/1270804725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21" y="4097983"/>
            <a:ext cx="2221723" cy="250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365104"/>
            <a:ext cx="6840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Согласно  американскому психологу Абрахаму </a:t>
            </a:r>
            <a:r>
              <a:rPr lang="ru-RU" sz="2400" b="1" dirty="0" err="1">
                <a:solidFill>
                  <a:schemeClr val="bg1"/>
                </a:solidFill>
              </a:rPr>
              <a:t>Маслоу</a:t>
            </a:r>
            <a:r>
              <a:rPr lang="ru-RU" sz="2400" b="1" dirty="0">
                <a:solidFill>
                  <a:schemeClr val="bg1"/>
                </a:solidFill>
              </a:rPr>
              <a:t> – это творческая направленность, врожденно  свойственная всем, но теряемая большинством под воздействием сложившейся системы воспитания, образования и социальной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39743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98" y="1859340"/>
            <a:ext cx="49591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      а) Уильям </a:t>
            </a:r>
            <a:r>
              <a:rPr lang="ru-RU" sz="2400" b="1" dirty="0">
                <a:solidFill>
                  <a:schemeClr val="bg1"/>
                </a:solidFill>
              </a:rPr>
              <a:t>Гордон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      б) Алекс </a:t>
            </a:r>
            <a:r>
              <a:rPr lang="ru-RU" sz="2400" b="1" dirty="0">
                <a:solidFill>
                  <a:schemeClr val="bg1"/>
                </a:solidFill>
              </a:rPr>
              <a:t>Осборн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</a:rPr>
              <a:t>      в) Генрих </a:t>
            </a:r>
            <a:r>
              <a:rPr lang="ru-RU" sz="2400" b="1" i="1" dirty="0" err="1">
                <a:solidFill>
                  <a:schemeClr val="bg1"/>
                </a:solidFill>
              </a:rPr>
              <a:t>Альтшуллер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      г) Джой </a:t>
            </a:r>
            <a:r>
              <a:rPr lang="ru-RU" sz="2400" b="1" dirty="0">
                <a:solidFill>
                  <a:schemeClr val="bg1"/>
                </a:solidFill>
              </a:rPr>
              <a:t>Пол </a:t>
            </a:r>
            <a:r>
              <a:rPr lang="ru-RU" sz="2400" b="1" dirty="0" err="1">
                <a:solidFill>
                  <a:schemeClr val="bg1"/>
                </a:solidFill>
              </a:rPr>
              <a:t>Гилфорд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files.ru.ladoshki.com/data/goesdown/Al%27tov_Al%27tshuller_Genrih/pics/G.Al%27tov%28Al%27tshuller%29%20-%20Ognennyy%20tsvet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68" y="1196752"/>
            <a:ext cx="3438636" cy="531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0"/>
            <a:ext cx="9144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Основатель теории решения изобретательных задач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9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3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5330" y="90872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</a:rPr>
              <a:t>) в </a:t>
            </a:r>
            <a:r>
              <a:rPr lang="ru-RU" sz="2400" b="1" dirty="0">
                <a:solidFill>
                  <a:schemeClr val="bg1"/>
                </a:solidFill>
              </a:rPr>
              <a:t>моделировании процессов, происходящих в природном и рукотворном мире между веществами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</a:rPr>
              <a:t>) в </a:t>
            </a:r>
            <a:r>
              <a:rPr lang="ru-RU" sz="2400" b="1" dirty="0">
                <a:solidFill>
                  <a:schemeClr val="bg1"/>
                </a:solidFill>
              </a:rPr>
              <a:t>перенесении свойств, качеств одного или нескольких предметов на другой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) в </a:t>
            </a:r>
            <a:r>
              <a:rPr lang="ru-RU" sz="2400" b="1" dirty="0">
                <a:solidFill>
                  <a:schemeClr val="bg1"/>
                </a:solidFill>
              </a:rPr>
              <a:t>изменении свойств и назначений объекта на противоположные, превращении их в </a:t>
            </a:r>
            <a:r>
              <a:rPr lang="ru-RU" sz="2400" b="1" dirty="0" err="1" smtClean="0">
                <a:solidFill>
                  <a:schemeClr val="bg1"/>
                </a:solidFill>
              </a:rPr>
              <a:t>антиобъекты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г)  </a:t>
            </a:r>
            <a:r>
              <a:rPr lang="ru-RU" sz="2400" b="1" dirty="0">
                <a:solidFill>
                  <a:schemeClr val="bg1"/>
                </a:solidFill>
              </a:rPr>
              <a:t>в определении роли и места функций объектов и их взаимодействия по каждому </a:t>
            </a:r>
            <a:r>
              <a:rPr lang="ru-RU" sz="2400" b="1" dirty="0" err="1">
                <a:solidFill>
                  <a:schemeClr val="bg1"/>
                </a:solidFill>
              </a:rPr>
              <a:t>подсистемному</a:t>
            </a:r>
            <a:r>
              <a:rPr lang="ru-RU" sz="2400" b="1" dirty="0">
                <a:solidFill>
                  <a:schemeClr val="bg1"/>
                </a:solidFill>
              </a:rPr>
              <a:t> и </a:t>
            </a:r>
            <a:r>
              <a:rPr lang="ru-RU" sz="2400" b="1" dirty="0" err="1">
                <a:solidFill>
                  <a:schemeClr val="bg1"/>
                </a:solidFill>
              </a:rPr>
              <a:t>надсистемному</a:t>
            </a:r>
            <a:r>
              <a:rPr lang="ru-RU" sz="2400" b="1" dirty="0">
                <a:solidFill>
                  <a:schemeClr val="bg1"/>
                </a:solidFill>
              </a:rPr>
              <a:t> элементу.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5330" y="116632"/>
            <a:ext cx="9144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Суть метода фокальных объектов (ТРИЗ) состоит…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69" y="393305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12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5330" y="116632"/>
            <a:ext cx="9144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Автор приемов фантазирования «Грамматика фантазии»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http://www.hobobo.ru/upload/images/katalog_skazok/classiki/int/mil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892174"/>
            <a:ext cx="1562794" cy="216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26876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r>
              <a:rPr lang="ru-RU" sz="2400" b="1" dirty="0" err="1" smtClean="0">
                <a:solidFill>
                  <a:schemeClr val="bg1"/>
                </a:solidFill>
              </a:rPr>
              <a:t>Милн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Алан </a:t>
            </a:r>
            <a:r>
              <a:rPr lang="ru-RU" sz="2400" b="1" dirty="0" err="1">
                <a:solidFill>
                  <a:schemeClr val="bg1"/>
                </a:solidFill>
              </a:rPr>
              <a:t>Александер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r>
              <a:rPr lang="ru-RU" sz="2400" b="1" dirty="0" err="1" smtClean="0">
                <a:solidFill>
                  <a:schemeClr val="bg1"/>
                </a:solidFill>
              </a:rPr>
              <a:t>Редьярд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Киплинг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в</a:t>
            </a:r>
            <a:r>
              <a:rPr lang="ru-RU" sz="2400" b="1" i="1" dirty="0" smtClean="0">
                <a:solidFill>
                  <a:schemeClr val="bg1"/>
                </a:solidFill>
              </a:rPr>
              <a:t>)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Джанни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Родари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г) </a:t>
            </a:r>
            <a:r>
              <a:rPr lang="ru-RU" sz="2400" b="1" dirty="0" err="1" smtClean="0">
                <a:solidFill>
                  <a:schemeClr val="bg1"/>
                </a:solidFill>
              </a:rPr>
              <a:t>Кэролл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Льюис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) Линдгрен </a:t>
            </a:r>
            <a:r>
              <a:rPr lang="ru-RU" sz="2400" b="1" dirty="0" err="1">
                <a:solidFill>
                  <a:schemeClr val="bg1"/>
                </a:solidFill>
              </a:rPr>
              <a:t>Астрид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11268" name="Picture 4" descr="http://www.hobobo.ru/upload/images/katalog_skazok/classiki/int/luis_karo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92175"/>
            <a:ext cx="1674105" cy="23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88580" y="3056043"/>
            <a:ext cx="1273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Милн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А. </a:t>
            </a:r>
            <a:r>
              <a:rPr lang="ru-RU" b="1" dirty="0" err="1" smtClean="0">
                <a:solidFill>
                  <a:schemeClr val="bg1"/>
                </a:solidFill>
              </a:rPr>
              <a:t>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0097" y="3210167"/>
            <a:ext cx="161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Кэролл</a:t>
            </a:r>
            <a:r>
              <a:rPr lang="ru-RU" b="1" dirty="0">
                <a:solidFill>
                  <a:schemeClr val="bg1"/>
                </a:solidFill>
              </a:rPr>
              <a:t> Льюис</a:t>
            </a:r>
            <a:endParaRPr lang="ru-RU" dirty="0"/>
          </a:p>
        </p:txBody>
      </p:sp>
      <p:pic>
        <p:nvPicPr>
          <p:cNvPr id="11270" name="Picture 6" descr="http://www.hobobo.ru/upload/images/katalog_skazok/classiki/int/rodari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2" y="4005064"/>
            <a:ext cx="1655733" cy="22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5545" y="6297617"/>
            <a:ext cx="1861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Джанни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Родари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11272" name="Picture 8" descr="http://www.hobobo.ru/upload/images/katalog_skazok/classiki/int/kipl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12" y="4044257"/>
            <a:ext cx="1627427" cy="22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42969" y="6309462"/>
            <a:ext cx="1929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Редьярд</a:t>
            </a:r>
            <a:r>
              <a:rPr lang="ru-RU" b="1" dirty="0">
                <a:solidFill>
                  <a:schemeClr val="bg1"/>
                </a:solidFill>
              </a:rPr>
              <a:t> Киплинг</a:t>
            </a:r>
            <a:endParaRPr lang="ru-RU" dirty="0"/>
          </a:p>
        </p:txBody>
      </p:sp>
      <p:pic>
        <p:nvPicPr>
          <p:cNvPr id="11274" name="Picture 10" descr="http://www.hobobo.ru/upload/images/katalog_skazok/classiki/int/lindgr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45" y="4005063"/>
            <a:ext cx="1664288" cy="230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68456" y="6297617"/>
            <a:ext cx="198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Линдгрен </a:t>
            </a:r>
            <a:r>
              <a:rPr lang="ru-RU" b="1" dirty="0" err="1">
                <a:solidFill>
                  <a:schemeClr val="bg1"/>
                </a:solidFill>
              </a:rPr>
              <a:t>Астрид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3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Деловая игра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6331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«Креативный педагог – креативный ребенок»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88150"/>
            <a:ext cx="91440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</a:rPr>
              <a:t>«Если желаешь, чтобы мир изменился, сам стань этим изменением»</a:t>
            </a:r>
            <a:endParaRPr lang="ru-RU" sz="23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2051556"/>
            <a:ext cx="838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Ганди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06" y="2451666"/>
            <a:ext cx="91440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</a:rPr>
              <a:t>«Ведь если я гореть не буду, и если ты гореть не будешь, и если мы гореть не будем, так кто же здесь рассеет тьму?»</a:t>
            </a:r>
            <a:endParaRPr lang="ru-RU" sz="23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3856" y="3051830"/>
            <a:ext cx="1931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Назым</a:t>
            </a:r>
            <a:r>
              <a:rPr lang="ru-RU" sz="2000" b="1" i="1" dirty="0" smtClean="0"/>
              <a:t> Хикмет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3861048"/>
            <a:ext cx="91642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solidFill>
                  <a:srgbClr val="FF9900"/>
                </a:solidFill>
              </a:rPr>
              <a:t>Креативная</a:t>
            </a:r>
            <a:r>
              <a:rPr lang="ru-RU" sz="2200" b="1" dirty="0">
                <a:solidFill>
                  <a:srgbClr val="FF9900"/>
                </a:solidFill>
              </a:rPr>
              <a:t> личность </a:t>
            </a:r>
            <a:r>
              <a:rPr lang="ru-RU" sz="2200" b="1" dirty="0" smtClean="0">
                <a:solidFill>
                  <a:srgbClr val="FF9900"/>
                </a:solidFill>
              </a:rPr>
              <a:t>  </a:t>
            </a:r>
            <a:r>
              <a:rPr lang="ru-RU" sz="2200" b="1" dirty="0" smtClean="0">
                <a:solidFill>
                  <a:schemeClr val="bg1"/>
                </a:solidFill>
              </a:rPr>
              <a:t>интуитивно </a:t>
            </a:r>
            <a:r>
              <a:rPr lang="ru-RU" sz="2200" b="1" dirty="0">
                <a:solidFill>
                  <a:schemeClr val="bg1"/>
                </a:solidFill>
              </a:rPr>
              <a:t>чувствует, что нужно для создания новой идеи, решения трудной задачи: добавить одну деталь или перевернуть все вверх ногами, придумать принципиально новое или разобрать и сложить по-другому нечто уже привычное, действовать вопреки сложившимся стереотипам или просто найти способ взглянуть на статические системы динамически…</a:t>
            </a:r>
          </a:p>
        </p:txBody>
      </p:sp>
    </p:spTree>
    <p:extLst>
      <p:ext uri="{BB962C8B-B14F-4D97-AF65-F5344CB8AC3E}">
        <p14:creationId xmlns:p14="http://schemas.microsoft.com/office/powerpoint/2010/main" val="29439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8576"/>
              </p:ext>
            </p:extLst>
          </p:nvPr>
        </p:nvGraphicFramePr>
        <p:xfrm>
          <a:off x="179513" y="1764044"/>
          <a:ext cx="882729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823"/>
                <a:gridCol w="2206823"/>
                <a:gridCol w="2206823"/>
                <a:gridCol w="220682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katrin-miller.ru/upload/50473144cf4d8_ran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894168"/>
            <a:ext cx="19145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e.eka-mama.ru/upload/forum/upload/e71/e717d9c7f26d00826d147a98dde19dc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8" y="2234030"/>
            <a:ext cx="208823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s10250.userapi.com/u27581521/-5/x_5d1af5e5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4337" y1="8676" x2="84337" y2="8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01982"/>
            <a:ext cx="15121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683.yfrog.com/img683/8588/75106373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172819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dostavka.7cont.ru/image?id=15272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00">
                        <a14:foregroundMark x1="57000" y1="3600" x2="57000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3" y="4149080"/>
            <a:ext cx="1979953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037.radikal.ru/1004/d2/6939338c12a5.jp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560" y1="85538" x2="22560" y2="85538"/>
                        <a14:foregroundMark x1="30720" y1="89846" x2="30720" y2="89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62" y="4551691"/>
            <a:ext cx="2202557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odila.ru/images/wallpapers/Mitsubishi15.jp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42047"/>
            <a:ext cx="2160240" cy="14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yaplakal.com/uploads/post-3-1333520903401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57980" y1="15418" x2="57980" y2="15418"/>
                        <a14:foregroundMark x1="57980" y1="11383" x2="57980" y2="11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35" y="4149080"/>
            <a:ext cx="1809749" cy="20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задание «Образно-ассоциативное мышление»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задание «Реклама»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4" descr="http://infobusiness2.ru/files/image/121169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958" y1="14589" x2="39958" y2="14589"/>
                        <a14:foregroundMark x1="44979" y1="11141" x2="44979" y2="11141"/>
                        <a14:foregroundMark x1="46234" y1="27321" x2="46234" y2="27321"/>
                        <a14:foregroundMark x1="64226" y1="48806" x2="64226" y2="48806"/>
                        <a14:foregroundMark x1="77406" y1="49867" x2="77406" y2="49867"/>
                        <a14:foregroundMark x1="74895" y1="58355" x2="74895" y2="58355"/>
                        <a14:foregroundMark x1="66109" y1="60212" x2="66109" y2="60212"/>
                        <a14:foregroundMark x1="60669" y1="54642" x2="60669" y2="54642"/>
                        <a14:foregroundMark x1="63808" y1="54377" x2="63808" y2="54377"/>
                        <a14:foregroundMark x1="70502" y1="57029" x2="70502" y2="57029"/>
                        <a14:foregroundMark x1="72594" y1="46419" x2="72594" y2="46419"/>
                        <a14:foregroundMark x1="63808" y1="45889" x2="63808" y2="45889"/>
                        <a14:foregroundMark x1="47908" y1="54642" x2="47908" y2="54642"/>
                        <a14:foregroundMark x1="45397" y1="63395" x2="45397" y2="63395"/>
                        <a14:foregroundMark x1="45607" y1="66578" x2="45607" y2="66578"/>
                        <a14:foregroundMark x1="88494" y1="50928" x2="88494" y2="50928"/>
                        <a14:foregroundMark x1="93096" y1="47745" x2="93096" y2="47745"/>
                        <a14:foregroundMark x1="97280" y1="41114" x2="97280" y2="41114"/>
                        <a14:foregroundMark x1="93096" y1="34218" x2="93096" y2="34218"/>
                        <a14:foregroundMark x1="91632" y1="26525" x2="91632" y2="26525"/>
                        <a14:foregroundMark x1="88912" y1="22281" x2="88912" y2="22281"/>
                        <a14:foregroundMark x1="86402" y1="19098" x2="86402" y2="19098"/>
                        <a14:foregroundMark x1="86192" y1="23873" x2="86192" y2="23873"/>
                        <a14:foregroundMark x1="91004" y1="29443" x2="91004" y2="29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53" y="1556792"/>
            <a:ext cx="7220894" cy="569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51" y="570746"/>
            <a:ext cx="90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«Люди с новыми идеями считаются сумасшедшими, пока идеи не воплотят в жизнь»</a:t>
            </a:r>
            <a:r>
              <a:rPr lang="ru-RU" sz="2200" b="1" dirty="0" smtClean="0"/>
              <a:t>                                                        Марк Твен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9637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 descr="http://img-fotki.yandex.ru/get/5114/159699517.cf/0_7f858_88159389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330280" cy="63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задание «Неизвестное животное»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740" y="2094100"/>
            <a:ext cx="180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альпака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85184"/>
            <a:ext cx="192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кинкажу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2782669"/>
            <a:ext cx="1790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бируанг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148" y="6371582"/>
            <a:ext cx="470851" cy="5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задание «Неизвестное животное»</a:t>
            </a:r>
            <a:endParaRPr lang="ru-RU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8" descr="http://www.topnews.ru/upload/photo/8a6b64ce/a2e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72" y="836712"/>
            <a:ext cx="38195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04248" y="4951123"/>
            <a:ext cx="143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prstClr val="white"/>
                </a:solidFill>
              </a:rPr>
              <a:t>бируанг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12" name="Рисунок 11" descr="http://pesik.su/wp-content/uploads/2011/01/1127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3933056"/>
            <a:ext cx="5076056" cy="279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55599" y="6226925"/>
            <a:ext cx="154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кинкажу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574" y="1509318"/>
            <a:ext cx="202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white"/>
                </a:solidFill>
              </a:rPr>
              <a:t>альпака</a:t>
            </a:r>
            <a:endParaRPr lang="ru-RU" sz="3600" b="1" dirty="0">
              <a:solidFill>
                <a:prstClr val="white"/>
              </a:solidFill>
            </a:endParaRPr>
          </a:p>
        </p:txBody>
      </p:sp>
      <p:pic>
        <p:nvPicPr>
          <p:cNvPr id="10" name="Picture 6" descr="http://www.apus.ru/im.xp/0500560520560510550520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2" y="70167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3940" y="3035955"/>
            <a:ext cx="145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</a:rPr>
              <a:t>альпака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78" y="105273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(</a:t>
            </a:r>
            <a:r>
              <a:rPr lang="ru-RU" sz="2200" b="1" dirty="0">
                <a:solidFill>
                  <a:schemeClr val="bg1"/>
                </a:solidFill>
              </a:rPr>
              <a:t>развитие способности к пониманию противоречивости свойств предметов и явлений)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задание «Динамическая цепочка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«Хорошо-плохо-хорошо-плохо»</a:t>
            </a:r>
            <a:endParaRPr lang="ru-RU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87" y="224278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Педсовет – это хорошо, можно узнать что-то новое,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но…  узнавать новое плохо т. к. ….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168">
            <a:off x="4944576" y="3544574"/>
            <a:ext cx="3954322" cy="296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883">
            <a:off x="299378" y="3410775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1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 задание «Придумай рассказ»</a:t>
            </a:r>
            <a:endParaRPr lang="ru-RU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182231"/>
            <a:ext cx="5280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-грязь, театр, хлеб, </a:t>
            </a:r>
            <a:r>
              <a:rPr lang="ru-RU" sz="2800" b="1" dirty="0" smtClean="0">
                <a:solidFill>
                  <a:schemeClr val="bg1"/>
                </a:solidFill>
              </a:rPr>
              <a:t>ручка;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-фонарь, лодка, соль, кирпич</a:t>
            </a:r>
            <a:r>
              <a:rPr lang="ru-RU" sz="2800" b="1" dirty="0" smtClean="0">
                <a:solidFill>
                  <a:schemeClr val="bg1"/>
                </a:solidFill>
              </a:rPr>
              <a:t>;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-молоко, компьютер, зонт, утюг</a:t>
            </a:r>
          </a:p>
        </p:txBody>
      </p:sp>
      <p:pic>
        <p:nvPicPr>
          <p:cNvPr id="5126" name="Picture 6" descr="http://illustration.pixmac.com/4/wise-owl-sitting-on-pile-book-without-pixmac-illustration-476388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904" l="0" r="993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43"/>
          <a:stretch/>
        </p:blipFill>
        <p:spPr bwMode="auto">
          <a:xfrm>
            <a:off x="6101115" y="1520983"/>
            <a:ext cx="2981326" cy="39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75343"/>
            <a:ext cx="3928373" cy="294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80" y="6165304"/>
            <a:ext cx="561233" cy="6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47" y="18864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9900"/>
                </a:solidFill>
              </a:rPr>
              <a:t>Креативность</a:t>
            </a:r>
            <a:r>
              <a:rPr lang="ru-RU" sz="2400" dirty="0">
                <a:solidFill>
                  <a:srgbClr val="FF9900"/>
                </a:solidFill>
              </a:rPr>
              <a:t> –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это создание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нового из того, что уже есть.</a:t>
            </a:r>
          </a:p>
          <a:p>
            <a:r>
              <a:rPr lang="ru-RU" sz="2400" b="1" i="1" dirty="0">
                <a:solidFill>
                  <a:srgbClr val="FF9900"/>
                </a:solidFill>
              </a:rPr>
              <a:t>Креативность</a:t>
            </a:r>
            <a:r>
              <a:rPr lang="ru-RU" sz="2400" b="1" dirty="0">
                <a:solidFill>
                  <a:srgbClr val="FF9900"/>
                </a:solidFill>
              </a:rPr>
              <a:t> </a:t>
            </a:r>
            <a:r>
              <a:rPr lang="ru-RU" sz="2400" dirty="0">
                <a:solidFill>
                  <a:srgbClr val="FF9900"/>
                </a:solidFill>
              </a:rPr>
              <a:t>–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это решение проблем совершенно </a:t>
            </a:r>
            <a:r>
              <a:rPr lang="ru-RU" sz="2400" b="1" dirty="0" smtClean="0">
                <a:solidFill>
                  <a:schemeClr val="bg1"/>
                </a:solidFill>
              </a:rPr>
              <a:t>новым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ru-RU" sz="2400" b="1" dirty="0">
                <a:solidFill>
                  <a:schemeClr val="bg1"/>
                </a:solidFill>
              </a:rPr>
              <a:t>неординарным способом.</a:t>
            </a:r>
          </a:p>
          <a:p>
            <a:r>
              <a:rPr lang="ru-RU" sz="2400" b="1" i="1" dirty="0">
                <a:solidFill>
                  <a:srgbClr val="FF9900"/>
                </a:solidFill>
              </a:rPr>
              <a:t>Креативность</a:t>
            </a:r>
            <a:r>
              <a:rPr lang="ru-RU" sz="2400" b="1" dirty="0">
                <a:solidFill>
                  <a:srgbClr val="FF9900"/>
                </a:solidFill>
              </a:rPr>
              <a:t> –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это отказ от стереотипного мышления.</a:t>
            </a:r>
          </a:p>
          <a:p>
            <a:r>
              <a:rPr lang="ru-RU" sz="2400" b="1" i="1" dirty="0">
                <a:solidFill>
                  <a:srgbClr val="FF9900"/>
                </a:solidFill>
              </a:rPr>
              <a:t>Креативность </a:t>
            </a:r>
            <a:r>
              <a:rPr lang="ru-RU" sz="2400" dirty="0">
                <a:solidFill>
                  <a:srgbClr val="FF9900"/>
                </a:solidFill>
              </a:rPr>
              <a:t>–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это гибкость и оригинальность.</a:t>
            </a:r>
          </a:p>
          <a:p>
            <a:r>
              <a:rPr lang="ru-RU" sz="2400" b="1" i="1" dirty="0">
                <a:solidFill>
                  <a:srgbClr val="FF9900"/>
                </a:solidFill>
              </a:rPr>
              <a:t>Креативность</a:t>
            </a:r>
            <a:r>
              <a:rPr lang="ru-RU" sz="2400" dirty="0">
                <a:solidFill>
                  <a:srgbClr val="FF9900"/>
                </a:solidFill>
              </a:rPr>
              <a:t> –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это предрасположенность к анализу и синтезу.</a:t>
            </a:r>
          </a:p>
          <a:p>
            <a:r>
              <a:rPr lang="ru-RU" sz="2400" b="1" i="1" dirty="0">
                <a:solidFill>
                  <a:srgbClr val="FF9900"/>
                </a:solidFill>
              </a:rPr>
              <a:t>Креативность</a:t>
            </a:r>
            <a:r>
              <a:rPr lang="ru-RU" sz="2400" dirty="0">
                <a:solidFill>
                  <a:srgbClr val="FF9900"/>
                </a:solidFill>
              </a:rPr>
              <a:t> –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это способность интуитивно </a:t>
            </a:r>
            <a:r>
              <a:rPr lang="ru-RU" sz="2400" b="1" dirty="0" smtClean="0">
                <a:solidFill>
                  <a:schemeClr val="bg1"/>
                </a:solidFill>
              </a:rPr>
              <a:t>почувствовать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ru-RU" sz="2400" b="1" dirty="0">
                <a:solidFill>
                  <a:schemeClr val="bg1"/>
                </a:solidFill>
              </a:rPr>
              <a:t>правильное направление мысли.</a:t>
            </a:r>
          </a:p>
          <a:p>
            <a:r>
              <a:rPr lang="ru-RU" sz="2400" b="1" i="1" dirty="0">
                <a:solidFill>
                  <a:srgbClr val="FF9900"/>
                </a:solidFill>
              </a:rPr>
              <a:t>Креативность</a:t>
            </a:r>
            <a:r>
              <a:rPr lang="ru-RU" sz="2400" dirty="0">
                <a:solidFill>
                  <a:srgbClr val="FF9900"/>
                </a:solidFill>
              </a:rPr>
              <a:t> –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это умение генерировать большое количество идей.</a:t>
            </a:r>
          </a:p>
        </p:txBody>
      </p:sp>
      <p:pic>
        <p:nvPicPr>
          <p:cNvPr id="2052" name="Picture 4" descr="http://bigbuzzy.ru/f/p/406/472/main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61108"/>
            <a:ext cx="5459171" cy="3096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" y="314096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prstClr val="white"/>
                </a:solidFill>
              </a:rPr>
              <a:t>«… </a:t>
            </a:r>
            <a:r>
              <a:rPr lang="ru-RU" sz="2200" b="1" dirty="0">
                <a:solidFill>
                  <a:prstClr val="white"/>
                </a:solidFill>
              </a:rPr>
              <a:t>креативность — это не просто творческий акт, это образ жизни. Креативность требует внутренней свободы, желания рисковать и умения существовать в хаосе. Поэтому креативность начинается не с практических приемов, а с мировоззрения</a:t>
            </a:r>
            <a:r>
              <a:rPr lang="ru-RU" sz="2200" b="1" dirty="0" smtClean="0">
                <a:solidFill>
                  <a:prstClr val="white"/>
                </a:solidFill>
              </a:rPr>
              <a:t>.»                                     </a:t>
            </a:r>
            <a:r>
              <a:rPr lang="ru-RU" sz="2000" b="1" dirty="0" err="1" smtClean="0">
                <a:solidFill>
                  <a:prstClr val="black"/>
                </a:solidFill>
              </a:rPr>
              <a:t>Лутц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solidFill>
                  <a:prstClr val="white"/>
                </a:solidFill>
              </a:rPr>
              <a:t>Креативность – это значит копать глубже, смотреть лучше, исправлять ошибки, беседовать с кошкой, нырять в глубину, проходить сквозь стены, зажигать солнце, строить замок на песке, приветствовать будущее.”</a:t>
            </a:r>
            <a:r>
              <a:rPr lang="ru-RU" i="1" dirty="0">
                <a:solidFill>
                  <a:prstClr val="black"/>
                </a:solidFill>
              </a:rPr>
              <a:t> </a:t>
            </a:r>
            <a:r>
              <a:rPr lang="ru-RU" i="1" dirty="0" smtClean="0">
                <a:solidFill>
                  <a:prstClr val="black"/>
                </a:solidFill>
              </a:rPr>
              <a:t>                                                                       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>
                <a:solidFill>
                  <a:prstClr val="black"/>
                </a:solidFill>
              </a:rPr>
              <a:t>Пол </a:t>
            </a:r>
            <a:r>
              <a:rPr lang="ru-RU" b="1" i="1" dirty="0" err="1">
                <a:solidFill>
                  <a:prstClr val="black"/>
                </a:solidFill>
              </a:rPr>
              <a:t>Торренс</a:t>
            </a:r>
            <a:r>
              <a:rPr lang="ru-RU" b="1" i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6652" y="2075619"/>
            <a:ext cx="9293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prstClr val="white"/>
                </a:solidFill>
              </a:rPr>
              <a:t>“Никогда не делайте так, как конкуренты. Никогда не делайте лучше конкурентов. Всегда делайте ИНАЧЕ, чем они.” </a:t>
            </a:r>
            <a:r>
              <a:rPr lang="ru-RU" sz="2200" b="1" i="1" dirty="0" smtClean="0">
                <a:solidFill>
                  <a:prstClr val="white"/>
                </a:solidFill>
              </a:rPr>
              <a:t>            </a:t>
            </a:r>
            <a:r>
              <a:rPr lang="ru-RU" b="1" i="1" dirty="0" smtClean="0">
                <a:solidFill>
                  <a:prstClr val="black"/>
                </a:solidFill>
              </a:rPr>
              <a:t>Виталий </a:t>
            </a:r>
            <a:r>
              <a:rPr lang="ru-RU" b="1" i="1" dirty="0">
                <a:solidFill>
                  <a:prstClr val="black"/>
                </a:solidFill>
              </a:rPr>
              <a:t>Ильинский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13" y="5199583"/>
            <a:ext cx="66760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prstClr val="white"/>
                </a:solidFill>
              </a:rPr>
              <a:t>Люди всегда креативны настолько, насколько это позволяет им структура</a:t>
            </a:r>
            <a:r>
              <a:rPr lang="ru-RU" sz="2200" b="1" dirty="0" smtClean="0">
                <a:solidFill>
                  <a:prstClr val="white"/>
                </a:solidFill>
              </a:rPr>
              <a:t>.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                                                                                                    </a:t>
            </a:r>
            <a:r>
              <a:rPr lang="ru-RU" b="1" dirty="0" err="1" smtClean="0">
                <a:solidFill>
                  <a:prstClr val="black"/>
                </a:solidFill>
              </a:rPr>
              <a:t>Рик</a:t>
            </a:r>
            <a:r>
              <a:rPr lang="ru-RU" b="1" dirty="0" smtClean="0">
                <a:solidFill>
                  <a:prstClr val="black"/>
                </a:solidFill>
              </a:rPr>
              <a:t> Уоррен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://prosto.portals.org.ua/wp-content/uploads/2012/02/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6"/>
          <a:stretch/>
        </p:blipFill>
        <p:spPr bwMode="auto">
          <a:xfrm>
            <a:off x="6649922" y="4807708"/>
            <a:ext cx="2494078" cy="214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" y="908720"/>
            <a:ext cx="914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Взрослые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используют его на 20%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Студенты – на 30 –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Школьники младших классов – на 50 – 70%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Дошкольники – на 95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16632"/>
            <a:ext cx="91440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Использование творческого потенциала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http://ladystyles.ru/wp-content/uploads/images/Razvitie-tvorcheskih-sposobnostej-doshkolnik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"/>
          <a:stretch/>
        </p:blipFill>
        <p:spPr bwMode="auto">
          <a:xfrm>
            <a:off x="4716016" y="3199944"/>
            <a:ext cx="4365133" cy="3136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амять с посл. доступом 7"/>
          <p:cNvSpPr/>
          <p:nvPr/>
        </p:nvSpPr>
        <p:spPr>
          <a:xfrm>
            <a:off x="28244" y="3356992"/>
            <a:ext cx="4543754" cy="2376264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Дошкольный возраст самый благоприятный для развития творческих способностей!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5330" y="-26930"/>
            <a:ext cx="914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Брейнсторминг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«Детский сад – территория креативности»</a:t>
            </a:r>
            <a:endParaRPr lang="ru-RU" sz="3600" b="1" cap="none" spc="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212976"/>
            <a:ext cx="39325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</a:rPr>
              <a:t>) внимание  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</a:rPr>
              <a:t>) дивергентное мышление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в) активность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г) воображение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д) инициативность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е) эмоциональность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img-fotki.yandex.ru/get/4706/47407354.26b/0_8d6f6_ce8582f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18" y="3428999"/>
            <a:ext cx="2755746" cy="31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5331" y="1628800"/>
            <a:ext cx="9144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Определите, какие компоненты относятся к основным компонентам креативности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5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5330" y="-26930"/>
            <a:ext cx="9144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Как вы думаете, из какого документа взята следующая фраза?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img0.liveinternet.ru/images/attach/c/2/74/473/74473788_ead90127db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17" y="4581128"/>
            <a:ext cx="2031131" cy="23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2516" y="887135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dirty="0" smtClean="0"/>
              <a:t>«</a:t>
            </a:r>
            <a:r>
              <a:rPr lang="ru-RU" sz="2400" b="1" i="1" dirty="0"/>
              <a:t>Государственные образовательные учреждения дошкольного образования получат поддержку в реализации современных образовательных программ, направленных на повышение качества образования, обеспечение творческого и интеллектуального развития детей</a:t>
            </a:r>
            <a:r>
              <a:rPr lang="ru-RU" sz="2400" b="1" i="1" dirty="0" smtClean="0"/>
              <a:t>…»?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а</a:t>
            </a:r>
            <a:r>
              <a:rPr lang="ru-RU" sz="2200" b="1" dirty="0" smtClean="0">
                <a:solidFill>
                  <a:schemeClr val="bg1"/>
                </a:solidFill>
              </a:rPr>
              <a:t>) Федеральные </a:t>
            </a:r>
            <a:r>
              <a:rPr lang="ru-RU" sz="2200" b="1" dirty="0">
                <a:solidFill>
                  <a:schemeClr val="bg1"/>
                </a:solidFill>
              </a:rPr>
              <a:t>Г</a:t>
            </a:r>
            <a:r>
              <a:rPr lang="ru-RU" sz="2200" b="1" dirty="0" smtClean="0">
                <a:solidFill>
                  <a:schemeClr val="bg1"/>
                </a:solidFill>
              </a:rPr>
              <a:t>осударственные </a:t>
            </a:r>
            <a:r>
              <a:rPr lang="ru-RU" sz="2200" b="1" dirty="0">
                <a:solidFill>
                  <a:schemeClr val="bg1"/>
                </a:solidFill>
              </a:rPr>
              <a:t>требования к структуре основной общеобразовательной </a:t>
            </a:r>
            <a:r>
              <a:rPr lang="ru-RU" sz="2200" b="1" dirty="0" smtClean="0">
                <a:solidFill>
                  <a:schemeClr val="bg1"/>
                </a:solidFill>
              </a:rPr>
              <a:t>программы дошкольного  </a:t>
            </a:r>
            <a:r>
              <a:rPr lang="ru-RU" sz="2200" b="1" dirty="0">
                <a:solidFill>
                  <a:schemeClr val="bg1"/>
                </a:solidFill>
              </a:rPr>
              <a:t>образования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б</a:t>
            </a:r>
            <a:r>
              <a:rPr lang="ru-RU" sz="2200" b="1" dirty="0" smtClean="0">
                <a:solidFill>
                  <a:schemeClr val="bg1"/>
                </a:solidFill>
              </a:rPr>
              <a:t>) Закон </a:t>
            </a:r>
            <a:r>
              <a:rPr lang="ru-RU" sz="2200" b="1" dirty="0">
                <a:solidFill>
                  <a:schemeClr val="bg1"/>
                </a:solidFill>
              </a:rPr>
              <a:t>об образовании;</a:t>
            </a:r>
          </a:p>
          <a:p>
            <a:r>
              <a:rPr lang="ru-RU" sz="2200" b="1" i="1" dirty="0">
                <a:solidFill>
                  <a:schemeClr val="bg1"/>
                </a:solidFill>
              </a:rPr>
              <a:t>в</a:t>
            </a:r>
            <a:r>
              <a:rPr lang="ru-RU" sz="2200" b="1" i="1" dirty="0" smtClean="0">
                <a:solidFill>
                  <a:schemeClr val="bg1"/>
                </a:solidFill>
              </a:rPr>
              <a:t>) Государственная </a:t>
            </a:r>
            <a:r>
              <a:rPr lang="ru-RU" sz="2200" b="1" i="1" dirty="0">
                <a:solidFill>
                  <a:schemeClr val="bg1"/>
                </a:solidFill>
              </a:rPr>
              <a:t>программа города Москвы на среднесрочный период (2012 – 2016 гг.) Развитие образования города Москвы «Столичное образование».</a:t>
            </a:r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г</a:t>
            </a:r>
            <a:r>
              <a:rPr lang="ru-RU" sz="2200" b="1" dirty="0" smtClean="0">
                <a:solidFill>
                  <a:schemeClr val="bg1"/>
                </a:solidFill>
              </a:rPr>
              <a:t>) Санитарно-эпидемиологические </a:t>
            </a:r>
            <a:r>
              <a:rPr lang="ru-RU" sz="2200" b="1" dirty="0">
                <a:solidFill>
                  <a:schemeClr val="bg1"/>
                </a:solidFill>
              </a:rPr>
              <a:t>требования к устройству, содержанию и организации режима работы в дошкольных </a:t>
            </a:r>
            <a:r>
              <a:rPr lang="ru-RU" sz="2200" b="1" dirty="0" smtClean="0">
                <a:solidFill>
                  <a:schemeClr val="bg1"/>
                </a:solidFill>
              </a:rPr>
              <a:t>организациях</a:t>
            </a:r>
            <a:r>
              <a:rPr lang="ru-RU" sz="22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д</a:t>
            </a:r>
            <a:r>
              <a:rPr lang="ru-RU" sz="2200" b="1" dirty="0" smtClean="0">
                <a:solidFill>
                  <a:schemeClr val="bg1"/>
                </a:solidFill>
              </a:rPr>
              <a:t>) Декларация </a:t>
            </a:r>
            <a:r>
              <a:rPr lang="ru-RU" sz="2200" b="1" dirty="0">
                <a:solidFill>
                  <a:schemeClr val="bg1"/>
                </a:solidFill>
              </a:rPr>
              <a:t>прав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1380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5330" y="-26930"/>
            <a:ext cx="9144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Дивергентное мышление это …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http://cs405118.userapi.com/v405118224/2aca/sLX-wD_drc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722" y1="58520" x2="16722" y2="58520"/>
                        <a14:foregroundMark x1="11921" y1="26233" x2="11921" y2="26233"/>
                        <a14:foregroundMark x1="11589" y1="18834" x2="11589" y2="18834"/>
                        <a14:foregroundMark x1="3974" y1="73767" x2="3974" y2="73767"/>
                        <a14:foregroundMark x1="6126" y1="67265" x2="6126" y2="67265"/>
                        <a14:foregroundMark x1="1987" y1="72422" x2="1987" y2="72422"/>
                        <a14:foregroundMark x1="4305" y1="69507" x2="4305" y2="69507"/>
                        <a14:foregroundMark x1="28311" y1="61211" x2="28311" y2="61211"/>
                        <a14:foregroundMark x1="20199" y1="53363" x2="20199" y2="53363"/>
                        <a14:foregroundMark x1="16722" y1="39238" x2="16722" y2="39238"/>
                        <a14:foregroundMark x1="44536" y1="42152" x2="44536" y2="42152"/>
                        <a14:foregroundMark x1="50000" y1="40807" x2="50000" y2="40807"/>
                        <a14:foregroundMark x1="43874" y1="46413" x2="43874" y2="46413"/>
                        <a14:foregroundMark x1="70199" y1="42152" x2="70199" y2="42152"/>
                        <a14:foregroundMark x1="74007" y1="43946" x2="74007" y2="43946"/>
                        <a14:foregroundMark x1="75000" y1="45964" x2="75000" y2="45964"/>
                        <a14:foregroundMark x1="96358" y1="17489" x2="96358" y2="17489"/>
                        <a14:foregroundMark x1="90894" y1="65022" x2="90894" y2="65022"/>
                        <a14:foregroundMark x1="97351" y1="67713" x2="97351" y2="67713"/>
                        <a14:foregroundMark x1="91225" y1="72870" x2="91225" y2="72870"/>
                        <a14:foregroundMark x1="86424" y1="73318" x2="86424" y2="73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90" y="3680073"/>
            <a:ext cx="4330620" cy="31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41" y="546028"/>
            <a:ext cx="91440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</a:rPr>
              <a:t>) способность </a:t>
            </a:r>
            <a:r>
              <a:rPr lang="ru-RU" sz="2400" b="1" dirty="0">
                <a:solidFill>
                  <a:schemeClr val="bg1"/>
                </a:solidFill>
              </a:rPr>
              <a:t>воспринимать  действительность целиком и не дробить ее на </a:t>
            </a:r>
            <a:r>
              <a:rPr lang="ru-RU" sz="2400" b="1" dirty="0" smtClean="0">
                <a:solidFill>
                  <a:schemeClr val="bg1"/>
                </a:solidFill>
              </a:rPr>
              <a:t>части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</a:rPr>
              <a:t>) способность </a:t>
            </a:r>
            <a:r>
              <a:rPr lang="ru-RU" sz="2400" b="1" dirty="0">
                <a:solidFill>
                  <a:schemeClr val="bg1"/>
                </a:solidFill>
              </a:rPr>
              <a:t>видеть проблему там, где ее не видят </a:t>
            </a:r>
            <a:r>
              <a:rPr lang="ru-RU" sz="2400" b="1" dirty="0" smtClean="0">
                <a:solidFill>
                  <a:schemeClr val="bg1"/>
                </a:solidFill>
              </a:rPr>
              <a:t>другие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) поиск </a:t>
            </a:r>
            <a:r>
              <a:rPr lang="ru-RU" sz="2400" b="1" dirty="0">
                <a:solidFill>
                  <a:schemeClr val="bg1"/>
                </a:solidFill>
              </a:rPr>
              <a:t>множества решений одной и той же проблемы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</a:rPr>
              <a:t>) способность </a:t>
            </a:r>
            <a:r>
              <a:rPr lang="ru-RU" sz="2400" b="1" dirty="0">
                <a:solidFill>
                  <a:schemeClr val="bg1"/>
                </a:solidFill>
              </a:rPr>
              <a:t>легко ассоциировать отдаленные понятия</a:t>
            </a:r>
          </a:p>
          <a:p>
            <a:r>
              <a:rPr lang="ru-RU" dirty="0"/>
              <a:t>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57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5330" y="908720"/>
            <a:ext cx="91440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 </a:t>
            </a:r>
            <a:r>
              <a:rPr lang="ru-RU" sz="2400" b="1" i="1" dirty="0">
                <a:solidFill>
                  <a:schemeClr val="bg1"/>
                </a:solidFill>
              </a:rPr>
              <a:t>«…мы вступаем в новую эру воспитания, целью которого является скорее открытие, нежели обучение</a:t>
            </a:r>
            <a:r>
              <a:rPr lang="ru-RU" sz="2400" b="1" i="1" dirty="0" smtClean="0">
                <a:solidFill>
                  <a:schemeClr val="bg1"/>
                </a:solidFill>
              </a:rPr>
              <a:t>».</a:t>
            </a:r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r>
              <a:rPr lang="ru-RU" sz="2400" b="1" dirty="0" smtClean="0">
                <a:solidFill>
                  <a:schemeClr val="bg1"/>
                </a:solidFill>
              </a:rPr>
              <a:t>   а) Алекс Осборн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б) Джой Пол </a:t>
            </a:r>
            <a:r>
              <a:rPr lang="ru-RU" sz="2400" b="1" dirty="0" err="1">
                <a:solidFill>
                  <a:schemeClr val="bg1"/>
                </a:solidFill>
              </a:rPr>
              <a:t>Гилфорд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  в) Маршалл </a:t>
            </a:r>
            <a:r>
              <a:rPr lang="ru-RU" sz="2400" b="1" dirty="0" err="1">
                <a:solidFill>
                  <a:schemeClr val="bg1"/>
                </a:solidFill>
              </a:rPr>
              <a:t>Маклюэн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  г) Лев Семенович </a:t>
            </a:r>
            <a:r>
              <a:rPr lang="ru-RU" sz="2400" b="1" dirty="0">
                <a:solidFill>
                  <a:schemeClr val="bg1"/>
                </a:solidFill>
              </a:rPr>
              <a:t>Выготский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5330" y="-26930"/>
            <a:ext cx="9144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Назовите автора  высказывания …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339880"/>
            <a:ext cx="4978719" cy="37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9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5331" y="1340768"/>
            <a:ext cx="9144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</a:rPr>
              <a:t>) ориентация </a:t>
            </a:r>
            <a:r>
              <a:rPr lang="ru-RU" sz="2400" b="1" dirty="0">
                <a:solidFill>
                  <a:schemeClr val="bg1"/>
                </a:solidFill>
              </a:rPr>
              <a:t>педагога на абсолютный успех ребенка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</a:rPr>
              <a:t>) возможность </a:t>
            </a:r>
            <a:r>
              <a:rPr lang="ru-RU" sz="2400" b="1" dirty="0">
                <a:solidFill>
                  <a:schemeClr val="bg1"/>
                </a:solidFill>
              </a:rPr>
              <a:t>манипуляций с предметами и мыслями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) разграничение </a:t>
            </a:r>
            <a:r>
              <a:rPr lang="ru-RU" sz="2400" b="1" dirty="0">
                <a:solidFill>
                  <a:schemeClr val="bg1"/>
                </a:solidFill>
              </a:rPr>
              <a:t>детей друг от друга в игровой </a:t>
            </a:r>
            <a:r>
              <a:rPr lang="ru-RU" sz="2400" b="1" dirty="0" smtClean="0">
                <a:solidFill>
                  <a:schemeClr val="bg1"/>
                </a:solidFill>
              </a:rPr>
              <a:t>деятельности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г) желание найти ответ незамедлительно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д)активная </a:t>
            </a:r>
            <a:r>
              <a:rPr lang="ru-RU" sz="2400" b="1" dirty="0">
                <a:solidFill>
                  <a:schemeClr val="bg1"/>
                </a:solidFill>
              </a:rPr>
              <a:t>игровая </a:t>
            </a:r>
            <a:r>
              <a:rPr lang="ru-RU" sz="2400" b="1" dirty="0" smtClean="0">
                <a:solidFill>
                  <a:schemeClr val="bg1"/>
                </a:solidFill>
              </a:rPr>
              <a:t>деятельность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е</a:t>
            </a:r>
            <a:r>
              <a:rPr lang="ru-RU" sz="2400" b="1" dirty="0" smtClean="0">
                <a:solidFill>
                  <a:schemeClr val="bg1"/>
                </a:solidFill>
              </a:rPr>
              <a:t>) личный пример творческого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подхода к решению проблем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5330" y="116632"/>
            <a:ext cx="9144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Определите факторы, препятствующие развитию креативности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101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9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960</Words>
  <Application>Microsoft Office PowerPoint</Application>
  <PresentationFormat>Экран (4:3)</PresentationFormat>
  <Paragraphs>136</Paragraphs>
  <Slides>19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ПК</cp:lastModifiedBy>
  <cp:revision>64</cp:revision>
  <dcterms:created xsi:type="dcterms:W3CDTF">2013-02-07T18:10:58Z</dcterms:created>
  <dcterms:modified xsi:type="dcterms:W3CDTF">2013-10-01T18:14:21Z</dcterms:modified>
</cp:coreProperties>
</file>