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8" r:id="rId4"/>
    <p:sldId id="259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94660"/>
  </p:normalViewPr>
  <p:slideViewPr>
    <p:cSldViewPr>
      <p:cViewPr varScale="1">
        <p:scale>
          <a:sx n="50" d="100"/>
          <a:sy n="50" d="100"/>
        </p:scale>
        <p:origin x="-60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8738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BB3B5-3D77-45A6-84DA-1E895DE8FD28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3E353-6B7C-4CC6-9A5D-32BA2CA657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65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3E353-6B7C-4CC6-9A5D-32BA2CA6571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6718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323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6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7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2204864"/>
            <a:ext cx="7772400" cy="1500187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uk-UA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uk-UA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uk-UA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uk-UA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uk-UA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uk-UA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uk-UA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Автор: Петросян </a:t>
            </a:r>
            <a:r>
              <a:rPr lang="uk-UA" sz="2000" dirty="0" err="1" smtClean="0">
                <a:solidFill>
                  <a:schemeClr val="accent4">
                    <a:lumMod val="50000"/>
                  </a:schemeClr>
                </a:solidFill>
              </a:rPr>
              <a:t>Лусине</a:t>
            </a: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2000" dirty="0" err="1" smtClean="0">
                <a:solidFill>
                  <a:schemeClr val="accent4">
                    <a:lumMod val="50000"/>
                  </a:schemeClr>
                </a:solidFill>
              </a:rPr>
              <a:t>Нориковна</a:t>
            </a:r>
            <a:endParaRPr lang="uk-UA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60648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Государственное бюджетное образовательное учреждение города Москвы детский сад общеразвивающего вида № 2038 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587727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г. Москва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1556792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Проект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«История театра»</a:t>
            </a:r>
          </a:p>
          <a:p>
            <a:pPr algn="ctr"/>
            <a:endParaRPr lang="ru-RU" sz="36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2348880"/>
            <a:ext cx="24014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в средней группе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6553200" cy="508000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b="1" dirty="0" smtClean="0">
                <a:solidFill>
                  <a:srgbClr val="000000"/>
                </a:solidFill>
              </a:rPr>
              <a:t>Театр пантомимы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340768"/>
            <a:ext cx="7643812" cy="3959225"/>
          </a:xfrm>
        </p:spPr>
        <p:txBody>
          <a:bodyPr/>
          <a:lstStyle/>
          <a:p>
            <a:pPr>
              <a:buNone/>
            </a:pPr>
            <a:r>
              <a:rPr lang="ru-RU" sz="1800" b="1" dirty="0" err="1" smtClean="0">
                <a:solidFill>
                  <a:srgbClr val="000000"/>
                </a:solidFill>
              </a:rPr>
              <a:t>Пантоми́ма</a:t>
            </a:r>
            <a:r>
              <a:rPr lang="ru-RU" sz="1800" dirty="0" smtClean="0">
                <a:solidFill>
                  <a:srgbClr val="000000"/>
                </a:solidFill>
              </a:rPr>
              <a:t> — вид сценического искусства, в котором основным средством создания художественного образа является пластика человеческого тела, без использования слов.</a:t>
            </a:r>
          </a:p>
          <a:p>
            <a:pPr>
              <a:buNone/>
            </a:pPr>
            <a:endParaRPr lang="ru-RU" sz="1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564904"/>
            <a:ext cx="2901214" cy="388843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+mn-lt"/>
              </a:rPr>
              <a:t>Развитие театра всегда было неотделимо от развития общества и состояния культуры в целом, — с особенностями общественного развития были связаны его расцвет или упадок, преобладание в театре тех или иных художественных тенденций и его роль в духовной жизни страны.</a:t>
            </a:r>
          </a:p>
          <a:p>
            <a:endParaRPr lang="ru-RU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3" name="Рисунок 2" descr="501e7627826a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564904"/>
            <a:ext cx="2929508" cy="1650290"/>
          </a:xfrm>
          <a:prstGeom prst="rect">
            <a:avLst/>
          </a:prstGeom>
        </p:spPr>
      </p:pic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1916832"/>
            <a:ext cx="2295525" cy="1990725"/>
          </a:xfrm>
          <a:prstGeom prst="rect">
            <a:avLst/>
          </a:prstGeom>
        </p:spPr>
      </p:pic>
      <p:pic>
        <p:nvPicPr>
          <p:cNvPr id="5" name="Рисунок 4" descr="загруженное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2420888"/>
            <a:ext cx="2419350" cy="1885950"/>
          </a:xfrm>
          <a:prstGeom prst="rect">
            <a:avLst/>
          </a:prstGeom>
        </p:spPr>
      </p:pic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9592" y="4653136"/>
            <a:ext cx="1371600" cy="1838325"/>
          </a:xfrm>
          <a:prstGeom prst="rect">
            <a:avLst/>
          </a:prstGeom>
        </p:spPr>
      </p:pic>
      <p:pic>
        <p:nvPicPr>
          <p:cNvPr id="7" name="Рисунок 6" descr="загруженное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4869160"/>
            <a:ext cx="2286000" cy="1781175"/>
          </a:xfrm>
          <a:prstGeom prst="rect">
            <a:avLst/>
          </a:prstGeom>
        </p:spPr>
      </p:pic>
      <p:pic>
        <p:nvPicPr>
          <p:cNvPr id="8" name="Рисунок 7" descr="загруженное (1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07904" y="4005064"/>
            <a:ext cx="1743075" cy="26193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908720"/>
            <a:ext cx="69847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+mn-lt"/>
              </a:rPr>
              <a:t>Цель</a:t>
            </a:r>
            <a:r>
              <a:rPr lang="ru-RU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r>
              <a:rPr lang="ru-RU" dirty="0" smtClean="0">
                <a:solidFill>
                  <a:srgbClr val="000000"/>
                </a:solidFill>
                <a:latin typeface="+mn-lt"/>
              </a:rPr>
              <a:t> Расширять представления о понятиях общих и специальных для разных видов искусства;</a:t>
            </a:r>
            <a:endParaRPr lang="ru-RU" b="1" dirty="0" smtClean="0">
              <a:solidFill>
                <a:srgbClr val="000000"/>
              </a:solidFill>
              <a:latin typeface="+mn-lt"/>
            </a:endParaRPr>
          </a:p>
          <a:p>
            <a:pPr lvl="0"/>
            <a:r>
              <a:rPr lang="ru-RU" dirty="0" smtClean="0">
                <a:solidFill>
                  <a:srgbClr val="000000"/>
                </a:solidFill>
                <a:latin typeface="+mn-lt"/>
              </a:rPr>
              <a:t>Формировать целостное представление об искусстве.</a:t>
            </a:r>
          </a:p>
          <a:p>
            <a:pPr lvl="0"/>
            <a:r>
              <a:rPr lang="ru-RU" dirty="0" smtClean="0">
                <a:solidFill>
                  <a:srgbClr val="000000"/>
                </a:solidFill>
                <a:latin typeface="+mn-lt"/>
              </a:rPr>
              <a:t> Через театр привить интерес к мировой художественной культуре и дать первичные сведения о ней.</a:t>
            </a:r>
          </a:p>
          <a:p>
            <a:r>
              <a:rPr lang="ru-RU" dirty="0" smtClean="0">
                <a:solidFill>
                  <a:srgbClr val="000000"/>
                </a:solidFill>
                <a:latin typeface="+mn-lt"/>
              </a:rPr>
              <a:t>Прививать детям любовь к прекрасному миру театра.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+mn-lt"/>
              </a:rPr>
              <a:t>Оборудование.</a:t>
            </a:r>
            <a:r>
              <a:rPr lang="ru-RU" dirty="0" smtClean="0">
                <a:solidFill>
                  <a:srgbClr val="000000"/>
                </a:solidFill>
                <a:latin typeface="+mn-lt"/>
              </a:rPr>
              <a:t>   </a:t>
            </a:r>
          </a:p>
          <a:p>
            <a:r>
              <a:rPr lang="ru-RU" dirty="0" smtClean="0">
                <a:solidFill>
                  <a:srgbClr val="000000"/>
                </a:solidFill>
                <a:latin typeface="+mn-lt"/>
              </a:rPr>
              <a:t> Компьютер, проектор, экран.</a:t>
            </a:r>
          </a:p>
          <a:p>
            <a:r>
              <a:rPr lang="ru-RU" dirty="0" err="1" smtClean="0">
                <a:solidFill>
                  <a:srgbClr val="000000"/>
                </a:solidFill>
                <a:latin typeface="+mn-lt"/>
              </a:rPr>
              <a:t>Мультимедийная</a:t>
            </a:r>
            <a:r>
              <a:rPr lang="ru-RU" dirty="0" smtClean="0">
                <a:solidFill>
                  <a:srgbClr val="000000"/>
                </a:solidFill>
                <a:latin typeface="+mn-lt"/>
              </a:rPr>
              <a:t> презентация.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+mn-lt"/>
              </a:rPr>
              <a:t>Фильм «История театра».</a:t>
            </a:r>
            <a:endParaRPr lang="ru-RU" b="1" dirty="0" smtClean="0">
              <a:solidFill>
                <a:srgbClr val="000000"/>
              </a:solidFill>
              <a:latin typeface="+mn-lt"/>
            </a:endParaRPr>
          </a:p>
          <a:p>
            <a:endParaRPr lang="ru-RU" b="1" dirty="0" smtClean="0">
              <a:solidFill>
                <a:srgbClr val="000000"/>
              </a:solidFill>
              <a:latin typeface="+mn-lt"/>
            </a:endParaRPr>
          </a:p>
          <a:p>
            <a:pPr lvl="0"/>
            <a:endParaRPr lang="ru-RU" dirty="0" smtClean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lvl="0"/>
            <a:endParaRPr lang="ru-RU" b="1" dirty="0" smtClean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72288" y="3284984"/>
            <a:ext cx="4387708" cy="31744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3528" y="692696"/>
            <a:ext cx="8640960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kern="0" dirty="0">
                <a:solidFill>
                  <a:srgbClr val="000000"/>
                </a:solidFill>
                <a:latin typeface="Arial"/>
              </a:rPr>
              <a:t>Театр родился из </a:t>
            </a:r>
            <a:r>
              <a:rPr lang="ru-RU" u="sng" kern="0" dirty="0">
                <a:solidFill>
                  <a:srgbClr val="000000"/>
                </a:solidFill>
                <a:latin typeface="Arial"/>
              </a:rPr>
              <a:t>мистерий</a:t>
            </a:r>
            <a:r>
              <a:rPr lang="ru-RU" kern="0" dirty="0">
                <a:solidFill>
                  <a:srgbClr val="000000"/>
                </a:solidFill>
                <a:latin typeface="Arial"/>
              </a:rPr>
              <a:t> в честь Диониса(бог растительности). 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kern="0" dirty="0">
                <a:solidFill>
                  <a:srgbClr val="000000"/>
                </a:solidFill>
                <a:latin typeface="Arial"/>
              </a:rPr>
              <a:t>Тогда  все роли играли мужчины. Актёры (изначально их на сцене было всего два, третьего ввёл драматург) выступали в огромных масках и на котурнах. Декораций не было. Женщины  не всегда и не везде допускались на представления, особенно на комедию, и сидели, как правило, отдельно от мужчин. В Греции профессия актера считалась престижной, а в Риме — позорной.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88640"/>
            <a:ext cx="8208764" cy="6264696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ru-RU" sz="2000" b="1" dirty="0" smtClean="0">
              <a:solidFill>
                <a:schemeClr val="accent5">
                  <a:lumMod val="25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Театр</a:t>
            </a:r>
            <a:r>
              <a:rPr lang="ru-RU" sz="2000" dirty="0" smtClean="0">
                <a:solidFill>
                  <a:srgbClr val="000000"/>
                </a:solidFill>
              </a:rPr>
              <a:t> - основное значение — место для зрелищ. </a:t>
            </a:r>
          </a:p>
          <a:p>
            <a:pPr>
              <a:lnSpc>
                <a:spcPct val="90000"/>
              </a:lnSpc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У «театра»есть разные виды : драматический, оперный, балетный, кукольный, театр пантомима и др.</a:t>
            </a:r>
          </a:p>
          <a:p>
            <a:pPr>
              <a:lnSpc>
                <a:spcPct val="90000"/>
              </a:lnSpc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Во все времена театр представлял собой искусство коллективное; в современном театре в создании спектакля, помимо актёров и режиссёра (дирижёра, балетмейстера), участвуют художник-сценограф, композитор, хореограф, а также бутафоры, костюмеры, гримёры, рабочие сцены, осветители.</a:t>
            </a:r>
          </a:p>
          <a:p>
            <a:pPr>
              <a:lnSpc>
                <a:spcPct val="90000"/>
              </a:lnSpc>
              <a:buNone/>
            </a:pPr>
            <a:endParaRPr lang="uk-UA" sz="2000" dirty="0" smtClean="0">
              <a:solidFill>
                <a:srgbClr val="000000"/>
              </a:solidFill>
            </a:endParaRPr>
          </a:p>
        </p:txBody>
      </p:sp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365104"/>
            <a:ext cx="24003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0"/>
            <a:ext cx="777686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000000"/>
                </a:solidFill>
                <a:latin typeface="+mn-lt"/>
              </a:rPr>
              <a:t>Спектакль в драматическом театре основывается на литературном произведении —</a:t>
            </a:r>
            <a:r>
              <a:rPr lang="ru-RU" sz="4000" dirty="0" smtClean="0">
                <a:solidFill>
                  <a:srgbClr val="000000"/>
                </a:solidFill>
                <a:latin typeface="+mn-lt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+mn-lt"/>
              </a:rPr>
              <a:t>драме или сценарии, предполагающем импровизацию. Основным средством выразительности для артиста драматического театра, наряду с физическими действиями, является речь, — в отличие от оперы, где содержание спектакля раскрывается в музыке и пении, и балета, где оно воплощается в </a:t>
            </a:r>
            <a:r>
              <a:rPr lang="ru-RU" dirty="0" smtClean="0">
                <a:solidFill>
                  <a:srgbClr val="000000"/>
                </a:solidFill>
                <a:latin typeface="+mn-lt"/>
              </a:rPr>
              <a:t>музыкально.</a:t>
            </a:r>
            <a:endParaRPr lang="ru-RU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0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Драматический театр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708920"/>
            <a:ext cx="5086315" cy="36004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620688"/>
            <a:ext cx="6553200" cy="508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Оперный театр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12776"/>
            <a:ext cx="7643812" cy="3959225"/>
          </a:xfrm>
        </p:spPr>
        <p:txBody>
          <a:bodyPr/>
          <a:lstStyle/>
          <a:p>
            <a:pPr>
              <a:buNone/>
            </a:pPr>
            <a:r>
              <a:rPr lang="ru-RU" sz="1800" b="1" dirty="0" err="1" smtClean="0">
                <a:solidFill>
                  <a:srgbClr val="000000"/>
                </a:solidFill>
              </a:rPr>
              <a:t>О́пера</a:t>
            </a:r>
            <a:r>
              <a:rPr lang="ru-RU" sz="1800" dirty="0" smtClean="0">
                <a:solidFill>
                  <a:srgbClr val="000000"/>
                </a:solidFill>
              </a:rPr>
              <a:t> — жанр музыкально-драматического искусства, в котором содержание воплощается средствами музыкальной драматургии, главным образом посредством вокальной музыки</a:t>
            </a:r>
          </a:p>
          <a:p>
            <a:pPr>
              <a:buNone/>
            </a:pPr>
            <a:r>
              <a:rPr lang="ru-RU" sz="1800" b="1" dirty="0" err="1" smtClean="0">
                <a:solidFill>
                  <a:srgbClr val="000000"/>
                </a:solidFill>
              </a:rPr>
              <a:t>Ла</a:t>
            </a:r>
            <a:r>
              <a:rPr lang="ru-RU" sz="1800" b="1" dirty="0" smtClean="0">
                <a:solidFill>
                  <a:srgbClr val="000000"/>
                </a:solidFill>
              </a:rPr>
              <a:t> Скала»</a:t>
            </a:r>
            <a:r>
              <a:rPr lang="ru-RU" sz="1800" dirty="0" smtClean="0">
                <a:solidFill>
                  <a:srgbClr val="000000"/>
                </a:solidFill>
              </a:rPr>
              <a:t>  — самый знаменитый оперный театр находиться в Италии  в городе Милан.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4" name="Рисунок 3" descr="250px-Milano-scalanot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992105"/>
            <a:ext cx="4536504" cy="337515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6553200" cy="508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0000"/>
                </a:solidFill>
              </a:rPr>
              <a:t>Балетный театр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628800"/>
            <a:ext cx="7643812" cy="3959225"/>
          </a:xfrm>
        </p:spPr>
        <p:txBody>
          <a:bodyPr/>
          <a:lstStyle/>
          <a:p>
            <a:pPr>
              <a:buNone/>
            </a:pPr>
            <a:r>
              <a:rPr lang="ru-RU" sz="1800" b="1" dirty="0" err="1" smtClean="0">
                <a:solidFill>
                  <a:srgbClr val="000000"/>
                </a:solidFill>
              </a:rPr>
              <a:t>Бале́т</a:t>
            </a:r>
            <a:r>
              <a:rPr lang="ru-RU" sz="1800" dirty="0" smtClean="0">
                <a:solidFill>
                  <a:srgbClr val="000000"/>
                </a:solidFill>
              </a:rPr>
              <a:t>  — вид сценического искусства; спектакль, содержание которого воплощается в музыкально-хореографических образах.</a:t>
            </a:r>
          </a:p>
          <a:p>
            <a:pPr>
              <a:buNone/>
            </a:pPr>
            <a:r>
              <a:rPr lang="ru-RU" sz="1800" dirty="0" smtClean="0">
                <a:solidFill>
                  <a:srgbClr val="000000"/>
                </a:solidFill>
              </a:rPr>
              <a:t> В современном балете широко используются другие техники танца, а также элементы гимнастики, акробатики, восточных единоборств и т.п.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4" name="Рисунок 3" descr="загруженное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925" y="3429000"/>
            <a:ext cx="3879704" cy="3024336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9641" y="3429000"/>
            <a:ext cx="4458923" cy="296721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53200" cy="508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Кукольный театр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836712"/>
            <a:ext cx="7643812" cy="3959225"/>
          </a:xfrm>
        </p:spPr>
        <p:txBody>
          <a:bodyPr/>
          <a:lstStyle/>
          <a:p>
            <a:r>
              <a:rPr lang="ru-RU" sz="1800" b="1" dirty="0" err="1" smtClean="0">
                <a:solidFill>
                  <a:srgbClr val="000000"/>
                </a:solidFill>
              </a:rPr>
              <a:t>Теа́тр</a:t>
            </a:r>
            <a:r>
              <a:rPr lang="ru-RU" sz="1800" b="1" dirty="0" smtClean="0">
                <a:solidFill>
                  <a:srgbClr val="000000"/>
                </a:solidFill>
              </a:rPr>
              <a:t> кукол</a:t>
            </a:r>
            <a:r>
              <a:rPr lang="ru-RU" sz="1800" dirty="0" smtClean="0">
                <a:solidFill>
                  <a:srgbClr val="000000"/>
                </a:solidFill>
              </a:rPr>
              <a:t> — одна из разновидностей кукольного вида пространственно - </a:t>
            </a:r>
            <a:r>
              <a:rPr lang="ru-RU" sz="1800" dirty="0" err="1" smtClean="0">
                <a:solidFill>
                  <a:srgbClr val="000000"/>
                </a:solidFill>
              </a:rPr>
              <a:t>временнóго</a:t>
            </a:r>
            <a:r>
              <a:rPr lang="ru-RU" sz="1800" dirty="0" smtClean="0">
                <a:solidFill>
                  <a:srgbClr val="000000"/>
                </a:solidFill>
              </a:rPr>
              <a:t> искусства, в который входят мультипликационное и не мультипликационное анимационное киноискусство.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В спектаклях театра кукол внешность и физические действия персонажей изображаются и/или обозначаются, как правило  куклами </a:t>
            </a:r>
            <a:r>
              <a:rPr lang="ru-RU" sz="1800" u="sng" dirty="0" smtClean="0">
                <a:solidFill>
                  <a:srgbClr val="000000"/>
                </a:solidFill>
              </a:rPr>
              <a:t>(куклами-актёрами)</a:t>
            </a:r>
            <a:r>
              <a:rPr lang="ru-RU" sz="1800" dirty="0" smtClean="0">
                <a:solidFill>
                  <a:srgbClr val="000000"/>
                </a:solidFill>
              </a:rPr>
              <a:t> Куклы-актёры обычно управляются и приводятся в движение людьми, актёрами-кукловодами.</a:t>
            </a:r>
          </a:p>
          <a:p>
            <a:endParaRPr lang="ru-RU" sz="1800" dirty="0">
              <a:solidFill>
                <a:srgbClr val="000000"/>
              </a:solidFill>
            </a:endParaRPr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429556"/>
            <a:ext cx="3556230" cy="2663740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861048"/>
            <a:ext cx="3857571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9470" y="153084"/>
            <a:ext cx="3694458" cy="3203908"/>
          </a:xfrm>
          <a:prstGeom prst="rect">
            <a:avLst/>
          </a:prstGeom>
        </p:spPr>
      </p:pic>
      <p:pic>
        <p:nvPicPr>
          <p:cNvPr id="3" name="Рисунок 2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188640"/>
            <a:ext cx="4602973" cy="3024336"/>
          </a:xfrm>
          <a:prstGeom prst="rect">
            <a:avLst/>
          </a:prstGeom>
        </p:spPr>
      </p:pic>
      <p:pic>
        <p:nvPicPr>
          <p:cNvPr id="4" name="Рисунок 3" descr="загруженное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1817" y="3437297"/>
            <a:ext cx="3772111" cy="2942246"/>
          </a:xfrm>
          <a:prstGeom prst="rect">
            <a:avLst/>
          </a:prstGeom>
        </p:spPr>
      </p:pic>
      <p:pic>
        <p:nvPicPr>
          <p:cNvPr id="5" name="Рисунок 4" descr="загруженное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3356992"/>
            <a:ext cx="4248472" cy="31822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S102364121">
  <a:themeElements>
    <a:clrScheme name="template 3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CCFF"/>
      </a:accent1>
      <a:accent2>
        <a:srgbClr val="3366FF"/>
      </a:accent2>
      <a:accent3>
        <a:srgbClr val="FFFFFF"/>
      </a:accent3>
      <a:accent4>
        <a:srgbClr val="404040"/>
      </a:accent4>
      <a:accent5>
        <a:srgbClr val="B8E2FF"/>
      </a:accent5>
      <a:accent6>
        <a:srgbClr val="2D5CE7"/>
      </a:accent6>
      <a:hlink>
        <a:srgbClr val="FFCC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2D5CE7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5C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0000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99C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8AB9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0B294C-3536-4D1D-9981-52CF2C8695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TS102364121</Template>
  <TotalTime>449</TotalTime>
  <Words>104</Words>
  <Application>Microsoft Office PowerPoint</Application>
  <PresentationFormat>Экран (4:3)</PresentationFormat>
  <Paragraphs>51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TS102364121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Оперный театр</vt:lpstr>
      <vt:lpstr>Балетный театр</vt:lpstr>
      <vt:lpstr>Кукольный театр</vt:lpstr>
      <vt:lpstr>Презентация PowerPoint</vt:lpstr>
      <vt:lpstr>    Театр пантомимы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театра</dc:title>
  <dc:creator>samsung</dc:creator>
  <cp:lastModifiedBy>Lusine</cp:lastModifiedBy>
  <cp:revision>46</cp:revision>
  <dcterms:created xsi:type="dcterms:W3CDTF">2013-03-20T17:40:49Z</dcterms:created>
  <dcterms:modified xsi:type="dcterms:W3CDTF">2013-05-17T15:16:04Z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TC023641219991</vt:lpwstr>
  </property>
</Properties>
</file>