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82" r:id="rId5"/>
    <p:sldId id="279" r:id="rId6"/>
    <p:sldId id="266" r:id="rId7"/>
    <p:sldId id="267" r:id="rId8"/>
    <p:sldId id="268" r:id="rId9"/>
    <p:sldId id="269" r:id="rId10"/>
    <p:sldId id="272" r:id="rId11"/>
    <p:sldId id="273" r:id="rId12"/>
    <p:sldId id="263" r:id="rId13"/>
    <p:sldId id="260" r:id="rId14"/>
    <p:sldId id="283" r:id="rId15"/>
    <p:sldId id="275" r:id="rId16"/>
    <p:sldId id="264" r:id="rId17"/>
    <p:sldId id="261" r:id="rId18"/>
    <p:sldId id="284" r:id="rId19"/>
    <p:sldId id="277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99"/>
    <a:srgbClr val="FFFF00"/>
    <a:srgbClr val="FF0066"/>
    <a:srgbClr val="660066"/>
    <a:srgbClr val="333399"/>
    <a:srgbClr val="8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75" autoAdjust="0"/>
    <p:restoredTop sz="94660"/>
  </p:normalViewPr>
  <p:slideViewPr>
    <p:cSldViewPr>
      <p:cViewPr varScale="1">
        <p:scale>
          <a:sx n="77" d="100"/>
          <a:sy n="77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E730-5FAC-4A52-9D35-DF9BC590A7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BB77-A533-4B04-9048-F12EA06DC3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30B4F-B3C4-4E4A-9496-FC6533918B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DD9B50-F3DF-4DC7-85DB-AD93F8E0E7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7628C2-7EE0-487A-9797-6360964C8A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D8AF6-A002-4528-BB0F-079E08FD31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97D40-2235-4FF3-A146-61E74E4FBB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F1BD5-6451-44FB-B0E6-1D1FFA3FB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A44F4-5FE4-4587-A5B9-50A7151FD8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2FB88-55A6-470B-ACC6-7B208B8C96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F8C27-AC10-4B94-B459-F697C495B9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C6073-1EEC-47EE-8B27-4188A61DFA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5972E-4D09-4501-8101-38618DC395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294CD95B-C159-47B0-8D29-4700FD42848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97693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i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Программа</a:t>
            </a:r>
            <a:endParaRPr lang="ru-RU" sz="2800" i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0066"/>
                  </a:gs>
                </a:gsLst>
                <a:lin ang="5400000" scaled="1"/>
              </a:gradFill>
              <a:latin typeface="Arial"/>
              <a:cs typeface="Arial"/>
            </a:endParaRPr>
          </a:p>
          <a:p>
            <a:r>
              <a:rPr lang="ru-RU" sz="2800" i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"Мы </a:t>
            </a:r>
            <a:r>
              <a:rPr lang="ru-RU" sz="2800" i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–краеведы-туристы</a:t>
            </a:r>
            <a:r>
              <a:rPr lang="ru-RU" sz="2800" i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"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771801" y="4885658"/>
            <a:ext cx="532859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6600"/>
                </a:solidFill>
              </a:rPr>
              <a:t>Тришина Ирина Юрьевна</a:t>
            </a:r>
          </a:p>
          <a:p>
            <a:pPr eaLnBrk="0" hangingPunct="0"/>
            <a:r>
              <a:rPr lang="ru-RU" sz="2000" dirty="0" smtClean="0">
                <a:solidFill>
                  <a:srgbClr val="006600"/>
                </a:solidFill>
              </a:rPr>
              <a:t> воспитатель по ФК ИЧДОУ «Умка» г.о.Стрежевой Томская область</a:t>
            </a:r>
            <a:endParaRPr lang="ru-RU" sz="2000" dirty="0">
              <a:solidFill>
                <a:srgbClr val="006600"/>
              </a:solidFill>
            </a:endParaRPr>
          </a:p>
        </p:txBody>
      </p:sp>
      <p:pic>
        <p:nvPicPr>
          <p:cNvPr id="2064" name="Picture 16" descr="FELIX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4221088"/>
            <a:ext cx="1979712" cy="2091358"/>
          </a:xfrm>
          <a:prstGeom prst="rect">
            <a:avLst/>
          </a:prstGeom>
          <a:noFill/>
        </p:spPr>
      </p:pic>
      <p:pic>
        <p:nvPicPr>
          <p:cNvPr id="1026" name="Picture 2" descr="DSC_00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772816"/>
            <a:ext cx="38227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922338"/>
          </a:xfrm>
          <a:ln>
            <a:solidFill>
              <a:srgbClr val="006600"/>
            </a:solidFill>
          </a:ln>
        </p:spPr>
        <p:txBody>
          <a:bodyPr/>
          <a:lstStyle/>
          <a:p>
            <a:r>
              <a:rPr lang="ru-RU" sz="2000" b="1" i="1" dirty="0">
                <a:solidFill>
                  <a:srgbClr val="FFFF00"/>
                </a:solidFill>
              </a:rPr>
              <a:t>Этапы реализации </a:t>
            </a:r>
            <a:r>
              <a:rPr lang="ru-RU" sz="2000" b="1" i="1" dirty="0" smtClean="0">
                <a:solidFill>
                  <a:srgbClr val="FFFF00"/>
                </a:solidFill>
              </a:rPr>
              <a:t>программы</a:t>
            </a:r>
            <a:r>
              <a:rPr lang="ru-RU" sz="2000" b="1" i="1" dirty="0">
                <a:solidFill>
                  <a:srgbClr val="FFFF00"/>
                </a:solidFill>
              </a:rPr>
              <a:t/>
            </a:r>
            <a:br>
              <a:rPr lang="ru-RU" sz="2000" b="1" i="1" dirty="0">
                <a:solidFill>
                  <a:srgbClr val="FFFF00"/>
                </a:solidFill>
              </a:rPr>
            </a:br>
            <a:r>
              <a:rPr lang="ru-RU" sz="2000" b="1" i="1" dirty="0">
                <a:solidFill>
                  <a:srgbClr val="FFFF00"/>
                </a:solidFill>
              </a:rPr>
              <a:t> «Мы </a:t>
            </a:r>
            <a:r>
              <a:rPr lang="ru-RU" sz="2000" b="1" i="1" dirty="0" smtClean="0">
                <a:solidFill>
                  <a:srgbClr val="FFFF00"/>
                </a:solidFill>
              </a:rPr>
              <a:t>–краеведы-туристы</a:t>
            </a:r>
            <a:r>
              <a:rPr lang="ru-RU" sz="2000" b="1" i="1" dirty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16013" y="2924175"/>
            <a:ext cx="7559675" cy="3673475"/>
          </a:xfr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ru-RU" sz="1400" b="1">
                <a:solidFill>
                  <a:schemeClr val="accent2"/>
                </a:solidFill>
              </a:rPr>
              <a:t>Теоретическое и практическое изучение проблемы.</a:t>
            </a:r>
          </a:p>
          <a:p>
            <a:r>
              <a:rPr lang="ru-RU" sz="1400" b="1">
                <a:solidFill>
                  <a:schemeClr val="accent2"/>
                </a:solidFill>
              </a:rPr>
              <a:t>Поиск путей решения объявленных проблем по физкультурно – оздоровительной работе с детьми старшего дошкольного возраста.</a:t>
            </a:r>
          </a:p>
          <a:p>
            <a:r>
              <a:rPr lang="ru-RU" sz="1400" b="1">
                <a:solidFill>
                  <a:schemeClr val="accent2"/>
                </a:solidFill>
              </a:rPr>
              <a:t>Определение уровня физкультурно – оздоровительной работы  с детьми в дошкольном образовательном учреждении:</a:t>
            </a:r>
          </a:p>
          <a:p>
            <a:pPr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     -  анализ уровня физкультурно – оздоровительной  работы по следующим направлениям:</a:t>
            </a:r>
          </a:p>
          <a:p>
            <a:pPr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     -  уровень развития детей;</a:t>
            </a:r>
          </a:p>
          <a:p>
            <a:pPr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     -  профессиональная  компетентность педагогов;</a:t>
            </a:r>
          </a:p>
          <a:p>
            <a:pPr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     -  уровень реализации воспитательно – образовательных программ;</a:t>
            </a:r>
          </a:p>
          <a:p>
            <a:pPr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     -  методическое, материально – техническое обеспечение.</a:t>
            </a:r>
          </a:p>
          <a:p>
            <a:r>
              <a:rPr lang="ru-RU" sz="1400" b="1">
                <a:solidFill>
                  <a:schemeClr val="accent2"/>
                </a:solidFill>
              </a:rPr>
              <a:t>Провести анкетирование родителей с целью выявления социального заказа по изучаемой проблеме.</a:t>
            </a:r>
          </a:p>
          <a:p>
            <a:r>
              <a:rPr lang="ru-RU" sz="1400" b="1">
                <a:solidFill>
                  <a:schemeClr val="accent2"/>
                </a:solidFill>
              </a:rPr>
              <a:t>Работа над разработкой  адаптированной программы (методическое,    материально – техническое обеспечение).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2051050" y="1700213"/>
            <a:ext cx="5832475" cy="720725"/>
          </a:xfr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1400" b="1" i="1">
                <a:solidFill>
                  <a:srgbClr val="FF0066"/>
                </a:solidFill>
              </a:rPr>
              <a:t>Основная цель этапа: </a:t>
            </a:r>
          </a:p>
          <a:p>
            <a:pPr algn="ctr">
              <a:buFontTx/>
              <a:buNone/>
            </a:pPr>
            <a:r>
              <a:rPr lang="ru-RU" sz="1400" b="1" i="1">
                <a:solidFill>
                  <a:schemeClr val="accent2"/>
                </a:solidFill>
              </a:rPr>
              <a:t>Создание условий для определения уровня    деятельности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132138" y="1052513"/>
            <a:ext cx="3167062" cy="647700"/>
          </a:xfrm>
          <a:prstGeom prst="downArrowCallout">
            <a:avLst>
              <a:gd name="adj1" fmla="val 122243"/>
              <a:gd name="adj2" fmla="val 122243"/>
              <a:gd name="adj3" fmla="val 16667"/>
              <a:gd name="adj4" fmla="val 66667"/>
            </a:avLst>
          </a:prstGeom>
          <a:solidFill>
            <a:schemeClr val="bg1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rgbClr val="FF0066"/>
                </a:solidFill>
              </a:rPr>
              <a:t>I</a:t>
            </a:r>
            <a:r>
              <a:rPr lang="ru-RU" sz="1600">
                <a:solidFill>
                  <a:srgbClr val="FF0066"/>
                </a:solidFill>
              </a:rPr>
              <a:t> ЭТАП</a:t>
            </a:r>
          </a:p>
          <a:p>
            <a:endParaRPr lang="ru-RU" sz="1600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348038" y="2492375"/>
            <a:ext cx="3168650" cy="431800"/>
          </a:xfrm>
          <a:prstGeom prst="downArrowCallout">
            <a:avLst>
              <a:gd name="adj1" fmla="val 77187"/>
              <a:gd name="adj2" fmla="val 183456"/>
              <a:gd name="adj3" fmla="val 22796"/>
              <a:gd name="adj4" fmla="val 66667"/>
            </a:avLst>
          </a:prstGeom>
          <a:solidFill>
            <a:schemeClr val="bg1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600">
              <a:solidFill>
                <a:srgbClr val="FF0066"/>
              </a:solidFill>
            </a:endParaRPr>
          </a:p>
          <a:p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82" grpId="0" animBg="1"/>
      <p:bldP spid="286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47813" y="1125538"/>
            <a:ext cx="6840537" cy="936625"/>
          </a:xfrm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1800" b="1" i="1">
                <a:solidFill>
                  <a:srgbClr val="FF0066"/>
                </a:solidFill>
              </a:rPr>
              <a:t>Основная цель этапа:</a:t>
            </a:r>
            <a:r>
              <a:rPr lang="ru-RU" sz="2800" b="1" i="1"/>
              <a:t> </a:t>
            </a:r>
          </a:p>
          <a:p>
            <a:pPr algn="ctr">
              <a:buFontTx/>
              <a:buNone/>
            </a:pPr>
            <a:r>
              <a:rPr lang="ru-RU" sz="1800" b="1" i="1">
                <a:solidFill>
                  <a:schemeClr val="accent2"/>
                </a:solidFill>
              </a:rPr>
              <a:t>Систематизированное решение  выявленных</a:t>
            </a:r>
            <a:r>
              <a:rPr lang="en-US" sz="1800" b="1" i="1">
                <a:solidFill>
                  <a:schemeClr val="accent2"/>
                </a:solidFill>
              </a:rPr>
              <a:t> </a:t>
            </a:r>
            <a:r>
              <a:rPr lang="ru-RU" sz="1800" b="1" i="1">
                <a:solidFill>
                  <a:schemeClr val="accent2"/>
                </a:solidFill>
              </a:rPr>
              <a:t> проблем</a:t>
            </a:r>
          </a:p>
          <a:p>
            <a:pPr algn="ctr">
              <a:buFontTx/>
              <a:buNone/>
            </a:pPr>
            <a:endParaRPr lang="ru-RU" sz="1800" b="1" i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endParaRPr lang="ru-RU" sz="1800" b="1" i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z="2800" b="1" i="1"/>
              <a:t>                                              </a:t>
            </a:r>
            <a:endParaRPr lang="ru-RU" sz="2800"/>
          </a:p>
        </p:txBody>
      </p:sp>
      <p:sp>
        <p:nvSpPr>
          <p:cNvPr id="3072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2555875" y="2636838"/>
            <a:ext cx="4681538" cy="2808287"/>
          </a:xfrm>
          <a:solidFill>
            <a:schemeClr val="bg1"/>
          </a:soli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marL="457200" indent="-457200"/>
            <a:endParaRPr lang="ru-RU" sz="1600" b="1" dirty="0">
              <a:solidFill>
                <a:schemeClr val="accent2"/>
              </a:solidFill>
            </a:endParaRPr>
          </a:p>
          <a:p>
            <a:pPr marL="457200" indent="-457200"/>
            <a:r>
              <a:rPr lang="ru-RU" sz="1600" b="1" dirty="0">
                <a:solidFill>
                  <a:schemeClr val="accent2"/>
                </a:solidFill>
              </a:rPr>
              <a:t>Реализация системы мероприятий </a:t>
            </a:r>
            <a:r>
              <a:rPr lang="ru-RU" sz="1600" b="1" dirty="0" smtClean="0">
                <a:solidFill>
                  <a:schemeClr val="accent2"/>
                </a:solidFill>
              </a:rPr>
              <a:t>программы  </a:t>
            </a:r>
            <a:r>
              <a:rPr lang="ru-RU" sz="1600" b="1" dirty="0">
                <a:solidFill>
                  <a:schemeClr val="accent2"/>
                </a:solidFill>
              </a:rPr>
              <a:t>«</a:t>
            </a:r>
            <a:r>
              <a:rPr lang="ru-RU" sz="1600" b="1" dirty="0" smtClean="0">
                <a:solidFill>
                  <a:schemeClr val="accent2"/>
                </a:solidFill>
              </a:rPr>
              <a:t>Мы- краеведы- </a:t>
            </a:r>
            <a:r>
              <a:rPr lang="ru-RU" sz="1600" b="1" dirty="0">
                <a:solidFill>
                  <a:schemeClr val="accent2"/>
                </a:solidFill>
              </a:rPr>
              <a:t>туристы»;</a:t>
            </a:r>
          </a:p>
          <a:p>
            <a:pPr marL="457200" indent="-457200">
              <a:buFontTx/>
              <a:buNone/>
            </a:pPr>
            <a:endParaRPr lang="ru-RU" sz="1600" b="1" dirty="0">
              <a:solidFill>
                <a:schemeClr val="accent2"/>
              </a:solidFill>
            </a:endParaRPr>
          </a:p>
          <a:p>
            <a:pPr marL="457200" indent="-457200"/>
            <a:r>
              <a:rPr lang="ru-RU" sz="1600" b="1" dirty="0">
                <a:solidFill>
                  <a:schemeClr val="accent2"/>
                </a:solidFill>
              </a:rPr>
              <a:t>Промежуточный анализ заболеваемости детей и их физического развития,  с учетом проводимых мероприятий.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3203575" y="476250"/>
            <a:ext cx="3167063" cy="647700"/>
          </a:xfrm>
          <a:prstGeom prst="downArrowCallout">
            <a:avLst>
              <a:gd name="adj1" fmla="val 122243"/>
              <a:gd name="adj2" fmla="val 122243"/>
              <a:gd name="adj3" fmla="val 16667"/>
              <a:gd name="adj4" fmla="val 66667"/>
            </a:avLst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 sz="1600">
              <a:solidFill>
                <a:srgbClr val="FF0066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600">
                <a:solidFill>
                  <a:srgbClr val="FF0066"/>
                </a:solidFill>
              </a:rPr>
              <a:t>I</a:t>
            </a:r>
            <a:r>
              <a:rPr lang="ru-RU" sz="1600">
                <a:solidFill>
                  <a:srgbClr val="FF0066"/>
                </a:solidFill>
              </a:rPr>
              <a:t> </a:t>
            </a:r>
            <a:r>
              <a:rPr lang="en-US" sz="1600">
                <a:solidFill>
                  <a:srgbClr val="FF0066"/>
                </a:solidFill>
              </a:rPr>
              <a:t>I</a:t>
            </a:r>
            <a:r>
              <a:rPr lang="ru-RU"/>
              <a:t> </a:t>
            </a:r>
            <a:r>
              <a:rPr lang="ru-RU" sz="1600">
                <a:solidFill>
                  <a:srgbClr val="FF0066"/>
                </a:solidFill>
              </a:rPr>
              <a:t>ЭТАП</a:t>
            </a:r>
          </a:p>
          <a:p>
            <a:endParaRPr lang="ru-RU" sz="1600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3348038" y="2133600"/>
            <a:ext cx="3167062" cy="431800"/>
          </a:xfrm>
          <a:prstGeom prst="downArrowCallout">
            <a:avLst>
              <a:gd name="adj1" fmla="val 96708"/>
              <a:gd name="adj2" fmla="val 183364"/>
              <a:gd name="adj3" fmla="val 16546"/>
              <a:gd name="adj4" fmla="val 66667"/>
            </a:avLst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 sz="1600">
              <a:solidFill>
                <a:srgbClr val="FF0066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1600">
                <a:solidFill>
                  <a:srgbClr val="FF0066"/>
                </a:solidFill>
              </a:rPr>
              <a:t> </a:t>
            </a:r>
          </a:p>
          <a:p>
            <a:endParaRPr lang="ru-RU" sz="1600"/>
          </a:p>
        </p:txBody>
      </p:sp>
      <p:pic>
        <p:nvPicPr>
          <p:cNvPr id="30733" name="Picture 13" descr="AG00051_"/>
          <p:cNvPicPr>
            <a:picLocks noChangeAspect="1" noChangeArrowheads="1" noCrop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11188" y="3644900"/>
            <a:ext cx="1584325" cy="744538"/>
          </a:xfrm>
          <a:prstGeom prst="rect">
            <a:avLst/>
          </a:prstGeom>
          <a:noFill/>
        </p:spPr>
      </p:pic>
      <p:pic>
        <p:nvPicPr>
          <p:cNvPr id="30734" name="Picture 14" descr="AG00373_"/>
          <p:cNvPicPr>
            <a:picLocks noChangeAspect="1" noChangeArrowheads="1" noCrop="1"/>
          </p:cNvPicPr>
          <p:nvPr/>
        </p:nvPicPr>
        <p:blipFill>
          <a:blip r:embed="rId3" cstate="email">
            <a:lum bright="-6000" contrast="14000"/>
          </a:blip>
          <a:srcRect/>
          <a:stretch>
            <a:fillRect/>
          </a:stretch>
        </p:blipFill>
        <p:spPr bwMode="auto">
          <a:xfrm>
            <a:off x="6948488" y="5084763"/>
            <a:ext cx="1511300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7" grpId="0" animBg="1"/>
      <p:bldP spid="30731" grpId="0" animBg="1"/>
      <p:bldP spid="307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folHlink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AG00158_"/>
          <p:cNvPicPr>
            <a:picLocks noChangeAspect="1" noChangeArrowheads="1" noCrop="1"/>
          </p:cNvPicPr>
          <p:nvPr/>
        </p:nvPicPr>
        <p:blipFill>
          <a:blip r:embed="rId2" cstate="email">
            <a:lum bright="-10000" contrast="12000"/>
          </a:blip>
          <a:srcRect/>
          <a:stretch>
            <a:fillRect/>
          </a:stretch>
        </p:blipFill>
        <p:spPr bwMode="auto">
          <a:xfrm>
            <a:off x="7164388" y="3716338"/>
            <a:ext cx="1771650" cy="2879725"/>
          </a:xfrm>
          <a:prstGeom prst="rect">
            <a:avLst/>
          </a:prstGeom>
          <a:noFill/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11188" y="765175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/>
              <a:t>Обогащение знаний детей о природе родного края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47675"/>
          </a:xfrm>
          <a:noFill/>
          <a:ln/>
        </p:spPr>
        <p:txBody>
          <a:bodyPr/>
          <a:lstStyle/>
          <a:p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в дошкольном образовательном учреждение </a:t>
            </a:r>
            <a:b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туристических мероприятий</a:t>
            </a:r>
          </a:p>
        </p:txBody>
      </p:sp>
      <p:pic>
        <p:nvPicPr>
          <p:cNvPr id="4098" name="Picture 2" descr="DSC_01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429000"/>
            <a:ext cx="3378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SC_01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484784"/>
            <a:ext cx="1905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SC_01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412776"/>
            <a:ext cx="18923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7" grpId="0"/>
      <p:bldP spid="1025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47813" y="620713"/>
            <a:ext cx="669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  </a:t>
            </a:r>
            <a:r>
              <a:rPr lang="ru-RU" sz="2000"/>
              <a:t>Физкультурные занятия с детьми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lum bright="6000" contrast="34000"/>
          </a:blip>
          <a:srcRect/>
          <a:stretch>
            <a:fillRect/>
          </a:stretch>
        </p:blipFill>
        <p:spPr bwMode="auto">
          <a:xfrm>
            <a:off x="2051720" y="1484784"/>
            <a:ext cx="6553200" cy="4348162"/>
          </a:xfrm>
          <a:prstGeom prst="rect">
            <a:avLst/>
          </a:prstGeom>
          <a:noFill/>
          <a:ln w="28575">
            <a:pattFill prst="sphere">
              <a:fgClr>
                <a:srgbClr val="00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619250" y="90805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  </a:t>
            </a:r>
            <a:r>
              <a:rPr lang="ru-RU" sz="2000"/>
              <a:t>Туристические прогулки</a:t>
            </a:r>
          </a:p>
        </p:txBody>
      </p:sp>
      <p:pic>
        <p:nvPicPr>
          <p:cNvPr id="6159" name="Picture 15" descr="j036529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37063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7" grpId="1"/>
      <p:bldP spid="6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692275" y="620713"/>
            <a:ext cx="64087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rgbClr val="006600"/>
                </a:solidFill>
              </a:rPr>
              <a:t>Знакомство  детей с правилами безопасности при разведении костра  в лесу 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1763713" y="1"/>
            <a:ext cx="633571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006600"/>
                </a:solidFill>
              </a:rPr>
              <a:t>Мы веселые туристы любим бегать  и играть. </a:t>
            </a:r>
          </a:p>
          <a:p>
            <a:pPr marL="342900" indent="-342900" algn="l">
              <a:spcBef>
                <a:spcPct val="20000"/>
              </a:spcBef>
            </a:pPr>
            <a:r>
              <a:rPr lang="ru-RU" sz="1600" dirty="0">
                <a:solidFill>
                  <a:srgbClr val="006600"/>
                </a:solidFill>
              </a:rPr>
              <a:t>       </a:t>
            </a:r>
          </a:p>
        </p:txBody>
      </p:sp>
      <p:pic>
        <p:nvPicPr>
          <p:cNvPr id="5122" name="Picture 2" descr="DSC_0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772816"/>
            <a:ext cx="52565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09" grpId="1"/>
      <p:bldP spid="47114" grpId="0"/>
      <p:bldP spid="471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66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03350" y="333375"/>
            <a:ext cx="6624638" cy="863600"/>
          </a:xfrm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Обучение детей умению ориентироваться  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accent2"/>
                </a:solidFill>
              </a:rPr>
              <a:t>      в лесу  с помощью  карты  и  компаса</a:t>
            </a:r>
          </a:p>
          <a:p>
            <a:endParaRPr lang="ru-RU" sz="2000" b="1">
              <a:solidFill>
                <a:schemeClr val="accent2"/>
              </a:solidFill>
            </a:endParaRPr>
          </a:p>
        </p:txBody>
      </p:sp>
      <p:pic>
        <p:nvPicPr>
          <p:cNvPr id="6146" name="Picture 2" descr="DSC_00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1340768"/>
            <a:ext cx="4248472" cy="32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SC_02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645024"/>
            <a:ext cx="39946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so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3288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735263" y="692150"/>
            <a:ext cx="64087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600">
                <a:solidFill>
                  <a:srgbClr val="660066"/>
                </a:solidFill>
              </a:rPr>
              <a:t>Проведение с детьми интегрированных занятий «Здоровье»</a:t>
            </a:r>
          </a:p>
        </p:txBody>
      </p:sp>
      <p:pic>
        <p:nvPicPr>
          <p:cNvPr id="7170" name="Рисунок 1" descr="P10101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916832"/>
            <a:ext cx="48965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NI5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8363" y="188913"/>
            <a:ext cx="4465637" cy="3455987"/>
          </a:xfrm>
          <a:prstGeom prst="rect">
            <a:avLst/>
          </a:prstGeom>
          <a:noFill/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3850" y="404813"/>
            <a:ext cx="5759450" cy="720725"/>
          </a:xfrm>
          <a:prstGeom prst="rect">
            <a:avLst/>
          </a:prstGeom>
          <a:solidFill>
            <a:schemeClr val="bg1"/>
          </a:solidFill>
          <a:ln w="28575" algn="ctr">
            <a:pattFill prst="sphere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/>
              <a:t>Занятия в оздоровительном клубе «Здоровячек»</a:t>
            </a:r>
          </a:p>
          <a:p>
            <a:r>
              <a:rPr lang="ru-RU" sz="1600"/>
              <a:t> с детьми и их родителями</a:t>
            </a:r>
          </a:p>
        </p:txBody>
      </p:sp>
      <p:pic>
        <p:nvPicPr>
          <p:cNvPr id="8194" name="Picture 2" descr="Изображение 0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1988840"/>
            <a:ext cx="33401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SCF28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645024"/>
            <a:ext cx="38862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4000" b="1" dirty="0">
                <a:solidFill>
                  <a:srgbClr val="FF0066"/>
                </a:solidFill>
              </a:rPr>
              <a:t>Наши достижения</a:t>
            </a:r>
            <a:br>
              <a:rPr lang="ru-RU" sz="4000" b="1" dirty="0">
                <a:solidFill>
                  <a:srgbClr val="FF0066"/>
                </a:solidFill>
              </a:rPr>
            </a:br>
            <a:r>
              <a:rPr lang="ru-RU" sz="4000" b="1" dirty="0">
                <a:solidFill>
                  <a:srgbClr val="FF0066"/>
                </a:solidFill>
              </a:rPr>
              <a:t>за </a:t>
            </a:r>
            <a:r>
              <a:rPr lang="ru-RU" sz="4000" b="1" dirty="0" smtClean="0">
                <a:solidFill>
                  <a:srgbClr val="FF0066"/>
                </a:solidFill>
              </a:rPr>
              <a:t>2010-2012 </a:t>
            </a:r>
            <a:r>
              <a:rPr lang="ru-RU" sz="4000" b="1" dirty="0" err="1">
                <a:solidFill>
                  <a:srgbClr val="FF0066"/>
                </a:solidFill>
              </a:rPr>
              <a:t>уч</a:t>
            </a:r>
            <a:r>
              <a:rPr lang="ru-RU" sz="4000" b="1" dirty="0">
                <a:solidFill>
                  <a:srgbClr val="FF0066"/>
                </a:solidFill>
              </a:rPr>
              <a:t>. гг.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6792"/>
            <a:ext cx="8229600" cy="4310608"/>
          </a:xfrm>
        </p:spPr>
        <p:txBody>
          <a:bodyPr/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Расширились представления детей о природе родного края;</a:t>
            </a:r>
          </a:p>
          <a:p>
            <a:pPr>
              <a:buFontTx/>
              <a:buNone/>
            </a:pP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Снизился уровень детской заболеваемости за  3 последних года            с 12 до 10 дней на одного ребенка;</a:t>
            </a:r>
          </a:p>
          <a:p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Повысился уровень физической подготовленности детей 6-7 лет. Если  в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2010-2011 </a:t>
            </a:r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</a:rPr>
              <a:t>уч.г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. 90 % детей овладели основными движениями, то в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2011-2012 </a:t>
            </a:r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</a:rPr>
              <a:t>уч.г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. – 100 %;</a:t>
            </a:r>
          </a:p>
          <a:p>
            <a:pPr>
              <a:buFontTx/>
              <a:buNone/>
            </a:pP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Повысилась активность родителей   в организации и посещении туристических прогулок.  Если в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2010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2011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учебном году участвовало  38% родителей , то в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2011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2012 </a:t>
            </a:r>
            <a:r>
              <a:rPr lang="ru-RU" sz="2000" b="1" dirty="0" err="1">
                <a:solidFill>
                  <a:schemeClr val="accent2"/>
                </a:solidFill>
                <a:latin typeface="Times New Roman" pitchFamily="18" charset="0"/>
              </a:rPr>
              <a:t>уч.г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. – 78 %.</a:t>
            </a:r>
          </a:p>
          <a:p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Изображение 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42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DB1E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850900"/>
          </a:xfrm>
        </p:spPr>
        <p:txBody>
          <a:bodyPr/>
          <a:lstStyle/>
          <a:p>
            <a:r>
              <a:rPr lang="ru-RU" sz="28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Проблемы</a:t>
            </a:r>
            <a: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8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которыми мы столкнулись</a:t>
            </a:r>
            <a: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br>
              <a:rPr lang="ru-RU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086725" cy="82073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accent2"/>
                </a:solidFill>
              </a:rPr>
              <a:t>данные о состоянии здоровья детей, поступающих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</a:rPr>
              <a:t>     в дошкольное образовательное  учреждение,  свидетельствовали о снижении числа абсолютно здоровых детей;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4213" y="2133600"/>
            <a:ext cx="82296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800" dirty="0"/>
              <a:t>мониторинг состояния физкультурно-оздоровительной работы и результаты профилактических медицинских осмотров за </a:t>
            </a:r>
            <a:r>
              <a:rPr lang="ru-RU" sz="1800" dirty="0" smtClean="0"/>
              <a:t>2010-2011 </a:t>
            </a:r>
            <a:r>
              <a:rPr lang="ru-RU" sz="1800" dirty="0"/>
              <a:t>учебный год выявили, что 95 % детей, посещающих дошкольное учреждение, имеют различные заболевания, в том числе хронические;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55650" y="3357563"/>
            <a:ext cx="80867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800" dirty="0"/>
              <a:t>мониторинг  физического развития в </a:t>
            </a:r>
            <a:r>
              <a:rPr lang="ru-RU" sz="1800" dirty="0" smtClean="0"/>
              <a:t>2011г</a:t>
            </a:r>
            <a:r>
              <a:rPr lang="ru-RU" sz="1800" dirty="0"/>
              <a:t>. показал, что  в детский сад дети приходят с низким или ниже среднего возрастными физическими показателями развития основных двигательных качеств: скорости, выносливости и мышечной силы;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84213" y="4652963"/>
            <a:ext cx="80867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800"/>
              <a:t>опрос, анкетирование и беседы с  родителями воспитанников позволили нам определить, что уровень знаний и умений большинства из них в области здоровья, совершенствования физического развития и здоровом образе жизни невысок, а интерес к данной проблеме возникает лишь тогда, когда их ребенку потребуется медицинская и психологическая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293" grpId="0"/>
      <p:bldP spid="12294" grpId="0"/>
      <p:bldP spid="122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чеб"/>
          <p:cNvPicPr>
            <a:picLocks noChangeAspect="1" noChangeArrowheads="1"/>
          </p:cNvPicPr>
          <p:nvPr/>
        </p:nvPicPr>
        <p:blipFill>
          <a:blip r:embed="rId2" cstate="email">
            <a:lum bright="-18000" contrast="34000"/>
          </a:blip>
          <a:srcRect/>
          <a:stretch>
            <a:fillRect/>
          </a:stretch>
        </p:blipFill>
        <p:spPr bwMode="auto">
          <a:xfrm>
            <a:off x="683568" y="4365104"/>
            <a:ext cx="1692275" cy="1631950"/>
          </a:xfrm>
          <a:prstGeom prst="rect">
            <a:avLst/>
          </a:prstGeom>
          <a:noFill/>
        </p:spPr>
      </p:pic>
      <p:pic>
        <p:nvPicPr>
          <p:cNvPr id="2050" name="Picture 2" descr="DSC_00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39497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SC_01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276872"/>
            <a:ext cx="3606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SC_01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509120"/>
            <a:ext cx="30607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00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97693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i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Программа</a:t>
            </a:r>
            <a:endParaRPr lang="ru-RU" sz="2800" i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0066"/>
                  </a:gs>
                </a:gsLst>
                <a:lin ang="5400000" scaled="1"/>
              </a:gradFill>
              <a:latin typeface="Arial"/>
              <a:cs typeface="Arial"/>
            </a:endParaRPr>
          </a:p>
          <a:p>
            <a:r>
              <a:rPr lang="ru-RU" sz="2800" i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"</a:t>
            </a:r>
            <a:r>
              <a:rPr lang="ru-RU" sz="2800" i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Мы- краеведы- </a:t>
            </a:r>
            <a:r>
              <a:rPr lang="ru-RU" sz="2800" i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"/>
                <a:cs typeface="Arial"/>
              </a:rPr>
              <a:t>туристы"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835150" y="5448469"/>
            <a:ext cx="6911975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6600"/>
                </a:solidFill>
              </a:rPr>
              <a:t>Тришина Ирина Юрьевна</a:t>
            </a:r>
          </a:p>
          <a:p>
            <a:pPr eaLnBrk="0" hangingPunct="0"/>
            <a:r>
              <a:rPr lang="ru-RU" sz="2000" dirty="0" smtClean="0">
                <a:solidFill>
                  <a:srgbClr val="006600"/>
                </a:solidFill>
              </a:rPr>
              <a:t>воспитатель по ФК ИЧДОУ «Умка» г.о.Стрежевой Томская область.</a:t>
            </a:r>
          </a:p>
        </p:txBody>
      </p:sp>
      <p:pic>
        <p:nvPicPr>
          <p:cNvPr id="3074" name="Picture 2" descr="DSC_00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700808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4427538" y="256540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4932363" y="2565400"/>
            <a:ext cx="2232025" cy="2303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>
            <a:off x="2411413" y="2565400"/>
            <a:ext cx="1728787" cy="2303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539750" y="4868863"/>
            <a:ext cx="2592388" cy="1728787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0099"/>
                </a:solidFill>
                <a:cs typeface="Times New Roman" pitchFamily="18" charset="0"/>
              </a:rPr>
              <a:t>Обучать детей первоначальным туристическим навыкам</a:t>
            </a:r>
            <a:endParaRPr lang="ru-RU">
              <a:solidFill>
                <a:srgbClr val="000099"/>
              </a:solidFill>
            </a:endParaRPr>
          </a:p>
          <a:p>
            <a:pPr algn="l" eaLnBrk="0" hangingPunct="0"/>
            <a:endParaRPr lang="ru-RU">
              <a:solidFill>
                <a:srgbClr val="000099"/>
              </a:solidFill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68313" y="3213100"/>
            <a:ext cx="2808287" cy="15113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0099"/>
                </a:solidFill>
                <a:cs typeface="Times New Roman" pitchFamily="18" charset="0"/>
              </a:rPr>
              <a:t>Формировать у детей привычку думать и заботиться о своем здоровье</a:t>
            </a:r>
            <a:endParaRPr lang="ru-RU">
              <a:solidFill>
                <a:srgbClr val="000099"/>
              </a:solidFill>
            </a:endParaRPr>
          </a:p>
          <a:p>
            <a:pPr algn="l" eaLnBrk="0" hangingPunct="0"/>
            <a:endParaRPr lang="ru-RU">
              <a:solidFill>
                <a:srgbClr val="000099"/>
              </a:solidFill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516688" y="4868863"/>
            <a:ext cx="2376487" cy="18002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0099"/>
                </a:solidFill>
                <a:cs typeface="Times New Roman" pitchFamily="18" charset="0"/>
              </a:rPr>
              <a:t>Обогатить представление детей о природе родного края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3419475" y="3357563"/>
            <a:ext cx="2881313" cy="14732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0099"/>
                </a:solidFill>
                <a:cs typeface="Times New Roman" pitchFamily="18" charset="0"/>
              </a:rPr>
              <a:t>Совершенствовать движения в естественных природных условиях, обогащать двигательный опыт детей</a:t>
            </a:r>
            <a:endParaRPr lang="ru-RU">
              <a:solidFill>
                <a:srgbClr val="000099"/>
              </a:solidFill>
            </a:endParaRPr>
          </a:p>
          <a:p>
            <a:pPr algn="l" eaLnBrk="0" hangingPunct="0"/>
            <a:endParaRPr lang="ru-RU" sz="900" b="0">
              <a:solidFill>
                <a:srgbClr val="000099"/>
              </a:solidFill>
            </a:endParaRP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3276600" y="5013325"/>
            <a:ext cx="3024188" cy="15843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0099"/>
                </a:solidFill>
                <a:cs typeface="Times New Roman" pitchFamily="18" charset="0"/>
              </a:rPr>
              <a:t>Воспитывать в детях нравственные качества: взаимопомощь, коллективизм, доброта, бережное отношение к природе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6443663" y="3141663"/>
            <a:ext cx="2449512" cy="1439862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00099"/>
                </a:solidFill>
                <a:cs typeface="Times New Roman" pitchFamily="18" charset="0"/>
              </a:rPr>
              <a:t>Обучить детей простым приемам оказания </a:t>
            </a:r>
          </a:p>
          <a:p>
            <a:r>
              <a:rPr lang="ru-RU">
                <a:solidFill>
                  <a:srgbClr val="000099"/>
                </a:solidFill>
                <a:cs typeface="Times New Roman" pitchFamily="18" charset="0"/>
              </a:rPr>
              <a:t>первой помощи</a:t>
            </a:r>
            <a:endParaRPr lang="ru-RU">
              <a:solidFill>
                <a:srgbClr val="000099"/>
              </a:solidFill>
            </a:endParaRPr>
          </a:p>
          <a:p>
            <a:pPr algn="l" eaLnBrk="0" hangingPunct="0"/>
            <a:endParaRPr lang="ru-RU">
              <a:solidFill>
                <a:srgbClr val="000099"/>
              </a:solidFill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1116013" y="2205038"/>
            <a:ext cx="7343775" cy="342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pattFill prst="sphere">
              <a:fgClr>
                <a:srgbClr val="0000FF"/>
              </a:fgClr>
              <a:bgClr>
                <a:srgbClr val="00CCFF"/>
              </a:bgClr>
            </a:pattFill>
            <a:round/>
            <a:headEnd/>
            <a:tailEnd/>
          </a:ln>
        </p:spPr>
        <p:txBody>
          <a:bodyPr/>
          <a:lstStyle/>
          <a:p>
            <a:r>
              <a:rPr lang="ru-RU" sz="1800">
                <a:solidFill>
                  <a:srgbClr val="FF0000"/>
                </a:solidFill>
                <a:cs typeface="Times New Roman" pitchFamily="18" charset="0"/>
              </a:rPr>
              <a:t>Задачи:</a:t>
            </a:r>
            <a:endParaRPr lang="ru-RU" sz="1800" b="0">
              <a:solidFill>
                <a:schemeClr val="tx1"/>
              </a:solidFill>
            </a:endParaRPr>
          </a:p>
          <a:p>
            <a:pPr eaLnBrk="0" hangingPunct="0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500563" y="1773238"/>
            <a:ext cx="0" cy="414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1692275" y="2565400"/>
            <a:ext cx="0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7740650" y="2565400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4716463" y="2565400"/>
            <a:ext cx="0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95288" y="549275"/>
            <a:ext cx="8496300" cy="1244600"/>
          </a:xfrm>
          <a:prstGeom prst="rect">
            <a:avLst/>
          </a:prstGeom>
          <a:solidFill>
            <a:schemeClr val="bg1"/>
          </a:solidFill>
          <a:ln w="28575">
            <a:pattFill prst="sphere">
              <a:fgClr>
                <a:srgbClr val="FF0066"/>
              </a:fgClr>
              <a:bgClr>
                <a:srgbClr val="800080"/>
              </a:bgClr>
            </a:pattFill>
            <a:miter lim="800000"/>
            <a:headEnd/>
            <a:tailEnd/>
          </a:ln>
        </p:spPr>
        <p:txBody>
          <a:bodyPr/>
          <a:lstStyle/>
          <a:p>
            <a:r>
              <a:rPr lang="ru-RU" sz="1800">
                <a:solidFill>
                  <a:srgbClr val="FF0066"/>
                </a:solidFill>
                <a:cs typeface="Times New Roman" pitchFamily="18" charset="0"/>
              </a:rPr>
              <a:t>Цель:</a:t>
            </a:r>
            <a:endParaRPr lang="ru-RU" sz="1800" b="0">
              <a:solidFill>
                <a:srgbClr val="FF0066"/>
              </a:solidFill>
            </a:endParaRPr>
          </a:p>
          <a:p>
            <a:pPr eaLnBrk="0" hangingPunct="0"/>
            <a:r>
              <a:rPr lang="ru-RU" sz="1600">
                <a:solidFill>
                  <a:srgbClr val="660066"/>
                </a:solidFill>
                <a:cs typeface="Times New Roman" pitchFamily="18" charset="0"/>
              </a:rPr>
              <a:t>Создание условий  для сохранения  и укрепления здоровья детей и их физического развития, формирования навыков здорового образа жизни  средствами </a:t>
            </a:r>
          </a:p>
          <a:p>
            <a:pPr eaLnBrk="0" hangingPunct="0"/>
            <a:r>
              <a:rPr lang="ru-RU" sz="1600">
                <a:solidFill>
                  <a:srgbClr val="660066"/>
                </a:solidFill>
                <a:cs typeface="Times New Roman" pitchFamily="18" charset="0"/>
              </a:rPr>
              <a:t>организации детского туризма</a:t>
            </a:r>
            <a:endParaRPr lang="ru-RU" sz="1600">
              <a:solidFill>
                <a:srgbClr val="660066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114300" y="164465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800" b="0">
                <a:solidFill>
                  <a:schemeClr val="tx1"/>
                </a:solidFill>
              </a:rPr>
              <a:t/>
            </a:r>
            <a:br>
              <a:rPr lang="ru-RU" sz="1800" b="0">
                <a:solidFill>
                  <a:schemeClr val="tx1"/>
                </a:solidFill>
              </a:rPr>
            </a:br>
            <a:endParaRPr lang="ru-RU" sz="1800" b="0">
              <a:solidFill>
                <a:schemeClr val="tx1"/>
              </a:solidFill>
            </a:endParaRPr>
          </a:p>
          <a:p>
            <a:pPr algn="l" eaLnBrk="0" hangingPunct="0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114300" y="2560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4859338" y="2276475"/>
            <a:ext cx="0" cy="3529013"/>
          </a:xfrm>
          <a:prstGeom prst="line">
            <a:avLst/>
          </a:prstGeom>
          <a:noFill/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</a:rPr>
              <a:t>Основные </a:t>
            </a:r>
            <a:r>
              <a:rPr lang="ru-RU" sz="2000" b="1" dirty="0">
                <a:solidFill>
                  <a:schemeClr val="accent2"/>
                </a:solidFill>
              </a:rPr>
              <a:t>направления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программы</a:t>
            </a: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rgbClr val="FF0066"/>
                </a:solidFill>
              </a:rPr>
              <a:t> «Мы </a:t>
            </a:r>
            <a:r>
              <a:rPr lang="ru-RU" sz="2400" b="1" dirty="0" smtClean="0">
                <a:solidFill>
                  <a:srgbClr val="FF0066"/>
                </a:solidFill>
              </a:rPr>
              <a:t>–краеведы -туристы</a:t>
            </a:r>
            <a:r>
              <a:rPr lang="ru-RU" sz="2400" b="1" dirty="0">
                <a:solidFill>
                  <a:srgbClr val="FF0066"/>
                </a:solidFill>
              </a:rPr>
              <a:t>»</a:t>
            </a: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411413" y="1341438"/>
            <a:ext cx="4465637" cy="936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i="1">
                <a:solidFill>
                  <a:srgbClr val="FF3300"/>
                </a:solidFill>
              </a:rPr>
              <a:t>Сохранение</a:t>
            </a:r>
            <a:r>
              <a:rPr lang="ru-RU" sz="1600" i="1">
                <a:solidFill>
                  <a:srgbClr val="EDB1E0"/>
                </a:solidFill>
              </a:rPr>
              <a:t> </a:t>
            </a:r>
            <a:r>
              <a:rPr lang="ru-RU" sz="1600" i="1">
                <a:solidFill>
                  <a:srgbClr val="FF3300"/>
                </a:solidFill>
              </a:rPr>
              <a:t>и укрепление здоровья детей </a:t>
            </a:r>
          </a:p>
          <a:p>
            <a:r>
              <a:rPr lang="ru-RU" sz="1600" i="1">
                <a:solidFill>
                  <a:srgbClr val="FF3300"/>
                </a:solidFill>
              </a:rPr>
              <a:t>и их физического развития: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5400000">
            <a:off x="3743325" y="2384425"/>
            <a:ext cx="1800225" cy="2447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DB1E0"/>
              </a:gs>
            </a:gsLst>
            <a:path path="shape">
              <a:fillToRect l="50000" t="50000" r="50000" b="50000"/>
            </a:path>
          </a:gra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/>
              <a:t>Оптимальная организация </a:t>
            </a:r>
          </a:p>
          <a:p>
            <a:r>
              <a:rPr lang="ru-RU"/>
              <a:t>двигательной активности</a:t>
            </a:r>
          </a:p>
          <a:p>
            <a:r>
              <a:rPr lang="ru-RU"/>
              <a:t> при проведении  туристических  </a:t>
            </a:r>
          </a:p>
          <a:p>
            <a:r>
              <a:rPr lang="ru-RU"/>
              <a:t>мероприятий с учетом </a:t>
            </a:r>
          </a:p>
          <a:p>
            <a:r>
              <a:rPr lang="ru-RU"/>
              <a:t>санитарно-гигиенических норм</a:t>
            </a:r>
          </a:p>
          <a:p>
            <a:r>
              <a:rPr lang="ru-RU"/>
              <a:t> и возрастных особенностей</a:t>
            </a:r>
          </a:p>
          <a:p>
            <a:r>
              <a:rPr lang="ru-RU"/>
              <a:t>дошкольников;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5400000">
            <a:off x="1277937" y="1970088"/>
            <a:ext cx="1152525" cy="2628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DB1E0"/>
              </a:gs>
            </a:gsLst>
            <a:path path="shape">
              <a:fillToRect l="50000" t="50000" r="50000" b="50000"/>
            </a:path>
          </a:gra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Вовлечение детей </a:t>
            </a:r>
          </a:p>
          <a:p>
            <a:r>
              <a:rPr lang="ru-RU"/>
              <a:t> в туристические  мероприятия;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5400000">
            <a:off x="6822282" y="1970881"/>
            <a:ext cx="1081088" cy="2555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DB1E0"/>
              </a:gs>
            </a:gsLst>
            <a:path path="shape">
              <a:fillToRect l="50000" t="50000" r="50000" b="50000"/>
            </a:path>
          </a:gra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Овладение простыми </a:t>
            </a:r>
          </a:p>
          <a:p>
            <a:r>
              <a:rPr lang="ru-RU"/>
              <a:t>туристическими навыками;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5400000">
            <a:off x="2699544" y="3645694"/>
            <a:ext cx="792163" cy="3095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DB1E0"/>
              </a:gs>
            </a:gsLst>
            <a:path path="shape">
              <a:fillToRect l="50000" t="50000" r="50000" b="50000"/>
            </a:path>
          </a:gra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Воспитание у дошкольников</a:t>
            </a:r>
          </a:p>
          <a:p>
            <a:pPr>
              <a:buFontTx/>
              <a:buChar char="-"/>
            </a:pPr>
            <a:r>
              <a:rPr lang="ru-RU"/>
              <a:t> привычки к здоровому образу жизни;</a:t>
            </a:r>
          </a:p>
          <a:p>
            <a:pPr>
              <a:buFontTx/>
              <a:buChar char="-"/>
            </a:pP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5400000">
            <a:off x="6587331" y="3645694"/>
            <a:ext cx="792163" cy="3095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DB1E0"/>
              </a:gs>
            </a:gsLst>
            <a:path path="shape">
              <a:fillToRect l="50000" t="50000" r="50000" b="50000"/>
            </a:path>
          </a:gra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endParaRPr lang="ru-RU"/>
          </a:p>
          <a:p>
            <a:pPr>
              <a:buFontTx/>
              <a:buChar char="-"/>
            </a:pP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Обучение правилам</a:t>
            </a:r>
          </a:p>
          <a:p>
            <a:r>
              <a:rPr lang="ru-RU"/>
              <a:t> безопасности;</a:t>
            </a:r>
            <a:r>
              <a:rPr lang="ru-RU" sz="1800" b="0">
                <a:solidFill>
                  <a:schemeClr val="tx1"/>
                </a:solidFill>
              </a:rPr>
              <a:t> </a:t>
            </a:r>
          </a:p>
          <a:p>
            <a:endParaRPr lang="ru-RU" sz="1800" b="0">
              <a:solidFill>
                <a:schemeClr val="tx1"/>
              </a:solidFill>
            </a:endParaRPr>
          </a:p>
          <a:p>
            <a:endParaRPr lang="ru-RU" sz="1800" b="0">
              <a:solidFill>
                <a:schemeClr val="tx1"/>
              </a:solidFill>
            </a:endParaRP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2195513" y="2276475"/>
            <a:ext cx="720725" cy="431800"/>
          </a:xfrm>
          <a:prstGeom prst="line">
            <a:avLst/>
          </a:prstGeom>
          <a:noFill/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643438" y="2276475"/>
            <a:ext cx="0" cy="360363"/>
          </a:xfrm>
          <a:prstGeom prst="line">
            <a:avLst/>
          </a:prstGeom>
          <a:noFill/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6443663" y="2276475"/>
            <a:ext cx="576262" cy="431800"/>
          </a:xfrm>
          <a:prstGeom prst="line">
            <a:avLst/>
          </a:prstGeom>
          <a:noFill/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3276600" y="2276475"/>
            <a:ext cx="0" cy="2520950"/>
          </a:xfrm>
          <a:prstGeom prst="line">
            <a:avLst/>
          </a:prstGeom>
          <a:noFill/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6011863" y="2276475"/>
            <a:ext cx="0" cy="2520950"/>
          </a:xfrm>
          <a:prstGeom prst="line">
            <a:avLst/>
          </a:prstGeom>
          <a:noFill/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3276600" y="5805488"/>
            <a:ext cx="3671888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DB1E0"/>
              </a:gs>
            </a:gsLst>
            <a:path path="shape">
              <a:fillToRect l="50000" t="50000" r="50000" b="50000"/>
            </a:path>
          </a:gradFill>
          <a:ln w="28575" algn="ctr">
            <a:pattFill prst="sphere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Проведение углубленных</a:t>
            </a:r>
          </a:p>
          <a:p>
            <a:r>
              <a:rPr lang="ru-RU"/>
              <a:t> медицинских осмотров  </a:t>
            </a:r>
          </a:p>
          <a:p>
            <a:r>
              <a:rPr lang="ru-RU"/>
              <a:t>    детей дошкольного возраста.</a:t>
            </a:r>
          </a:p>
          <a:p>
            <a:endParaRPr lang="ru-RU"/>
          </a:p>
        </p:txBody>
      </p:sp>
      <p:pic>
        <p:nvPicPr>
          <p:cNvPr id="13333" name="Picture 21" descr="AG00317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0"/>
            <a:ext cx="2074862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2555875" y="404813"/>
            <a:ext cx="5111750" cy="1152525"/>
          </a:xfrm>
          <a:gradFill rotWithShape="0">
            <a:gsLst>
              <a:gs pos="0">
                <a:srgbClr val="EDB1E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r>
              <a:rPr lang="ru-RU" sz="1800" b="1" i="1">
                <a:solidFill>
                  <a:srgbClr val="FF0066"/>
                </a:solidFill>
              </a:rPr>
              <a:t>Интеллектуальное</a:t>
            </a:r>
            <a:r>
              <a:rPr lang="ru-RU" sz="1600" b="1" i="1">
                <a:solidFill>
                  <a:srgbClr val="FF0066"/>
                </a:solidFill>
              </a:rPr>
              <a:t> развитие детей: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sz="quarter" idx="1"/>
          </p:nvPr>
        </p:nvSpPr>
        <p:spPr>
          <a:xfrm>
            <a:off x="1258888" y="2276475"/>
            <a:ext cx="3384550" cy="3095625"/>
          </a:xfrm>
          <a:solidFill>
            <a:schemeClr val="bg1"/>
          </a:soli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1600" b="1">
                <a:solidFill>
                  <a:schemeClr val="accent2"/>
                </a:solidFill>
              </a:rPr>
              <a:t>                                </a:t>
            </a:r>
          </a:p>
          <a:p>
            <a:pPr algn="ctr">
              <a:buFontTx/>
              <a:buNone/>
            </a:pPr>
            <a:endParaRPr lang="ru-RU" sz="1600" b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ru-RU" sz="1600" b="1">
                <a:solidFill>
                  <a:schemeClr val="accent2"/>
                </a:solidFill>
              </a:rPr>
              <a:t>Обогащение </a:t>
            </a:r>
          </a:p>
          <a:p>
            <a:pPr algn="ctr">
              <a:buFontTx/>
              <a:buNone/>
            </a:pPr>
            <a:r>
              <a:rPr lang="ru-RU" sz="1600" b="1">
                <a:solidFill>
                  <a:schemeClr val="accent2"/>
                </a:solidFill>
              </a:rPr>
              <a:t>знаний </a:t>
            </a:r>
          </a:p>
          <a:p>
            <a:pPr algn="ctr">
              <a:buFontTx/>
              <a:buNone/>
            </a:pPr>
            <a:r>
              <a:rPr lang="ru-RU" sz="1600" b="1">
                <a:solidFill>
                  <a:schemeClr val="accent2"/>
                </a:solidFill>
              </a:rPr>
              <a:t>по краеведению</a:t>
            </a:r>
          </a:p>
        </p:txBody>
      </p:sp>
      <p:sp>
        <p:nvSpPr>
          <p:cNvPr id="14354" name="Rectangle 18"/>
          <p:cNvSpPr>
            <a:spLocks noGrp="1" noChangeArrowheads="1"/>
          </p:cNvSpPr>
          <p:nvPr>
            <p:ph sz="quarter" idx="2"/>
          </p:nvPr>
        </p:nvSpPr>
        <p:spPr>
          <a:xfrm>
            <a:off x="5364163" y="3141663"/>
            <a:ext cx="3095625" cy="2736850"/>
          </a:xfrm>
          <a:solidFill>
            <a:schemeClr val="bg1"/>
          </a:soli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1600" b="1">
                <a:solidFill>
                  <a:schemeClr val="accent2"/>
                </a:solidFill>
              </a:rPr>
              <a:t>   </a:t>
            </a:r>
          </a:p>
          <a:p>
            <a:pPr algn="ctr">
              <a:buFontTx/>
              <a:buNone/>
            </a:pPr>
            <a:r>
              <a:rPr lang="ru-RU" sz="1600" b="1">
                <a:solidFill>
                  <a:schemeClr val="accent2"/>
                </a:solidFill>
              </a:rPr>
              <a:t>Формирование </a:t>
            </a:r>
          </a:p>
          <a:p>
            <a:pPr algn="ctr">
              <a:buFontTx/>
              <a:buNone/>
            </a:pPr>
            <a:r>
              <a:rPr lang="ru-RU" sz="1600" b="1">
                <a:solidFill>
                  <a:schemeClr val="accent2"/>
                </a:solidFill>
              </a:rPr>
              <a:t>экологических</a:t>
            </a:r>
          </a:p>
          <a:p>
            <a:pPr algn="ctr">
              <a:buFontTx/>
              <a:buNone/>
            </a:pPr>
            <a:r>
              <a:rPr lang="ru-RU" sz="1600" b="1">
                <a:solidFill>
                  <a:schemeClr val="accent2"/>
                </a:solidFill>
              </a:rPr>
              <a:t>представлений</a:t>
            </a:r>
          </a:p>
          <a:p>
            <a:pPr algn="ctr">
              <a:buFontTx/>
              <a:buNone/>
            </a:pPr>
            <a:endParaRPr lang="ru-RU" sz="1600" b="1">
              <a:solidFill>
                <a:schemeClr val="accent2"/>
              </a:solidFill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>
            <a:off x="2700338" y="1557338"/>
            <a:ext cx="792162" cy="7191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6084888" y="1557338"/>
            <a:ext cx="1079500" cy="158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4500563" y="1125538"/>
            <a:ext cx="0" cy="32400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08175" y="549275"/>
            <a:ext cx="5472113" cy="706438"/>
          </a:xfrm>
          <a:solidFill>
            <a:schemeClr val="bg1"/>
          </a:solidFill>
          <a:ln w="28575">
            <a:pattFill prst="sphere">
              <a:fgClr>
                <a:srgbClr val="FF3300"/>
              </a:fgClr>
              <a:bgClr>
                <a:srgbClr val="FFFFFF"/>
              </a:bgClr>
            </a:pattFill>
          </a:ln>
        </p:spPr>
        <p:txBody>
          <a:bodyPr/>
          <a:lstStyle/>
          <a:p>
            <a:r>
              <a:rPr lang="ru-RU" sz="1800" b="1" i="1">
                <a:solidFill>
                  <a:srgbClr val="FF0066"/>
                </a:solidFill>
              </a:rPr>
              <a:t>Психологическое сопровождение: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5219700" y="2133600"/>
            <a:ext cx="3024188" cy="1800225"/>
          </a:xfrm>
          <a:solidFill>
            <a:schemeClr val="bg1"/>
          </a:soli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Оказание профилактической и 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развивающей помощи детям, 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имеющим проблемы                           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в физическом  развитии 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3132138" y="4365625"/>
            <a:ext cx="2819400" cy="2089150"/>
          </a:xfrm>
          <a:solidFill>
            <a:schemeClr val="bg1"/>
          </a:soli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buFontTx/>
              <a:buNone/>
            </a:pPr>
            <a:endParaRPr lang="ru-RU" sz="1400" b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Оказание консультативной и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практической помощи 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педагогам и родителям  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через  разные формы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работы </a:t>
            </a:r>
          </a:p>
        </p:txBody>
      </p:sp>
      <p:pic>
        <p:nvPicPr>
          <p:cNvPr id="21516" name="Picture 12" descr="multfilm21"/>
          <p:cNvPicPr>
            <a:picLocks noChangeAspect="1" noChangeArrowheads="1" noCrop="1"/>
          </p:cNvPicPr>
          <p:nvPr/>
        </p:nvPicPr>
        <p:blipFill>
          <a:blip r:embed="rId2" cstate="email">
            <a:lum bright="-20000" contrast="44000"/>
          </a:blip>
          <a:srcRect/>
          <a:stretch>
            <a:fillRect/>
          </a:stretch>
        </p:blipFill>
        <p:spPr bwMode="auto">
          <a:xfrm>
            <a:off x="6877050" y="4365625"/>
            <a:ext cx="1820863" cy="2276475"/>
          </a:xfrm>
          <a:prstGeom prst="rect">
            <a:avLst/>
          </a:prstGeom>
          <a:noFill/>
        </p:spPr>
      </p:pic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2051050" y="1268413"/>
            <a:ext cx="647700" cy="8651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372225" y="1268413"/>
            <a:ext cx="431800" cy="8651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1512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684213" y="2133600"/>
            <a:ext cx="3024187" cy="1727200"/>
          </a:xfrm>
          <a:solidFill>
            <a:schemeClr val="bg1"/>
          </a:soli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buFontTx/>
              <a:buNone/>
            </a:pPr>
            <a:endParaRPr lang="ru-RU" sz="1400" b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Создание   психолого-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логопедических условий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для успешной реализации 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адаптированной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5364163" y="4149725"/>
            <a:ext cx="3462337" cy="1873250"/>
          </a:xfrm>
          <a:solidFill>
            <a:schemeClr val="bg1"/>
          </a:solidFill>
          <a:ln w="28575">
            <a:pattFill prst="lgCheck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1400" b="1"/>
              <a:t>       </a:t>
            </a:r>
          </a:p>
          <a:p>
            <a:pPr algn="ctr">
              <a:buFontTx/>
              <a:buNone/>
            </a:pPr>
            <a:endParaRPr lang="ru-RU" sz="1400" b="1"/>
          </a:p>
          <a:p>
            <a:pPr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        Активное вовлечение семей                                  в туристические мероприятия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356100" y="2276475"/>
            <a:ext cx="3455988" cy="1511300"/>
          </a:xfrm>
          <a:solidFill>
            <a:schemeClr val="bg1"/>
          </a:solidFill>
          <a:ln w="28575">
            <a:pattFill prst="lgCheck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buFontTx/>
              <a:buNone/>
            </a:pPr>
            <a:endParaRPr lang="ru-RU" sz="1400" b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Организация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педагогического    просвещения родителей</a:t>
            </a:r>
            <a:r>
              <a:rPr lang="ru-RU" sz="2400"/>
              <a:t> 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1763713" y="260350"/>
            <a:ext cx="6480175" cy="936625"/>
          </a:xfrm>
          <a:solidFill>
            <a:schemeClr val="bg1"/>
          </a:solidFill>
          <a:ln w="28575">
            <a:pattFill prst="sphere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r>
              <a:rPr lang="ru-RU" sz="1800" b="1" i="1" dirty="0">
                <a:solidFill>
                  <a:srgbClr val="FF0066"/>
                </a:solidFill>
              </a:rPr>
              <a:t>Вовлечение семей </a:t>
            </a:r>
            <a:br>
              <a:rPr lang="ru-RU" sz="1800" b="1" i="1" dirty="0">
                <a:solidFill>
                  <a:srgbClr val="FF0066"/>
                </a:solidFill>
              </a:rPr>
            </a:br>
            <a:r>
              <a:rPr lang="ru-RU" sz="1800" b="1" i="1" dirty="0">
                <a:solidFill>
                  <a:srgbClr val="FF0066"/>
                </a:solidFill>
              </a:rPr>
              <a:t>в реализацию </a:t>
            </a:r>
            <a:r>
              <a:rPr lang="ru-RU" sz="1800" b="1" i="1" dirty="0" smtClean="0">
                <a:solidFill>
                  <a:srgbClr val="FF0066"/>
                </a:solidFill>
              </a:rPr>
              <a:t> </a:t>
            </a:r>
            <a:r>
              <a:rPr lang="ru-RU" sz="1800" b="1" i="1" dirty="0">
                <a:solidFill>
                  <a:srgbClr val="FF0066"/>
                </a:solidFill>
              </a:rPr>
              <a:t>программы</a:t>
            </a:r>
            <a:r>
              <a:rPr lang="ru-RU" sz="1800" b="1" i="1" dirty="0"/>
              <a:t> :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124075" y="1196975"/>
            <a:ext cx="0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7956550" y="1196975"/>
            <a:ext cx="0" cy="2952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pic>
        <p:nvPicPr>
          <p:cNvPr id="24591" name="Picture 15" descr="komp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971550" y="3284538"/>
            <a:ext cx="2987675" cy="2881312"/>
          </a:xfrm>
          <a:prstGeom prst="rect">
            <a:avLst/>
          </a:prstGeom>
          <a:noFill/>
        </p:spPr>
      </p:pic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5724525" y="1196975"/>
            <a:ext cx="0" cy="10080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39750" y="1412875"/>
            <a:ext cx="3600450" cy="1727200"/>
          </a:xfrm>
          <a:solidFill>
            <a:schemeClr val="bg1"/>
          </a:solidFill>
          <a:ln w="28575">
            <a:pattFill prst="lgCheck">
              <a:fgClr>
                <a:schemeClr val="accent2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buFontTx/>
              <a:buNone/>
            </a:pPr>
            <a:endParaRPr lang="ru-RU" sz="1400" b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Выявление запросов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в физкультурно-оздоровительных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услугах и степени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удовлетворенности родителей</a:t>
            </a:r>
          </a:p>
          <a:p>
            <a:pPr algn="ctr">
              <a:buFontTx/>
              <a:buNone/>
            </a:pPr>
            <a:r>
              <a:rPr lang="ru-RU" sz="1400" b="1">
                <a:solidFill>
                  <a:schemeClr val="accent2"/>
                </a:solidFill>
              </a:rPr>
              <a:t>деятельностью детского сада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pattFill prst="sphere">
            <a:fgClr>
              <a:schemeClr val="accent2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pattFill prst="sphere">
            <a:fgClr>
              <a:schemeClr val="accent2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726</Words>
  <Application>Microsoft Office PowerPoint</Application>
  <PresentationFormat>Экран (4:3)</PresentationFormat>
  <Paragraphs>170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Проблемы, с которыми мы столкнулись: </vt:lpstr>
      <vt:lpstr>Слайд 3</vt:lpstr>
      <vt:lpstr>Слайд 4</vt:lpstr>
      <vt:lpstr>Слайд 5</vt:lpstr>
      <vt:lpstr>Основные направления программы  «Мы –краеведы -туристы»</vt:lpstr>
      <vt:lpstr>Интеллектуальное развитие детей:</vt:lpstr>
      <vt:lpstr>Психологическое сопровождение:</vt:lpstr>
      <vt:lpstr>Вовлечение семей  в реализацию  программы :</vt:lpstr>
      <vt:lpstr>Этапы реализации программы  «Мы –краеведы-туристы»</vt:lpstr>
      <vt:lpstr>Слайд 11</vt:lpstr>
      <vt:lpstr>Организация в дошкольном образовательном учреждение  туристических мероприятий</vt:lpstr>
      <vt:lpstr>Слайд 13</vt:lpstr>
      <vt:lpstr>Слайд 14</vt:lpstr>
      <vt:lpstr>Слайд 15</vt:lpstr>
      <vt:lpstr>Слайд 16</vt:lpstr>
      <vt:lpstr>Слайд 17</vt:lpstr>
      <vt:lpstr>Наши достижения за 2010-2012 уч. гг.</vt:lpstr>
      <vt:lpstr>Слайд 19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Tata</cp:lastModifiedBy>
  <cp:revision>95</cp:revision>
  <dcterms:created xsi:type="dcterms:W3CDTF">2008-01-18T05:12:38Z</dcterms:created>
  <dcterms:modified xsi:type="dcterms:W3CDTF">2013-08-04T20:24:43Z</dcterms:modified>
</cp:coreProperties>
</file>