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6" r:id="rId4"/>
    <p:sldId id="302" r:id="rId5"/>
    <p:sldId id="303" r:id="rId6"/>
    <p:sldId id="304" r:id="rId7"/>
    <p:sldId id="305" r:id="rId8"/>
    <p:sldId id="298" r:id="rId9"/>
    <p:sldId id="299" r:id="rId10"/>
    <p:sldId id="290" r:id="rId11"/>
    <p:sldId id="307" r:id="rId12"/>
    <p:sldId id="271" r:id="rId13"/>
    <p:sldId id="259" r:id="rId14"/>
    <p:sldId id="308" r:id="rId15"/>
    <p:sldId id="291" r:id="rId16"/>
    <p:sldId id="29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663300"/>
    <a:srgbClr val="800080"/>
    <a:srgbClr val="660066"/>
    <a:srgbClr val="000066"/>
    <a:srgbClr val="33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C2B7-EBFD-4DFA-BCA4-778E093816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1062-F21C-4D64-A34B-446E50BAF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3B4CD-51D2-44A0-9112-C1FBAA27E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9663-BF2B-4363-9F0C-C9A8CD55EE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B3A2-385D-4B2A-8DC7-669EAF485F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CC8A7-05C8-49F2-AA7F-0EA89AE1C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CEF60-FDFE-4009-993D-3493BB1EE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9621-1699-4503-896B-EE57A7B3FF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5098-30EF-49B3-A277-ACFAE3937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6E4A-BD28-49EF-9663-0ECB1B62F2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89C0-768C-4831-9F86-78DB98B39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7B55-456D-442D-8DFD-97B5E7507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563A-E77C-453E-AE81-2C2BB6190F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86051C-8C46-4FEB-B94B-B66227D33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heel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videolain.tmweb.ru/wp-content/uploads/2011/11/image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6986587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8820150" cy="43195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Тема урока: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«Долгий путь на             </a:t>
            </a:r>
            <a:b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        Амур:</a:t>
            </a:r>
            <a:b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Е.П.Хабаров».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437063"/>
            <a:ext cx="7056438" cy="1944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>
                    <a:lumMod val="90000"/>
                  </a:schemeClr>
                </a:solidFill>
                <a:latin typeface="Bookman Old Style" pitchFamily="18" charset="0"/>
              </a:rPr>
              <a:t>учитель истории 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>
                    <a:lumMod val="90000"/>
                  </a:schemeClr>
                </a:solidFill>
                <a:latin typeface="Bookman Old Style" pitchFamily="18" charset="0"/>
              </a:rPr>
              <a:t>обществознания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>
                    <a:lumMod val="90000"/>
                  </a:schemeClr>
                </a:solidFill>
                <a:latin typeface="Bookman Old Style" pitchFamily="18" charset="0"/>
              </a:rPr>
              <a:t>МБОУ СОШ № 36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>
                    <a:lumMod val="90000"/>
                  </a:schemeClr>
                </a:solidFill>
                <a:latin typeface="Bookman Old Style" pitchFamily="18" charset="0"/>
              </a:rPr>
              <a:t>г. Хабаровска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Волгарёва Татьяна Олеговна</a:t>
            </a:r>
          </a:p>
          <a:p>
            <a:pPr>
              <a:defRPr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11188" y="1268413"/>
            <a:ext cx="3673475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ЗЕМЛЕПРОХОДЦЫ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8888" y="260350"/>
            <a:ext cx="15843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ЭТО?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59113" y="188913"/>
            <a:ext cx="3540125" cy="10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МОСКВИТИН;</a:t>
            </a:r>
          </a:p>
          <a:p>
            <a:pPr algn="ctr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ДЕЖНЕВ; ПОЯРКОВ;</a:t>
            </a:r>
          </a:p>
          <a:p>
            <a:pPr algn="ctr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СТАДУХИН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8488" y="188913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650" y="549275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950" y="1052513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588125" y="404813"/>
            <a:ext cx="34925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659563" y="765175"/>
            <a:ext cx="865187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88125" y="1196975"/>
            <a:ext cx="504825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5003800" y="1557338"/>
            <a:ext cx="27368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ПОНЯТИЙНАЯ КАРТА</a:t>
            </a: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195513" y="2565400"/>
            <a:ext cx="2952750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ХАБАРОВ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740650" y="1916113"/>
            <a:ext cx="566738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24750" y="2420938"/>
            <a:ext cx="360363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659563" y="2420938"/>
            <a:ext cx="73025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3203575" y="2133600"/>
            <a:ext cx="288925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443663" y="2924175"/>
            <a:ext cx="649287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316913" y="1700213"/>
            <a:ext cx="6477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56550" y="2781300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 rot="5400000">
            <a:off x="1187624" y="3212976"/>
            <a:ext cx="86409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ПЕРВЫЙ ПОХОД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 rot="5400000">
            <a:off x="3455876" y="4329100"/>
            <a:ext cx="79208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Bookman Old Style" pitchFamily="18" charset="0"/>
              </a:rPr>
              <a:t>ВТОРОЙ ПОХОД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6984268" y="2456892"/>
            <a:ext cx="792088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Bookman Old Style" pitchFamily="18" charset="0"/>
              </a:rPr>
              <a:t>ОТНОШЕНИЕ С МЕСТНЫМ НАСЕЛЕНИЕ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4284663" y="1844675"/>
            <a:ext cx="647700" cy="144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4284663" y="1268413"/>
            <a:ext cx="6477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476375" y="3141663"/>
            <a:ext cx="574675" cy="57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132138" y="3500438"/>
            <a:ext cx="71437" cy="144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924300" y="3500438"/>
            <a:ext cx="431800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148263" y="3141663"/>
            <a:ext cx="792162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323850" y="5157788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ЦЕЛИ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47813" y="5157788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ИТОГ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627313" y="5949950"/>
            <a:ext cx="108108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ЦЕЛИ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924300" y="5949950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ИТОГ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708400" y="4076700"/>
            <a:ext cx="215900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Bookman Old Style" pitchFamily="18" charset="0"/>
              </a:rPr>
              <a:t>ОСНОВАННЫЕ ПОСЕЛЕНИЯ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011863" y="4365625"/>
            <a:ext cx="14398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Bookman Old Style" pitchFamily="18" charset="0"/>
              </a:rPr>
              <a:t>ДАУРЫ, ДЮЧЕРЫ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524750" y="4365625"/>
            <a:ext cx="13684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Bookman Old Style" pitchFamily="18" charset="0"/>
              </a:rPr>
              <a:t>ДРУГИЕ НАРОДЫ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148263" y="5013325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011863" y="5084763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659563" y="5732463"/>
            <a:ext cx="20161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ЗНАЧЕНИЕ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508625" y="5589588"/>
            <a:ext cx="647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4859338" y="3573463"/>
            <a:ext cx="576262" cy="3603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948488" y="5157788"/>
            <a:ext cx="576262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2484438" y="1125538"/>
            <a:ext cx="358775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 animBg="1"/>
      <p:bldP spid="11" grpId="0" animBg="1"/>
      <p:bldP spid="11" grpId="1" animBg="1"/>
      <p:bldP spid="12" grpId="0" animBg="1"/>
      <p:bldP spid="13" grpId="0" animBg="1"/>
      <p:bldP spid="26" grpId="0" animBg="1"/>
      <p:bldP spid="28" grpId="0" animBg="1"/>
      <p:bldP spid="40" grpId="0" animBg="1"/>
      <p:bldP spid="41" grpId="0" animBg="1"/>
      <p:bldP spid="42" grpId="0" animBg="1"/>
      <p:bldP spid="71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83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/>
            <a:r>
              <a:rPr lang="ru-RU" smtClean="0">
                <a:latin typeface="Bookman Old Style" pitchFamily="18" charset="0"/>
              </a:rPr>
              <a:t>5 задание:</a:t>
            </a:r>
            <a:endParaRPr lang="ru-RU" smtClean="0"/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611188" y="836613"/>
            <a:ext cx="8229600" cy="10080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>
                <a:solidFill>
                  <a:srgbClr val="FF0000"/>
                </a:solidFill>
                <a:latin typeface="Bookman Old Style" pitchFamily="18" charset="0"/>
              </a:rPr>
              <a:t>Обозначить маршруты походов Е.П.Хабарова на Амур.</a:t>
            </a:r>
          </a:p>
          <a:p>
            <a:pPr algn="ctr">
              <a:buFontTx/>
              <a:buNone/>
            </a:pPr>
            <a:endParaRPr lang="ru-RU" sz="280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FontTx/>
              <a:buNone/>
            </a:pPr>
            <a:endParaRPr lang="ru-RU" sz="280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2292" name="Picture 5" descr="C:\Users\Танюсик\Desktop\ТАНЯ БУК\УРОК ИСТОРИИ\Дальний Восток\ХАБАРОВ\фото Хабаров\g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69135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 l="4694" r="5359" b="10126"/>
          <a:stretch>
            <a:fillRect/>
          </a:stretch>
        </p:blipFill>
        <p:spPr bwMode="auto">
          <a:xfrm>
            <a:off x="4211638" y="333375"/>
            <a:ext cx="47117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3671888" cy="6335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333300"/>
                </a:solidFill>
              </a:rPr>
              <a:t>        </a:t>
            </a:r>
            <a:r>
              <a:rPr lang="ru-RU" sz="2200" smtClean="0">
                <a:solidFill>
                  <a:srgbClr val="333300"/>
                </a:solidFill>
                <a:latin typeface="Bookman Old Style" pitchFamily="18" charset="0"/>
              </a:rPr>
              <a:t>Ерофей Павлович не только составил подробный чертеж Амура от места его образования (слияния Шилки и Аргуни) до устья, но и обоснованно доказал необходимость закрепления России на Амуре. В сентябре 1651 года на левом берегу Амура, в районе озера Болонь, хабаровцы построили небольшую крепость и назвали ее Ачанским городком.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96975"/>
            <a:ext cx="390048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620713"/>
            <a:ext cx="4608512" cy="5832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  <a:latin typeface="Bookman Old Style" pitchFamily="18" charset="0"/>
              </a:rPr>
              <a:t>       З</a:t>
            </a:r>
            <a:r>
              <a:rPr lang="ru-RU" smtClean="0">
                <a:solidFill>
                  <a:srgbClr val="333300"/>
                </a:solidFill>
                <a:latin typeface="Bookman Old Style" pitchFamily="18" charset="0"/>
              </a:rPr>
              <a:t>а заслуги в освоение дальневосточных земель Хабарова наградили золотой медалью и званием приказного человека Амурской земли.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33375"/>
            <a:ext cx="7416800" cy="32400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Именем Хабарова названы:</a:t>
            </a:r>
            <a:r>
              <a:rPr lang="ru-RU" sz="2400" u="sng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2400" u="sng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2400" u="sng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</a:t>
            </a:r>
            <a:r>
              <a:rPr lang="ru-RU" sz="2400" dirty="0" smtClean="0">
                <a:solidFill>
                  <a:srgbClr val="333300"/>
                </a:solidFill>
                <a:latin typeface="Bookman Old Style" pitchFamily="18" charset="0"/>
              </a:rPr>
              <a:t>снованный </a:t>
            </a:r>
            <a:r>
              <a:rPr lang="ru-RU" sz="2400" dirty="0">
                <a:solidFill>
                  <a:srgbClr val="333300"/>
                </a:solidFill>
                <a:latin typeface="Bookman Old Style" pitchFamily="18" charset="0"/>
              </a:rPr>
              <a:t>в 1858 году военный пост Хабаровка (с 1893 года — Хабаровск);</a:t>
            </a:r>
            <a:br>
              <a:rPr lang="ru-RU" sz="2400" dirty="0">
                <a:solidFill>
                  <a:srgbClr val="333300"/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rgbClr val="333300"/>
                </a:solidFill>
                <a:latin typeface="Bookman Old Style" pitchFamily="18" charset="0"/>
              </a:rPr>
              <a:t>посёлок и железнодорожная станция Ерофей Павлович на Транссибирской         магистрали (1909). </a:t>
            </a:r>
            <a:br>
              <a:rPr lang="ru-RU" sz="2400" dirty="0">
                <a:solidFill>
                  <a:srgbClr val="3333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333300"/>
                </a:solidFill>
                <a:latin typeface="Bookman Old Style" pitchFamily="18" charset="0"/>
              </a:rPr>
              <a:t>Во </a:t>
            </a:r>
            <a:r>
              <a:rPr lang="ru-RU" sz="2400" dirty="0">
                <a:solidFill>
                  <a:srgbClr val="333300"/>
                </a:solidFill>
                <a:latin typeface="Bookman Old Style" pitchFamily="18" charset="0"/>
              </a:rPr>
              <a:t>многих городах России и бывшего СССР есть улицы его имени: в Якутске, Харькове, Братске, </a:t>
            </a:r>
            <a:r>
              <a:rPr lang="ru-RU" sz="2400" dirty="0" smtClean="0">
                <a:solidFill>
                  <a:srgbClr val="333300"/>
                </a:solidFill>
                <a:latin typeface="Bookman Old Style" pitchFamily="18" charset="0"/>
              </a:rPr>
              <a:t>Усть-Куте. </a:t>
            </a:r>
            <a:r>
              <a:rPr lang="ru-RU" sz="2400" dirty="0">
                <a:solidFill>
                  <a:srgbClr val="333300"/>
                </a:solidFill>
                <a:latin typeface="Bookman Old Style" pitchFamily="18" charset="0"/>
              </a:rPr>
              <a:t>и других.</a:t>
            </a:r>
          </a:p>
          <a:p>
            <a:pPr>
              <a:lnSpc>
                <a:spcPct val="90000"/>
              </a:lnSpc>
              <a:defRPr/>
            </a:pPr>
            <a:endParaRPr lang="ru-RU" sz="2400" dirty="0">
              <a:solidFill>
                <a:srgbClr val="333300"/>
              </a:solidFill>
            </a:endParaRPr>
          </a:p>
        </p:txBody>
      </p:sp>
      <p:pic>
        <p:nvPicPr>
          <p:cNvPr id="15363" name="Picture 3" descr="E:\Ерофей\0_1430_2ba3ef20_XL.jpe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92488"/>
            <a:ext cx="6337300" cy="3176587"/>
          </a:xfrm>
          <a:noFill/>
        </p:spPr>
      </p:pic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800000"/>
                </a:solidFill>
                <a:latin typeface="Bookman Old Style" pitchFamily="18" charset="0"/>
              </a:rPr>
              <a:t>Задание 6</a:t>
            </a:r>
            <a:r>
              <a:rPr lang="ru-RU" smtClean="0">
                <a:solidFill>
                  <a:srgbClr val="990000"/>
                </a:solidFill>
                <a:latin typeface="Bookman Old Style" pitchFamily="18" charset="0"/>
              </a:rPr>
              <a:t/>
            </a:r>
            <a:br>
              <a:rPr lang="ru-RU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mtClean="0">
                <a:solidFill>
                  <a:srgbClr val="990000"/>
                </a:solidFill>
                <a:latin typeface="Bookman Old Style" pitchFamily="18" charset="0"/>
              </a:rPr>
              <a:t>Синквейн – </a:t>
            </a:r>
            <a:r>
              <a:rPr lang="ru-RU" sz="4000" i="0" smtClean="0">
                <a:solidFill>
                  <a:srgbClr val="FFFF00"/>
                </a:solidFill>
                <a:latin typeface="Bookman Old Style" pitchFamily="18" charset="0"/>
              </a:rPr>
              <a:t>ХАБАРОВ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971550" y="1844675"/>
            <a:ext cx="7561263" cy="4281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Bookman Old Style" pitchFamily="18" charset="0"/>
              </a:rPr>
              <a:t>1 строка – тема или предмет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Bookman Old Style" pitchFamily="18" charset="0"/>
              </a:rPr>
              <a:t>2 строка – два прилагательных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Bookman Old Style" pitchFamily="18" charset="0"/>
              </a:rPr>
              <a:t>3 строка – три глагола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Bookman Old Style" pitchFamily="18" charset="0"/>
              </a:rPr>
              <a:t>4 строка – фраза из четырех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слов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  <a:latin typeface="Bookman Old Style" pitchFamily="18" charset="0"/>
              </a:rPr>
              <a:t>5 строка – «смысловой синоним» </a:t>
            </a:r>
          </a:p>
          <a:p>
            <a:pPr>
              <a:buFontTx/>
              <a:buNone/>
            </a:pPr>
            <a:endParaRPr lang="ru-RU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60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</a:t>
            </a:r>
          </a:p>
          <a:p>
            <a:pPr algn="ctr">
              <a:buFontTx/>
              <a:buNone/>
              <a:defRPr/>
            </a:pPr>
            <a:r>
              <a:rPr lang="ru-RU" sz="60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 </a:t>
            </a:r>
          </a:p>
          <a:p>
            <a:pPr algn="ctr">
              <a:buFontTx/>
              <a:buNone/>
              <a:defRPr/>
            </a:pPr>
            <a:r>
              <a:rPr lang="ru-RU" sz="60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ВНИМАНИЕ!!!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/>
            <a:r>
              <a:rPr lang="ru-RU" smtClean="0">
                <a:latin typeface="Bookman Old Style" pitchFamily="18" charset="0"/>
              </a:rPr>
              <a:t>1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7368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rgbClr val="FF0000"/>
                </a:solidFill>
                <a:latin typeface="Bookman Old Style" pitchFamily="18" charset="0"/>
              </a:rPr>
              <a:t>            «Кто такие землепроходцы?»</a:t>
            </a:r>
          </a:p>
          <a:p>
            <a:pPr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   Напиши 3 – 5 ключевых слов на тему:     </a:t>
            </a:r>
          </a:p>
          <a:p>
            <a:pPr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                «ЗЕМЛЕПРОХОДЕЦ». </a:t>
            </a:r>
          </a:p>
          <a:p>
            <a:pPr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     Обсудите в группе ключевые слова и определения и представьте для обсуждения    </a:t>
            </a:r>
          </a:p>
          <a:p>
            <a:pPr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    в классе. Свой ответ аргументируйте.</a:t>
            </a:r>
          </a:p>
          <a:p>
            <a:pPr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      </a:t>
            </a:r>
            <a:r>
              <a:rPr lang="ru-RU" sz="2000" i="1" smtClean="0">
                <a:solidFill>
                  <a:srgbClr val="002060"/>
                </a:solidFill>
                <a:latin typeface="Bookman Old Style" pitchFamily="18" charset="0"/>
              </a:rPr>
              <a:t>Землепроходцы</a:t>
            </a:r>
            <a:r>
              <a:rPr lang="ru-RU" sz="2000" smtClean="0">
                <a:solidFill>
                  <a:srgbClr val="002060"/>
                </a:solidFill>
                <a:latin typeface="Bookman Old Style" pitchFamily="18" charset="0"/>
              </a:rPr>
              <a:t> – русские люди, путешествия    которых в 16—17 вв. привели к крупнейшим географическим открытиям в Сибири, на Дальнем Востоке и в омывающих их морских прибрежных водах. В большинстве это были «служилые» (казаки разных рангов), торговые и «промышленные» (занимающиеся промыслами, преимущественно пушными) люди. 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/>
            <a:r>
              <a:rPr lang="ru-RU" smtClean="0">
                <a:latin typeface="Bookman Old Style" pitchFamily="18" charset="0"/>
              </a:rPr>
              <a:t>2 задание:</a:t>
            </a:r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71550" y="981075"/>
            <a:ext cx="7715250" cy="5661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Понятийно – терминологическая карта.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Ясак; «Мягкая рухлядь»; Пушни́на: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Коч; Волок; Острог: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Дауры; Дючеры: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Атаман; Приказной человек; 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Воевода: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Челобитная; Роспись ценовная;</a:t>
            </a:r>
          </a:p>
          <a:p>
            <a:pPr>
              <a:buFontTx/>
              <a:buNone/>
            </a:pPr>
            <a:r>
              <a:rPr lang="ru-RU" sz="3000" smtClean="0">
                <a:latin typeface="Bookman Old Style" pitchFamily="18" charset="0"/>
              </a:rPr>
              <a:t>Отписка.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300663"/>
            <a:ext cx="8229600" cy="1000125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Иван Юрьевич Москвитин</a:t>
            </a:r>
          </a:p>
        </p:txBody>
      </p:sp>
      <p:pic>
        <p:nvPicPr>
          <p:cNvPr id="4" name="Picture 8" descr="http://xn--d1abibfemykk0ay.xn--p1ai/img/article/119996.jpg?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260350"/>
            <a:ext cx="4560888" cy="5256213"/>
          </a:xfrm>
          <a:noFill/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539750" y="404813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663300"/>
                </a:solidFill>
                <a:latin typeface="Bookman Old Style" pitchFamily="18" charset="0"/>
              </a:rPr>
              <a:t>3 задание</a:t>
            </a:r>
            <a:r>
              <a:rPr lang="ru-RU" b="1" i="1">
                <a:solidFill>
                  <a:srgbClr val="663300"/>
                </a:solidFill>
                <a:latin typeface="Bookman Old Style" pitchFamily="18" charset="0"/>
              </a:rPr>
              <a:t>:</a:t>
            </a:r>
            <a:endParaRPr lang="ru-RU" b="1" i="1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45125"/>
            <a:ext cx="8229600" cy="92710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Семён Иванович Дежнёв</a:t>
            </a:r>
          </a:p>
        </p:txBody>
      </p:sp>
      <p:pic>
        <p:nvPicPr>
          <p:cNvPr id="4" name="Picture 8" descr="http://t0.gstatic.com/images?q=tbn:ANd9GcTquUMm4pjx-KVuMXJup1fZ2Xl4zmb2twLAz_t0eBfvWKzUyF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404813"/>
            <a:ext cx="4554537" cy="5068887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300663"/>
            <a:ext cx="8229600" cy="114300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Василий Данилович Поярков</a:t>
            </a:r>
          </a:p>
        </p:txBody>
      </p:sp>
      <p:pic>
        <p:nvPicPr>
          <p:cNvPr id="4" name="Picture 16" descr="http://t1.gstatic.com/images?q=tbn:ANd9GcT6Y_5WqW0C349RsxU8n1h9wS_EN-sUamJ-6RXGQN2u43xILgP92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404813"/>
            <a:ext cx="4248150" cy="4968875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445125"/>
            <a:ext cx="8229600" cy="114300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Стадухин</a:t>
            </a:r>
            <a:b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Михаил Васильевич</a:t>
            </a:r>
            <a:b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</a:br>
            <a:endParaRPr lang="ru-RU" sz="4000" smtClean="0">
              <a:solidFill>
                <a:srgbClr val="99000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://videolain.tmweb.ru/wp-content/uploads/2011/11/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484438" y="476250"/>
            <a:ext cx="3959225" cy="4621213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C:\Users\Танюсик\Desktop\ТАНЯ БУК\УРОК ИСТОРИИ\Дальний Восток\ХАБАРОВ\фото Хабаров\h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33375"/>
            <a:ext cx="446405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188" y="5661025"/>
            <a:ext cx="8229600" cy="1341438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Хабаров</a:t>
            </a:r>
            <a:b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  <a:t>Ерофей Павлович</a:t>
            </a:r>
            <a:br>
              <a:rPr lang="ru-RU" sz="4000" smtClean="0">
                <a:solidFill>
                  <a:srgbClr val="990000"/>
                </a:solidFill>
                <a:latin typeface="Bookman Old Style" pitchFamily="18" charset="0"/>
              </a:rPr>
            </a:br>
            <a:endParaRPr lang="ru-RU" sz="4000" smtClean="0">
              <a:solidFill>
                <a:srgbClr val="99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565400"/>
            <a:ext cx="7059612" cy="3455988"/>
          </a:xfrm>
        </p:spPr>
        <p:txBody>
          <a:bodyPr/>
          <a:lstStyle/>
          <a:p>
            <a:pPr algn="l" eaLnBrk="1" hangingPunct="1">
              <a:lnSpc>
                <a:spcPct val="55000"/>
              </a:lnSpc>
            </a:pP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latin typeface="Bookman Old Style" pitchFamily="18" charset="0"/>
              </a:rPr>
              <a:t>Уже не Поярков с ватагой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/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                                       друзей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latin typeface="Bookman Old Style" pitchFamily="18" charset="0"/>
              </a:rPr>
              <a:t>Гнал кочи свои против бури,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/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А смелый Хабаров – казак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/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                                     Ерофей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/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Стоял на великом Амуре.</a:t>
            </a:r>
            <a:r>
              <a:rPr lang="ru-RU" sz="5400" smtClean="0">
                <a:latin typeface="Bookman Old Style" pitchFamily="18" charset="0"/>
              </a:rPr>
              <a:t/>
            </a:r>
            <a:br>
              <a:rPr lang="ru-RU" sz="5400" smtClean="0">
                <a:latin typeface="Bookman Old Style" pitchFamily="18" charset="0"/>
              </a:rPr>
            </a:br>
            <a:endParaRPr lang="ru-RU" sz="5400" smtClean="0">
              <a:latin typeface="Bookman Old Style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549275"/>
            <a:ext cx="6911975" cy="1727200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_Parchment">
  <a:themeElements>
    <a:clrScheme name="60_Parch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0_Parch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 b="1" dirty="0" smtClean="0">
            <a:solidFill>
              <a:srgbClr val="002060"/>
            </a:solidFill>
            <a:latin typeface="Bookman Old Style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60_Parch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657</TotalTime>
  <Words>255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Calibri</vt:lpstr>
      <vt:lpstr>Bookman Old Style</vt:lpstr>
      <vt:lpstr>Wingdings</vt:lpstr>
      <vt:lpstr>60_Parchment</vt:lpstr>
      <vt:lpstr>Тема урока: «Долгий путь на                                            Амур:        Е.П.Хабаров».  </vt:lpstr>
      <vt:lpstr>1 задание:</vt:lpstr>
      <vt:lpstr>2 задание:</vt:lpstr>
      <vt:lpstr>Иван Юрьевич Москвитин</vt:lpstr>
      <vt:lpstr>Семён Иванович Дежнёв</vt:lpstr>
      <vt:lpstr>Василий Данилович Поярков</vt:lpstr>
      <vt:lpstr>Стадухин Михаил Васильевич </vt:lpstr>
      <vt:lpstr>Хабаров Ерофей Павлович </vt:lpstr>
      <vt:lpstr>  Уже не Поярков с ватагой                                         друзей  Гнал кочи свои против бури,   А смелый Хабаров – казак                                        Ерофей  Стоял на великом Амуре. </vt:lpstr>
      <vt:lpstr>Слайд 10</vt:lpstr>
      <vt:lpstr>5 задание:</vt:lpstr>
      <vt:lpstr>Слайд 12</vt:lpstr>
      <vt:lpstr>Слайд 13</vt:lpstr>
      <vt:lpstr>Слайд 14</vt:lpstr>
      <vt:lpstr>Задание 6 Синквейн – ХАБАРОВ 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Танюсик</cp:lastModifiedBy>
  <cp:revision>80</cp:revision>
  <dcterms:created xsi:type="dcterms:W3CDTF">2011-03-05T08:15:42Z</dcterms:created>
  <dcterms:modified xsi:type="dcterms:W3CDTF">2013-01-30T12:18:44Z</dcterms:modified>
</cp:coreProperties>
</file>