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3F08-3FDA-47B6-987C-EBB5970F1A95}" type="datetimeFigureOut">
              <a:rPr lang="ru-RU" smtClean="0"/>
              <a:pPr/>
              <a:t>17.05.2010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1805-E12B-46D9-8AE9-A8B45DCAD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3F08-3FDA-47B6-987C-EBB5970F1A95}" type="datetimeFigureOut">
              <a:rPr lang="ru-RU" smtClean="0"/>
              <a:pPr/>
              <a:t>17.05.2010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1805-E12B-46D9-8AE9-A8B45DCAD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3F08-3FDA-47B6-987C-EBB5970F1A95}" type="datetimeFigureOut">
              <a:rPr lang="ru-RU" smtClean="0"/>
              <a:pPr/>
              <a:t>17.05.2010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1805-E12B-46D9-8AE9-A8B45DCAD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3F08-3FDA-47B6-987C-EBB5970F1A95}" type="datetimeFigureOut">
              <a:rPr lang="ru-RU" smtClean="0"/>
              <a:pPr/>
              <a:t>17.05.2010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1805-E12B-46D9-8AE9-A8B45DCAD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3F08-3FDA-47B6-987C-EBB5970F1A95}" type="datetimeFigureOut">
              <a:rPr lang="ru-RU" smtClean="0"/>
              <a:pPr/>
              <a:t>17.05.2010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1805-E12B-46D9-8AE9-A8B45DCAD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3F08-3FDA-47B6-987C-EBB5970F1A95}" type="datetimeFigureOut">
              <a:rPr lang="ru-RU" smtClean="0"/>
              <a:pPr/>
              <a:t>17.05.2010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1805-E12B-46D9-8AE9-A8B45DCAD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3F08-3FDA-47B6-987C-EBB5970F1A95}" type="datetimeFigureOut">
              <a:rPr lang="ru-RU" smtClean="0"/>
              <a:pPr/>
              <a:t>17.05.2010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1805-E12B-46D9-8AE9-A8B45DCAD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3F08-3FDA-47B6-987C-EBB5970F1A95}" type="datetimeFigureOut">
              <a:rPr lang="ru-RU" smtClean="0"/>
              <a:pPr/>
              <a:t>17.05.2010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1805-E12B-46D9-8AE9-A8B45DCAD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3F08-3FDA-47B6-987C-EBB5970F1A95}" type="datetimeFigureOut">
              <a:rPr lang="ru-RU" smtClean="0"/>
              <a:pPr/>
              <a:t>17.05.2010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1805-E12B-46D9-8AE9-A8B45DCAD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3F08-3FDA-47B6-987C-EBB5970F1A95}" type="datetimeFigureOut">
              <a:rPr lang="ru-RU" smtClean="0"/>
              <a:pPr/>
              <a:t>17.05.2010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1805-E12B-46D9-8AE9-A8B45DCAD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3F08-3FDA-47B6-987C-EBB5970F1A95}" type="datetimeFigureOut">
              <a:rPr lang="ru-RU" smtClean="0"/>
              <a:pPr/>
              <a:t>17.05.2010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1805-E12B-46D9-8AE9-A8B45DCAD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63F08-3FDA-47B6-987C-EBB5970F1A95}" type="datetimeFigureOut">
              <a:rPr lang="ru-RU" smtClean="0"/>
              <a:pPr/>
              <a:t>17.05.2010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91805-E12B-46D9-8AE9-A8B45DCAD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Паркет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4714884"/>
            <a:ext cx="3500462" cy="147162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Century" pitchFamily="18" charset="0"/>
              </a:rPr>
              <a:t>Выполнил ученик 6в </a:t>
            </a:r>
          </a:p>
          <a:p>
            <a:r>
              <a:rPr lang="ru-RU" sz="1800" b="1" dirty="0" smtClean="0">
                <a:latin typeface="Century" pitchFamily="18" charset="0"/>
              </a:rPr>
              <a:t>МОУ «СОШ №80 с УИОП» </a:t>
            </a:r>
          </a:p>
          <a:p>
            <a:r>
              <a:rPr lang="ru-RU" sz="1800" b="1" dirty="0" smtClean="0">
                <a:latin typeface="Century" pitchFamily="18" charset="0"/>
              </a:rPr>
              <a:t>г.Хабаровска</a:t>
            </a:r>
          </a:p>
          <a:p>
            <a:r>
              <a:rPr lang="ru-RU" sz="1800" b="1" dirty="0" smtClean="0">
                <a:latin typeface="Century" pitchFamily="18" charset="0"/>
              </a:rPr>
              <a:t>Соколов Иван</a:t>
            </a:r>
            <a:endParaRPr lang="ru-RU" sz="1800" b="1" dirty="0"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Способы построения произвольных паркетов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6000768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>
                <a:latin typeface="Georgia" pitchFamily="18" charset="0"/>
              </a:rPr>
              <a:t>4 способ: </a:t>
            </a:r>
            <a:r>
              <a:rPr lang="ru-RU" sz="1600" dirty="0" smtClean="0">
                <a:latin typeface="Georgia" pitchFamily="18" charset="0"/>
              </a:rPr>
              <a:t>выбираем </a:t>
            </a:r>
            <a:r>
              <a:rPr lang="ru-RU" sz="1600" dirty="0" smtClean="0">
                <a:latin typeface="Georgia" pitchFamily="18" charset="0"/>
              </a:rPr>
              <a:t>некоторую кривую или ломаную и начинаем ее переносить на некоторый вектор, поворачивать, отражать... получившиеся кривые или ломаные размещаем на плоскости таким образом, чтобы они образовали замкнутые контуры (которые в дальнейшем будут рассматриваться как элементы паркета). Если рассматривать только незамкнутые кривые и ломаные, паркеты будут напоминать полученные </a:t>
            </a:r>
            <a:r>
              <a:rPr lang="ru-RU" sz="1600" dirty="0" smtClean="0">
                <a:latin typeface="Georgia" pitchFamily="18" charset="0"/>
              </a:rPr>
              <a:t>способом1.</a:t>
            </a:r>
            <a:r>
              <a:rPr lang="ru-RU" sz="1600" dirty="0" smtClean="0">
                <a:latin typeface="Georgia" pitchFamily="18" charset="0"/>
              </a:rPr>
              <a:t/>
            </a:r>
            <a:br>
              <a:rPr lang="ru-RU" sz="1600" dirty="0" smtClean="0">
                <a:latin typeface="Georgia" pitchFamily="18" charset="0"/>
              </a:rPr>
            </a:br>
            <a:endParaRPr lang="ru-RU" sz="1600" dirty="0" smtClean="0">
              <a:latin typeface="Georgia" pitchFamily="18" charset="0"/>
            </a:endParaRPr>
          </a:p>
          <a:p>
            <a:pPr algn="just"/>
            <a:endParaRPr lang="ru-RU" sz="1600" dirty="0" smtClean="0">
              <a:latin typeface="Georgia" pitchFamily="18" charset="0"/>
            </a:endParaRPr>
          </a:p>
          <a:p>
            <a:pPr algn="just"/>
            <a:endParaRPr lang="ru-RU" sz="1600" dirty="0" smtClean="0">
              <a:latin typeface="Georgia" pitchFamily="18" charset="0"/>
            </a:endParaRPr>
          </a:p>
          <a:p>
            <a:pPr algn="just"/>
            <a:endParaRPr lang="ru-RU" sz="1600" dirty="0" smtClean="0">
              <a:latin typeface="Georgia" pitchFamily="18" charset="0"/>
            </a:endParaRPr>
          </a:p>
          <a:p>
            <a:pPr algn="just"/>
            <a:endParaRPr lang="ru-RU" sz="1600" dirty="0" smtClean="0">
              <a:latin typeface="Georgia" pitchFamily="18" charset="0"/>
            </a:endParaRPr>
          </a:p>
          <a:p>
            <a:pPr algn="just"/>
            <a:r>
              <a:rPr lang="ru-RU" sz="1800" dirty="0" smtClean="0">
                <a:latin typeface="Georgia" pitchFamily="18" charset="0"/>
              </a:rPr>
              <a:t>Паркеты, полученные с помощью параллельного переноса звездчатых многоугольников.</a:t>
            </a:r>
          </a:p>
          <a:p>
            <a:pPr algn="just"/>
            <a:endParaRPr lang="ru-RU" sz="1800" dirty="0" smtClean="0">
              <a:latin typeface="Georgia" pitchFamily="18" charset="0"/>
            </a:endParaRPr>
          </a:p>
          <a:p>
            <a:pPr algn="just"/>
            <a:endParaRPr lang="ru-RU" sz="1800" dirty="0" smtClean="0">
              <a:latin typeface="Georgia" pitchFamily="18" charset="0"/>
            </a:endParaRPr>
          </a:p>
          <a:p>
            <a:pPr algn="just"/>
            <a:endParaRPr lang="ru-RU" sz="1800" dirty="0" smtClean="0">
              <a:latin typeface="Georgia" pitchFamily="18" charset="0"/>
            </a:endParaRPr>
          </a:p>
          <a:p>
            <a:pPr algn="just"/>
            <a:endParaRPr lang="ru-RU" sz="1800" dirty="0" smtClean="0">
              <a:latin typeface="Georgia" pitchFamily="18" charset="0"/>
            </a:endParaRPr>
          </a:p>
          <a:p>
            <a:pPr algn="just"/>
            <a:r>
              <a:rPr lang="ru-RU" sz="1800" dirty="0" smtClean="0">
                <a:latin typeface="Georgia" pitchFamily="18" charset="0"/>
              </a:rPr>
              <a:t>Для </a:t>
            </a:r>
            <a:r>
              <a:rPr lang="ru-RU" sz="1800" dirty="0" smtClean="0">
                <a:latin typeface="Georgia" pitchFamily="18" charset="0"/>
              </a:rPr>
              <a:t>получения </a:t>
            </a:r>
            <a:r>
              <a:rPr lang="ru-RU" sz="1800" dirty="0" smtClean="0">
                <a:latin typeface="Georgia" pitchFamily="18" charset="0"/>
              </a:rPr>
              <a:t>этого </a:t>
            </a:r>
            <a:r>
              <a:rPr lang="ru-RU" sz="1800" dirty="0" smtClean="0">
                <a:latin typeface="Georgia" pitchFamily="18" charset="0"/>
              </a:rPr>
              <a:t>паркета была взята дуга спирали, три раза повернута на 90°, а затем к получившейся фигуре был применен параллельный перенос.</a:t>
            </a:r>
            <a:endParaRPr lang="ru-RU" sz="1800" dirty="0">
              <a:latin typeface="Georgia" pitchFamily="18" charset="0"/>
            </a:endParaRPr>
          </a:p>
        </p:txBody>
      </p:sp>
      <p:pic>
        <p:nvPicPr>
          <p:cNvPr id="4" name="Рисунок 3" descr="28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4357694"/>
            <a:ext cx="1357322" cy="1384468"/>
          </a:xfrm>
          <a:prstGeom prst="rect">
            <a:avLst/>
          </a:prstGeom>
        </p:spPr>
      </p:pic>
      <p:pic>
        <p:nvPicPr>
          <p:cNvPr id="5" name="Рисунок 4" descr="29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2571744"/>
            <a:ext cx="1787934" cy="1214446"/>
          </a:xfrm>
          <a:prstGeom prst="rect">
            <a:avLst/>
          </a:prstGeom>
        </p:spPr>
      </p:pic>
      <p:pic>
        <p:nvPicPr>
          <p:cNvPr id="6" name="Рисунок 5" descr="30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643182"/>
            <a:ext cx="1389866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«Животные» паркеты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Содержимое 3" descr="3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2828925" cy="1771650"/>
          </a:xfrm>
        </p:spPr>
      </p:pic>
      <p:pic>
        <p:nvPicPr>
          <p:cNvPr id="5" name="Рисунок 4" descr="3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1428736"/>
            <a:ext cx="2847619" cy="1800000"/>
          </a:xfrm>
          <a:prstGeom prst="rect">
            <a:avLst/>
          </a:prstGeom>
        </p:spPr>
      </p:pic>
      <p:pic>
        <p:nvPicPr>
          <p:cNvPr id="6" name="Рисунок 5" descr="34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38500"/>
            <a:ext cx="2809875" cy="3619500"/>
          </a:xfrm>
          <a:prstGeom prst="rect">
            <a:avLst/>
          </a:prstGeom>
        </p:spPr>
      </p:pic>
      <p:pic>
        <p:nvPicPr>
          <p:cNvPr id="7" name="Рисунок 6" descr="35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1357298"/>
            <a:ext cx="2809875" cy="1933575"/>
          </a:xfrm>
          <a:prstGeom prst="rect">
            <a:avLst/>
          </a:prstGeom>
        </p:spPr>
      </p:pic>
      <p:pic>
        <p:nvPicPr>
          <p:cNvPr id="8" name="Рисунок 7" descr="39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050" y="3214686"/>
            <a:ext cx="2800350" cy="1876425"/>
          </a:xfrm>
          <a:prstGeom prst="rect">
            <a:avLst/>
          </a:prstGeom>
        </p:spPr>
      </p:pic>
      <p:pic>
        <p:nvPicPr>
          <p:cNvPr id="9" name="Рисунок 8" descr="47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132" y="3286124"/>
            <a:ext cx="2857143" cy="2133333"/>
          </a:xfrm>
          <a:prstGeom prst="rect">
            <a:avLst/>
          </a:prstGeom>
        </p:spPr>
      </p:pic>
      <p:pic>
        <p:nvPicPr>
          <p:cNvPr id="10" name="Рисунок 9" descr="41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3570" y="5429264"/>
            <a:ext cx="2790825" cy="1428736"/>
          </a:xfrm>
          <a:prstGeom prst="rect">
            <a:avLst/>
          </a:prstGeom>
        </p:spPr>
      </p:pic>
      <p:pic>
        <p:nvPicPr>
          <p:cNvPr id="11" name="Рисунок 10" descr="44.b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6050" y="5210175"/>
            <a:ext cx="2809875" cy="16478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Художественные паркеты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latin typeface="Georgia" pitchFamily="18" charset="0"/>
              </a:rPr>
              <a:t>Паркет</a:t>
            </a:r>
            <a:r>
              <a:rPr lang="ru-RU" sz="1800" dirty="0" smtClean="0">
                <a:latin typeface="Georgia" pitchFamily="18" charset="0"/>
              </a:rPr>
              <a:t> — натуральное деревянное напольное покрытие. Современный паркет многолик — от привычного штучного паркета, уложенного строгой палубой, до искусственного заменителя — ламинированного паркета (</a:t>
            </a:r>
            <a:r>
              <a:rPr lang="ru-RU" sz="1800" dirty="0" err="1" smtClean="0">
                <a:latin typeface="Georgia" pitchFamily="18" charset="0"/>
              </a:rPr>
              <a:t>ламината</a:t>
            </a:r>
            <a:r>
              <a:rPr lang="ru-RU" sz="1800" dirty="0" smtClean="0">
                <a:latin typeface="Georgia" pitchFamily="18" charset="0"/>
              </a:rPr>
              <a:t>).</a:t>
            </a:r>
          </a:p>
          <a:p>
            <a:pPr algn="just"/>
            <a:endParaRPr lang="ru-RU" sz="1800" dirty="0">
              <a:latin typeface="Georgia" pitchFamily="18" charset="0"/>
            </a:endParaRPr>
          </a:p>
        </p:txBody>
      </p:sp>
      <p:pic>
        <p:nvPicPr>
          <p:cNvPr id="6" name="Рисунок 5" descr="a01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500306"/>
            <a:ext cx="1798320" cy="2072640"/>
          </a:xfrm>
          <a:prstGeom prst="rect">
            <a:avLst/>
          </a:prstGeom>
        </p:spPr>
      </p:pic>
      <p:pic>
        <p:nvPicPr>
          <p:cNvPr id="7" name="Рисунок 6" descr="hdp_enia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286389"/>
            <a:ext cx="1604955" cy="1571611"/>
          </a:xfrm>
          <a:prstGeom prst="rect">
            <a:avLst/>
          </a:prstGeom>
        </p:spPr>
      </p:pic>
      <p:pic>
        <p:nvPicPr>
          <p:cNvPr id="8" name="Рисунок 7" descr="hpa_zod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2571744"/>
            <a:ext cx="1614480" cy="1764459"/>
          </a:xfrm>
          <a:prstGeom prst="rect">
            <a:avLst/>
          </a:prstGeom>
        </p:spPr>
      </p:pic>
      <p:pic>
        <p:nvPicPr>
          <p:cNvPr id="9" name="Рисунок 8" descr="hpa_tig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5500702"/>
            <a:ext cx="1179728" cy="1214422"/>
          </a:xfrm>
          <a:prstGeom prst="rect">
            <a:avLst/>
          </a:prstGeom>
        </p:spPr>
      </p:pic>
      <p:pic>
        <p:nvPicPr>
          <p:cNvPr id="10" name="Рисунок 9" descr="hdp_dra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5000632"/>
            <a:ext cx="1495181" cy="1857368"/>
          </a:xfrm>
          <a:prstGeom prst="rect">
            <a:avLst/>
          </a:prstGeom>
        </p:spPr>
      </p:pic>
      <p:pic>
        <p:nvPicPr>
          <p:cNvPr id="11" name="Рисунок 10" descr="hpa_loli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04" y="4929198"/>
            <a:ext cx="1594478" cy="1714492"/>
          </a:xfrm>
          <a:prstGeom prst="rect">
            <a:avLst/>
          </a:prstGeom>
        </p:spPr>
      </p:pic>
      <p:pic>
        <p:nvPicPr>
          <p:cNvPr id="13" name="Рисунок 12" descr="hpa_vene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768" y="4572008"/>
            <a:ext cx="1624008" cy="2047069"/>
          </a:xfrm>
          <a:prstGeom prst="rect">
            <a:avLst/>
          </a:prstGeom>
        </p:spPr>
      </p:pic>
      <p:pic>
        <p:nvPicPr>
          <p:cNvPr id="14" name="Рисунок 13" descr="a0145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282" y="2786058"/>
            <a:ext cx="1798320" cy="1969008"/>
          </a:xfrm>
          <a:prstGeom prst="rect">
            <a:avLst/>
          </a:prstGeom>
        </p:spPr>
      </p:pic>
      <p:pic>
        <p:nvPicPr>
          <p:cNvPr id="15" name="Рисунок 14" descr="a0166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3108" y="2928934"/>
            <a:ext cx="1438656" cy="1609344"/>
          </a:xfrm>
          <a:prstGeom prst="rect">
            <a:avLst/>
          </a:prstGeom>
        </p:spPr>
      </p:pic>
      <p:pic>
        <p:nvPicPr>
          <p:cNvPr id="16" name="Рисунок 15" descr="hdp_leo69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1868" y="2786058"/>
            <a:ext cx="1562096" cy="20920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Геометрические паркеты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Georgia" pitchFamily="18" charset="0"/>
              </a:rPr>
              <a:t>Паркет (или мозаика) есть бесконечное семейство многоугольников, покрывающее плоскость без просветов и двойных покрытий. </a:t>
            </a:r>
          </a:p>
          <a:p>
            <a:pPr algn="just"/>
            <a:r>
              <a:rPr lang="ru-RU" sz="2800" dirty="0" smtClean="0">
                <a:latin typeface="Georgia" pitchFamily="18" charset="0"/>
              </a:rPr>
              <a:t>Требование: "два многоугольника должны иметь общую вершину, общую сторону или совсем не иметь общих точек"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Georgia" pitchFamily="18" charset="0"/>
              </a:rPr>
              <a:t>Правильные паркеты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Сумма всех углов n-угольника равна 180°(n-2). Все углы правильного многоугольника равны; следовательно, каждый из них равен 180°(n-2)/</a:t>
            </a:r>
            <a:r>
              <a:rPr lang="ru-RU" sz="2000" dirty="0" err="1" smtClean="0">
                <a:latin typeface="Georgia" pitchFamily="18" charset="0"/>
              </a:rPr>
              <a:t>n</a:t>
            </a:r>
            <a:r>
              <a:rPr lang="ru-RU" sz="2000" dirty="0" smtClean="0">
                <a:latin typeface="Georgia" pitchFamily="18" charset="0"/>
              </a:rPr>
              <a:t>. В каждой вершине паркета сходится целое число углов; поэтому число 2·180° должно быть целым кратным числа 180°(n-2)/</a:t>
            </a:r>
            <a:r>
              <a:rPr lang="ru-RU" sz="2000" dirty="0" err="1" smtClean="0">
                <a:latin typeface="Georgia" pitchFamily="18" charset="0"/>
              </a:rPr>
              <a:t>n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Georgia" pitchFamily="18" charset="0"/>
              </a:rPr>
              <a:t>Разность n-2 может принимать лишь значения 1, 2 или 4; поэтому </a:t>
            </a:r>
            <a:r>
              <a:rPr lang="ru-RU" sz="2000" dirty="0" err="1" smtClean="0">
                <a:latin typeface="Georgia" pitchFamily="18" charset="0"/>
              </a:rPr>
              <a:t>n</a:t>
            </a:r>
            <a:r>
              <a:rPr lang="ru-RU" sz="2000" dirty="0" smtClean="0">
                <a:latin typeface="Georgia" pitchFamily="18" charset="0"/>
              </a:rPr>
              <a:t> может быть равно только 3, 4 или 6. Значит, можно получить паркеты, составленные из правильных треугольников, квадратов или правильных шестиугольников. 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5" name="Рисунок 4" descr="untitled5.bmp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857224" y="4500570"/>
            <a:ext cx="2217683" cy="1500198"/>
          </a:xfrm>
          <a:prstGeom prst="rect">
            <a:avLst/>
          </a:prstGeom>
        </p:spPr>
      </p:pic>
      <p:pic>
        <p:nvPicPr>
          <p:cNvPr id="6" name="Рисунок 5" descr="untitled6.bmp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tretch>
            <a:fillRect/>
          </a:stretch>
        </p:blipFill>
        <p:spPr>
          <a:xfrm>
            <a:off x="3714744" y="4500570"/>
            <a:ext cx="2005699" cy="1500198"/>
          </a:xfrm>
          <a:prstGeom prst="rect">
            <a:avLst/>
          </a:prstGeom>
        </p:spPr>
      </p:pic>
      <p:pic>
        <p:nvPicPr>
          <p:cNvPr id="7" name="Рисунок 6" descr="untitled4.bmp"/>
          <p:cNvPicPr>
            <a:picLocks noChangeAspect="1"/>
          </p:cNvPicPr>
          <p:nvPr/>
        </p:nvPicPr>
        <p:blipFill>
          <a:blip r:embed="rId4">
            <a:lum bright="-10000" contrast="10000"/>
          </a:blip>
          <a:stretch>
            <a:fillRect/>
          </a:stretch>
        </p:blipFill>
        <p:spPr>
          <a:xfrm>
            <a:off x="6357950" y="4500570"/>
            <a:ext cx="2143140" cy="1478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Georgia" pitchFamily="18" charset="0"/>
              </a:rPr>
              <a:t>Паркет из правильных многоугольников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Georgia" pitchFamily="18" charset="0"/>
              </a:rPr>
              <a:t>Существуют следующие способы уложить паркет комбинациями правильных многоугольников: (3,12,12); (4,6,12); (6,6,6); (3,3,6,6) - два варианта паркета; (3,4,4,6) - четыре варианта; (3,3,3,4,4) - четыре варианта; (3,3,3,3,6); (3,3,3,3,3,3) (цифры в скобках - обозначения многоугольников, сходящихся в каждой вершине: 3 - правильный треугольник, 4 - квадрат, 6 - правильный шестиугольник, 12 - правильный двенадцатиугольник). </a:t>
            </a:r>
          </a:p>
          <a:p>
            <a:pPr algn="just"/>
            <a:r>
              <a:rPr lang="ru-RU" sz="1800" dirty="0" smtClean="0">
                <a:latin typeface="Georgia" pitchFamily="18" charset="0"/>
              </a:rPr>
              <a:t>Некоторые варианты паркета :</a:t>
            </a:r>
          </a:p>
          <a:p>
            <a:pPr algn="just"/>
            <a:endParaRPr lang="ru-RU" sz="1800" dirty="0">
              <a:latin typeface="Georgia" pitchFamily="18" charset="0"/>
            </a:endParaRPr>
          </a:p>
        </p:txBody>
      </p:sp>
      <p:pic>
        <p:nvPicPr>
          <p:cNvPr id="4" name="Рисунок 3" descr="untitled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786190"/>
            <a:ext cx="1928826" cy="1391092"/>
          </a:xfrm>
          <a:prstGeom prst="rect">
            <a:avLst/>
          </a:prstGeom>
        </p:spPr>
      </p:pic>
      <p:pic>
        <p:nvPicPr>
          <p:cNvPr id="5" name="Рисунок 4" descr="untitled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3786190"/>
            <a:ext cx="1882002" cy="1357322"/>
          </a:xfrm>
          <a:prstGeom prst="rect">
            <a:avLst/>
          </a:prstGeom>
        </p:spPr>
      </p:pic>
      <p:pic>
        <p:nvPicPr>
          <p:cNvPr id="6" name="Рисунок 5" descr="untitled9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786190"/>
            <a:ext cx="1813566" cy="1357322"/>
          </a:xfrm>
          <a:prstGeom prst="rect">
            <a:avLst/>
          </a:prstGeom>
        </p:spPr>
      </p:pic>
      <p:pic>
        <p:nvPicPr>
          <p:cNvPr id="7" name="Рисунок 6" descr="10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3786190"/>
            <a:ext cx="1859190" cy="13573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528638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(4,8,8)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43174" y="528638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(3,3,6,6)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86314" y="528638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(4,6,12)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929454" y="528638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(3,4,4,6)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4286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Паркеты из неправильных многоугольников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929330"/>
          </a:xfrm>
        </p:spPr>
        <p:txBody>
          <a:bodyPr>
            <a:normAutofit/>
          </a:bodyPr>
          <a:lstStyle/>
          <a:p>
            <a:pPr algn="just"/>
            <a:r>
              <a:rPr lang="ru-RU" sz="1900" dirty="0" smtClean="0">
                <a:latin typeface="Georgia" pitchFamily="18" charset="0"/>
              </a:rPr>
              <a:t>Легко покрыть плоскость</a:t>
            </a:r>
          </a:p>
          <a:p>
            <a:pPr algn="just">
              <a:buNone/>
            </a:pPr>
            <a:r>
              <a:rPr lang="ru-RU" sz="1900" dirty="0" smtClean="0">
                <a:latin typeface="Georgia" pitchFamily="18" charset="0"/>
              </a:rPr>
              <a:t>      параллелограммами.</a:t>
            </a:r>
          </a:p>
          <a:p>
            <a:pPr algn="just"/>
            <a:r>
              <a:rPr lang="ru-RU" sz="1900" dirty="0" smtClean="0">
                <a:latin typeface="Georgia" pitchFamily="18" charset="0"/>
              </a:rPr>
              <a:t>Можно замостить плоскость копиями</a:t>
            </a:r>
          </a:p>
          <a:p>
            <a:pPr algn="just">
              <a:buNone/>
            </a:pPr>
            <a:r>
              <a:rPr lang="ru-RU" sz="1900" dirty="0" smtClean="0">
                <a:latin typeface="Georgia" pitchFamily="18" charset="0"/>
              </a:rPr>
              <a:t>      произвольного четырехугольника, </a:t>
            </a:r>
          </a:p>
          <a:p>
            <a:pPr algn="just">
              <a:buNone/>
            </a:pPr>
            <a:r>
              <a:rPr lang="ru-RU" sz="1900" dirty="0" smtClean="0">
                <a:latin typeface="Georgia" pitchFamily="18" charset="0"/>
              </a:rPr>
              <a:t>      необязательно выпуклого.</a:t>
            </a:r>
          </a:p>
          <a:p>
            <a:pPr algn="just"/>
            <a:r>
              <a:rPr lang="ru-RU" sz="1900" dirty="0" smtClean="0">
                <a:latin typeface="Georgia" pitchFamily="18" charset="0"/>
              </a:rPr>
              <a:t>Можно составить паркет из копий произвольного треугольника: из двух равных треугольников можно сложить </a:t>
            </a:r>
          </a:p>
          <a:p>
            <a:pPr algn="just">
              <a:buNone/>
            </a:pPr>
            <a:r>
              <a:rPr lang="ru-RU" sz="1900" dirty="0" smtClean="0">
                <a:latin typeface="Georgia" pitchFamily="18" charset="0"/>
              </a:rPr>
              <a:t>      параллелограмм, и покрыть плоскость</a:t>
            </a:r>
          </a:p>
          <a:p>
            <a:pPr algn="just">
              <a:buNone/>
            </a:pPr>
            <a:r>
              <a:rPr lang="ru-RU" sz="1900" dirty="0" smtClean="0">
                <a:latin typeface="Georgia" pitchFamily="18" charset="0"/>
              </a:rPr>
              <a:t>      копиями этого параллелограмма</a:t>
            </a:r>
          </a:p>
          <a:p>
            <a:pPr algn="just"/>
            <a:r>
              <a:rPr lang="ru-RU" sz="1900" dirty="0" smtClean="0">
                <a:latin typeface="Georgia" pitchFamily="18" charset="0"/>
              </a:rPr>
              <a:t>Плоскость можно покрыть копиями центрально-симметричного шестиугольника, или копиями пятиугольника с двумя параллельными сторонами. До сих пор не найдены все типы выпуклых пятиугольников, из которых складываются паркеты. Доказана теорема, утверждающая: «Нельзя сложить паркет из копий выпуклого семиугольника». Существуют паркеты из невыпуклых семиугольников.</a:t>
            </a:r>
          </a:p>
          <a:p>
            <a:endParaRPr lang="ru-RU" sz="2000" dirty="0" smtClean="0">
              <a:latin typeface="Georgia" pitchFamily="18" charset="0"/>
            </a:endParaRPr>
          </a:p>
          <a:p>
            <a:endParaRPr lang="ru-RU" sz="2000" dirty="0">
              <a:latin typeface="Georgia" pitchFamily="18" charset="0"/>
            </a:endParaRPr>
          </a:p>
        </p:txBody>
      </p:sp>
      <p:pic>
        <p:nvPicPr>
          <p:cNvPr id="4" name="Рисунок 3" descr="1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857232"/>
            <a:ext cx="2109787" cy="819961"/>
          </a:xfrm>
          <a:prstGeom prst="rect">
            <a:avLst/>
          </a:prstGeom>
        </p:spPr>
      </p:pic>
      <p:pic>
        <p:nvPicPr>
          <p:cNvPr id="5" name="Рисунок 4" descr="12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1991627"/>
            <a:ext cx="928694" cy="816724"/>
          </a:xfrm>
          <a:prstGeom prst="rect">
            <a:avLst/>
          </a:prstGeom>
        </p:spPr>
      </p:pic>
      <p:pic>
        <p:nvPicPr>
          <p:cNvPr id="6" name="Рисунок 5" descr="13.bmp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1785926"/>
            <a:ext cx="1571636" cy="1039169"/>
          </a:xfrm>
          <a:prstGeom prst="rect">
            <a:avLst/>
          </a:prstGeom>
        </p:spPr>
      </p:pic>
      <p:pic>
        <p:nvPicPr>
          <p:cNvPr id="7" name="Рисунок 6" descr="14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3143248"/>
            <a:ext cx="2428892" cy="715724"/>
          </a:xfrm>
          <a:prstGeom prst="rect">
            <a:avLst/>
          </a:prstGeom>
        </p:spPr>
      </p:pic>
      <p:pic>
        <p:nvPicPr>
          <p:cNvPr id="8" name="Рисунок 7" descr="15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5786454"/>
            <a:ext cx="2219325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Паркеты из произвольных фигур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Georgia" pitchFamily="18" charset="0"/>
              </a:rPr>
              <a:t>Паркетом </a:t>
            </a:r>
            <a:r>
              <a:rPr lang="ru-RU" sz="2000" dirty="0" smtClean="0">
                <a:latin typeface="Georgia" pitchFamily="18" charset="0"/>
              </a:rPr>
              <a:t>(</a:t>
            </a:r>
            <a:r>
              <a:rPr lang="ru-RU" sz="2000" dirty="0" smtClean="0">
                <a:latin typeface="Georgia" pitchFamily="18" charset="0"/>
              </a:rPr>
              <a:t>расширенное определение) </a:t>
            </a:r>
            <a:r>
              <a:rPr lang="ru-RU" sz="2000" dirty="0" smtClean="0">
                <a:latin typeface="Georgia" pitchFamily="18" charset="0"/>
              </a:rPr>
              <a:t>называется покрытие плоскости без пропусков и перекрытий заданными фигурами (в частном случае - многоугольниками, правильными или неправильными, выпуклыми или невыпуклыми). </a:t>
            </a:r>
            <a:endParaRPr lang="en-US" sz="2000" dirty="0" smtClean="0">
              <a:latin typeface="Georgia" pitchFamily="18" charset="0"/>
            </a:endParaRPr>
          </a:p>
          <a:p>
            <a:pPr algn="just"/>
            <a:r>
              <a:rPr lang="ru-RU" sz="2000" dirty="0" smtClean="0">
                <a:latin typeface="Georgia" pitchFamily="18" charset="0"/>
              </a:rPr>
              <a:t>Н</a:t>
            </a:r>
            <a:r>
              <a:rPr lang="ru-RU" sz="2000" dirty="0" smtClean="0">
                <a:latin typeface="Georgia" pitchFamily="18" charset="0"/>
              </a:rPr>
              <a:t>е соблюдается </a:t>
            </a:r>
            <a:r>
              <a:rPr lang="ru-RU" sz="2000" dirty="0" smtClean="0">
                <a:latin typeface="Georgia" pitchFamily="18" charset="0"/>
              </a:rPr>
              <a:t>требование "два многоугольника должны иметь общую вершину, общую сторону или совсем не иметь общих точек"; кроме того, появляется множество разнообразных паркетов, состоящих не из многоугольников, а из криволинейных фигур. </a:t>
            </a:r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Georgia" pitchFamily="18" charset="0"/>
              </a:rPr>
              <a:t>Способы построения произвольных паркетов</a:t>
            </a:r>
            <a:r>
              <a:rPr lang="ru-RU" dirty="0" smtClean="0">
                <a:latin typeface="Georgia" pitchFamily="18" charset="0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Georgia" pitchFamily="18" charset="0"/>
              </a:rPr>
              <a:t>1 способ: </a:t>
            </a:r>
            <a:r>
              <a:rPr lang="ru-RU" sz="2000" dirty="0" smtClean="0">
                <a:latin typeface="Georgia" pitchFamily="18" charset="0"/>
              </a:rPr>
              <a:t>берем </a:t>
            </a:r>
            <a:r>
              <a:rPr lang="ru-RU" sz="2000" dirty="0" smtClean="0">
                <a:latin typeface="Georgia" pitchFamily="18" charset="0"/>
              </a:rPr>
              <a:t>некоторую сетку (уже известный нам паркет) - из правильных треугольников, шестиугольников, квадратов, или из произвольных многоугольников, и выполняем преобразования: сжатие/растяжение, замена прямолинейных отрезков кривыми с началом и концом в тех же точках, что и у отрезков...</a:t>
            </a:r>
            <a:br>
              <a:rPr lang="ru-RU" sz="2000" dirty="0" smtClean="0">
                <a:latin typeface="Georgia" pitchFamily="18" charset="0"/>
              </a:rPr>
            </a:br>
            <a:endParaRPr lang="ru-RU" sz="2000" dirty="0" smtClean="0">
              <a:latin typeface="Georgia" pitchFamily="18" charset="0"/>
            </a:endParaRPr>
          </a:p>
          <a:p>
            <a:pPr algn="just"/>
            <a:endParaRPr lang="ru-RU" sz="2000" dirty="0" smtClean="0">
              <a:latin typeface="Georgia" pitchFamily="18" charset="0"/>
            </a:endParaRPr>
          </a:p>
          <a:p>
            <a:pPr algn="just"/>
            <a:endParaRPr lang="ru-RU" sz="2000" dirty="0" smtClean="0">
              <a:latin typeface="Georgia" pitchFamily="18" charset="0"/>
            </a:endParaRPr>
          </a:p>
          <a:p>
            <a:pPr algn="just"/>
            <a:endParaRPr lang="ru-RU" sz="2000" dirty="0" smtClean="0">
              <a:latin typeface="Georgia" pitchFamily="18" charset="0"/>
            </a:endParaRPr>
          </a:p>
          <a:p>
            <a:pPr algn="just"/>
            <a:endParaRPr lang="ru-RU" sz="2000" dirty="0" smtClean="0">
              <a:latin typeface="Georgia" pitchFamily="18" charset="0"/>
            </a:endParaRPr>
          </a:p>
          <a:p>
            <a:pPr algn="just"/>
            <a:endParaRPr lang="ru-RU" sz="2000" dirty="0" smtClean="0">
              <a:latin typeface="Georgia" pitchFamily="18" charset="0"/>
            </a:endParaRPr>
          </a:p>
          <a:p>
            <a:pPr algn="just"/>
            <a:r>
              <a:rPr lang="ru-RU" sz="2000" dirty="0" smtClean="0">
                <a:latin typeface="Georgia" pitchFamily="18" charset="0"/>
              </a:rPr>
              <a:t>Паркеты</a:t>
            </a:r>
            <a:r>
              <a:rPr lang="ru-RU" sz="2000" dirty="0" smtClean="0">
                <a:latin typeface="Georgia" pitchFamily="18" charset="0"/>
              </a:rPr>
              <a:t>, полученные заменой отрезков "квадратной" сетки некоторыми кривыми или ломаными.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4" name="Рисунок 3" descr="16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429000"/>
            <a:ext cx="1905000" cy="1333500"/>
          </a:xfrm>
          <a:prstGeom prst="rect">
            <a:avLst/>
          </a:prstGeom>
        </p:spPr>
      </p:pic>
      <p:pic>
        <p:nvPicPr>
          <p:cNvPr id="5" name="Рисунок 4" descr="17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3429000"/>
            <a:ext cx="1905000" cy="1333500"/>
          </a:xfrm>
          <a:prstGeom prst="rect">
            <a:avLst/>
          </a:prstGeom>
        </p:spPr>
      </p:pic>
      <p:pic>
        <p:nvPicPr>
          <p:cNvPr id="6" name="Рисунок 5" descr="18.bmp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tretch>
            <a:fillRect/>
          </a:stretch>
        </p:blipFill>
        <p:spPr>
          <a:xfrm>
            <a:off x="3143240" y="3357562"/>
            <a:ext cx="3028950" cy="1514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Способы построения произвольных паркетов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Georgia" pitchFamily="18" charset="0"/>
              </a:rPr>
              <a:t>2 способ: </a:t>
            </a:r>
            <a:r>
              <a:rPr lang="ru-RU" sz="2000" dirty="0" smtClean="0">
                <a:latin typeface="Georgia" pitchFamily="18" charset="0"/>
              </a:rPr>
              <a:t>объединяем </a:t>
            </a:r>
            <a:r>
              <a:rPr lang="ru-RU" sz="2000" dirty="0" smtClean="0">
                <a:latin typeface="Georgia" pitchFamily="18" charset="0"/>
              </a:rPr>
              <a:t>отдельные элементы уже существующих паркетов. </a:t>
            </a:r>
            <a:endParaRPr lang="ru-RU" sz="2000" dirty="0" smtClean="0">
              <a:latin typeface="Georgia" pitchFamily="18" charset="0"/>
            </a:endParaRPr>
          </a:p>
          <a:p>
            <a:pPr algn="just"/>
            <a:endParaRPr lang="ru-RU" sz="2000" dirty="0" smtClean="0">
              <a:latin typeface="Georgia" pitchFamily="18" charset="0"/>
            </a:endParaRPr>
          </a:p>
          <a:p>
            <a:pPr algn="just"/>
            <a:endParaRPr lang="ru-RU" sz="2000" dirty="0" smtClean="0">
              <a:latin typeface="Georgia" pitchFamily="18" charset="0"/>
            </a:endParaRPr>
          </a:p>
          <a:p>
            <a:pPr algn="just"/>
            <a:endParaRPr lang="ru-RU" sz="2000" dirty="0" smtClean="0">
              <a:latin typeface="Georgia" pitchFamily="18" charset="0"/>
            </a:endParaRPr>
          </a:p>
          <a:p>
            <a:pPr algn="just"/>
            <a:endParaRPr lang="ru-RU" sz="2000" dirty="0" smtClean="0">
              <a:latin typeface="Georgia" pitchFamily="18" charset="0"/>
            </a:endParaRPr>
          </a:p>
          <a:p>
            <a:pPr algn="just"/>
            <a:r>
              <a:rPr lang="ru-RU" sz="2000" dirty="0" smtClean="0">
                <a:latin typeface="Georgia" pitchFamily="18" charset="0"/>
              </a:rPr>
              <a:t>Паркеты</a:t>
            </a:r>
            <a:r>
              <a:rPr lang="ru-RU" sz="2000" dirty="0" smtClean="0">
                <a:latin typeface="Georgia" pitchFamily="18" charset="0"/>
              </a:rPr>
              <a:t>, полученные в результате объединения элементов квадратной </a:t>
            </a:r>
            <a:r>
              <a:rPr lang="ru-RU" sz="2000" dirty="0" smtClean="0">
                <a:latin typeface="Georgia" pitchFamily="18" charset="0"/>
              </a:rPr>
              <a:t>сетки</a:t>
            </a:r>
            <a:r>
              <a:rPr lang="ru-RU" sz="2000" dirty="0" smtClean="0">
                <a:latin typeface="Georgia" pitchFamily="18" charset="0"/>
              </a:rPr>
              <a:t>.</a:t>
            </a:r>
            <a:endParaRPr lang="ru-RU" sz="2000" dirty="0" smtClean="0">
              <a:latin typeface="Georgia" pitchFamily="18" charset="0"/>
            </a:endParaRPr>
          </a:p>
          <a:p>
            <a:pPr algn="just"/>
            <a:endParaRPr lang="ru-RU" sz="2000" dirty="0" smtClean="0">
              <a:latin typeface="Georgia" pitchFamily="18" charset="0"/>
            </a:endParaRPr>
          </a:p>
          <a:p>
            <a:pPr algn="just"/>
            <a:endParaRPr lang="ru-RU" sz="2000" dirty="0" smtClean="0">
              <a:latin typeface="Georgia" pitchFamily="18" charset="0"/>
            </a:endParaRPr>
          </a:p>
          <a:p>
            <a:pPr algn="just"/>
            <a:endParaRPr lang="ru-RU" sz="2000" dirty="0" smtClean="0">
              <a:latin typeface="Georgia" pitchFamily="18" charset="0"/>
            </a:endParaRPr>
          </a:p>
          <a:p>
            <a:pPr algn="just"/>
            <a:r>
              <a:rPr lang="ru-RU" sz="2000" dirty="0" smtClean="0">
                <a:latin typeface="Georgia" pitchFamily="18" charset="0"/>
              </a:rPr>
              <a:t>Паркет</a:t>
            </a:r>
            <a:r>
              <a:rPr lang="ru-RU" sz="2000" dirty="0" smtClean="0">
                <a:latin typeface="Georgia" pitchFamily="18" charset="0"/>
              </a:rPr>
              <a:t>, каждый элемент которого получен в результате объединения пяти правильных </a:t>
            </a:r>
            <a:r>
              <a:rPr lang="ru-RU" sz="2000" dirty="0" smtClean="0">
                <a:latin typeface="Georgia" pitchFamily="18" charset="0"/>
              </a:rPr>
              <a:t>треугольников.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4" name="Рисунок 3" descr="19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000240"/>
            <a:ext cx="1428760" cy="1428760"/>
          </a:xfrm>
          <a:prstGeom prst="rect">
            <a:avLst/>
          </a:prstGeom>
        </p:spPr>
      </p:pic>
      <p:pic>
        <p:nvPicPr>
          <p:cNvPr id="5" name="Рисунок 4" descr="20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2000240"/>
            <a:ext cx="1428760" cy="1428760"/>
          </a:xfrm>
          <a:prstGeom prst="rect">
            <a:avLst/>
          </a:prstGeom>
        </p:spPr>
      </p:pic>
      <p:pic>
        <p:nvPicPr>
          <p:cNvPr id="6" name="Рисунок 5" descr="2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2000240"/>
            <a:ext cx="1428760" cy="1428760"/>
          </a:xfrm>
          <a:prstGeom prst="rect">
            <a:avLst/>
          </a:prstGeom>
        </p:spPr>
      </p:pic>
      <p:pic>
        <p:nvPicPr>
          <p:cNvPr id="7" name="Рисунок 6" descr="23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4143380"/>
            <a:ext cx="1214446" cy="1126443"/>
          </a:xfrm>
          <a:prstGeom prst="rect">
            <a:avLst/>
          </a:prstGeom>
        </p:spPr>
      </p:pic>
      <p:pic>
        <p:nvPicPr>
          <p:cNvPr id="8" name="Рисунок 7" descr="22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2000240"/>
            <a:ext cx="1428760" cy="14287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Способы построения произвольных паркетов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Georgia" pitchFamily="18" charset="0"/>
              </a:rPr>
              <a:t>3 способ:</a:t>
            </a:r>
            <a:r>
              <a:rPr lang="ru-RU" sz="2000" dirty="0" smtClean="0">
                <a:latin typeface="Georgia" pitchFamily="18" charset="0"/>
              </a:rPr>
              <a:t>. берем </a:t>
            </a:r>
            <a:r>
              <a:rPr lang="ru-RU" sz="2000" dirty="0" smtClean="0">
                <a:latin typeface="Georgia" pitchFamily="18" charset="0"/>
              </a:rPr>
              <a:t>существующую сетку и дополняем ее новыми линиями. Получаем разбиение плоскости на фигуры, которые затем можно по-новому объединить. В частном случае - накладываем друг на друга две (или более) сетки уже известных паркетов, смещая или поворачивая одну сетку относительно другой; фигуры, образовавшиеся при пересечении линий, считаем элементами паркета.</a:t>
            </a:r>
            <a:br>
              <a:rPr lang="ru-RU" sz="2000" dirty="0" smtClean="0">
                <a:latin typeface="Georgia" pitchFamily="18" charset="0"/>
              </a:rPr>
            </a:br>
            <a:endParaRPr lang="ru-RU" sz="2000" dirty="0" smtClean="0">
              <a:latin typeface="Georgia" pitchFamily="18" charset="0"/>
            </a:endParaRPr>
          </a:p>
          <a:p>
            <a:pPr algn="just"/>
            <a:endParaRPr lang="ru-RU" sz="2000" dirty="0" smtClean="0">
              <a:latin typeface="Georgia" pitchFamily="18" charset="0"/>
            </a:endParaRPr>
          </a:p>
          <a:p>
            <a:pPr algn="just"/>
            <a:endParaRPr lang="ru-RU" sz="2000" dirty="0" smtClean="0">
              <a:latin typeface="Georgia" pitchFamily="18" charset="0"/>
            </a:endParaRPr>
          </a:p>
          <a:p>
            <a:pPr algn="just"/>
            <a:endParaRPr lang="ru-RU" sz="2000" dirty="0" smtClean="0">
              <a:latin typeface="Georgia" pitchFamily="18" charset="0"/>
            </a:endParaRPr>
          </a:p>
          <a:p>
            <a:pPr algn="just"/>
            <a:endParaRPr lang="ru-RU" sz="2000" dirty="0" smtClean="0">
              <a:latin typeface="Georgia" pitchFamily="18" charset="0"/>
            </a:endParaRPr>
          </a:p>
          <a:p>
            <a:pPr algn="just"/>
            <a:endParaRPr lang="ru-RU" sz="2000" dirty="0" smtClean="0">
              <a:latin typeface="Georgia" pitchFamily="18" charset="0"/>
            </a:endParaRPr>
          </a:p>
          <a:p>
            <a:pPr algn="just"/>
            <a:endParaRPr lang="ru-RU" sz="2000" dirty="0" smtClean="0">
              <a:latin typeface="Georgia" pitchFamily="18" charset="0"/>
            </a:endParaRPr>
          </a:p>
          <a:p>
            <a:pPr algn="just"/>
            <a:r>
              <a:rPr lang="ru-RU" sz="2000" dirty="0" err="1" smtClean="0">
                <a:latin typeface="Georgia" pitchFamily="18" charset="0"/>
              </a:rPr>
              <a:t>Перкеты</a:t>
            </a:r>
            <a:r>
              <a:rPr lang="ru-RU" sz="2000" dirty="0" smtClean="0">
                <a:latin typeface="Georgia" pitchFamily="18" charset="0"/>
              </a:rPr>
              <a:t> полученные </a:t>
            </a:r>
            <a:r>
              <a:rPr lang="ru-RU" sz="2000" dirty="0" smtClean="0">
                <a:latin typeface="Georgia" pitchFamily="18" charset="0"/>
              </a:rPr>
              <a:t>разбиением </a:t>
            </a:r>
            <a:r>
              <a:rPr lang="ru-RU" sz="2000" dirty="0" smtClean="0">
                <a:latin typeface="Georgia" pitchFamily="18" charset="0"/>
              </a:rPr>
              <a:t>сетки из греческих </a:t>
            </a:r>
            <a:r>
              <a:rPr lang="ru-RU" sz="2000" dirty="0" smtClean="0">
                <a:latin typeface="Georgia" pitchFamily="18" charset="0"/>
              </a:rPr>
              <a:t>крестов.</a:t>
            </a:r>
            <a:endParaRPr lang="ru-RU" sz="2000" dirty="0" smtClean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24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929066"/>
            <a:ext cx="1557348" cy="1571636"/>
          </a:xfrm>
          <a:prstGeom prst="rect">
            <a:avLst/>
          </a:prstGeom>
        </p:spPr>
      </p:pic>
      <p:pic>
        <p:nvPicPr>
          <p:cNvPr id="5" name="Рисунок 4" descr="25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3929066"/>
            <a:ext cx="1571636" cy="1571636"/>
          </a:xfrm>
          <a:prstGeom prst="rect">
            <a:avLst/>
          </a:prstGeom>
        </p:spPr>
      </p:pic>
      <p:pic>
        <p:nvPicPr>
          <p:cNvPr id="6" name="Рисунок 5" descr="26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3929066"/>
            <a:ext cx="1571636" cy="1571636"/>
          </a:xfrm>
          <a:prstGeom prst="rect">
            <a:avLst/>
          </a:prstGeom>
        </p:spPr>
      </p:pic>
      <p:pic>
        <p:nvPicPr>
          <p:cNvPr id="7" name="Рисунок 6" descr="27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3929066"/>
            <a:ext cx="1571636" cy="15716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666</Words>
  <Application>Microsoft Office PowerPoint</Application>
  <PresentationFormat>Экран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Паркет </vt:lpstr>
      <vt:lpstr>Геометрические паркеты</vt:lpstr>
      <vt:lpstr>Правильные паркеты</vt:lpstr>
      <vt:lpstr>Паркет из правильных многоугольников</vt:lpstr>
      <vt:lpstr>Паркеты из неправильных многоугольников</vt:lpstr>
      <vt:lpstr>Паркеты из произвольных фигур</vt:lpstr>
      <vt:lpstr>Способы построения произвольных паркетов </vt:lpstr>
      <vt:lpstr>Способы построения произвольных паркетов</vt:lpstr>
      <vt:lpstr>Способы построения произвольных паркетов</vt:lpstr>
      <vt:lpstr>Способы построения произвольных паркетов</vt:lpstr>
      <vt:lpstr>«Животные» паркеты</vt:lpstr>
      <vt:lpstr>Художественные паркеты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Паркет</dc:title>
  <dc:creator>user</dc:creator>
  <cp:lastModifiedBy>pak</cp:lastModifiedBy>
  <cp:revision>34</cp:revision>
  <dcterms:created xsi:type="dcterms:W3CDTF">2010-05-12T11:00:18Z</dcterms:created>
  <dcterms:modified xsi:type="dcterms:W3CDTF">2010-05-16T22:42:58Z</dcterms:modified>
</cp:coreProperties>
</file>