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ABCA-F299-4569-8EF1-3B0FAAFCF335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D413-992D-4966-8524-99DDE79A4C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ABCA-F299-4569-8EF1-3B0FAAFCF335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D413-992D-4966-8524-99DDE79A4C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ABCA-F299-4569-8EF1-3B0FAAFCF335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D413-992D-4966-8524-99DDE79A4C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ABCA-F299-4569-8EF1-3B0FAAFCF335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D413-992D-4966-8524-99DDE79A4C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ABCA-F299-4569-8EF1-3B0FAAFCF335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D413-992D-4966-8524-99DDE79A4C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ABCA-F299-4569-8EF1-3B0FAAFCF335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D413-992D-4966-8524-99DDE79A4C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ABCA-F299-4569-8EF1-3B0FAAFCF335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D413-992D-4966-8524-99DDE79A4C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ABCA-F299-4569-8EF1-3B0FAAFCF335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D413-992D-4966-8524-99DDE79A4C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ABCA-F299-4569-8EF1-3B0FAAFCF335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D413-992D-4966-8524-99DDE79A4C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ABCA-F299-4569-8EF1-3B0FAAFCF335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D413-992D-4966-8524-99DDE79A4C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ABCA-F299-4569-8EF1-3B0FAAFCF335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D413-992D-4966-8524-99DDE79A4C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8ABCA-F299-4569-8EF1-3B0FAAFCF335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5D413-992D-4966-8524-99DDE79A4C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шаблоны слайдов\41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214438" y="4500563"/>
            <a:ext cx="7929562" cy="17526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Выполнила: Иванченко Софья, ученица 9 А класса МБОУ «СОШ № 35»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785794"/>
            <a:ext cx="657226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«Методика решения задач на движение по вертикали под действием силы тяжести»</a:t>
            </a:r>
            <a:endParaRPr lang="ru-RU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027" name="Picture 3" descr="F:\Снимок экрана 2012-11-23 в 15.20.01.png"/>
          <p:cNvPicPr>
            <a:picLocks noChangeAspect="1" noChangeArrowheads="1"/>
          </p:cNvPicPr>
          <p:nvPr/>
        </p:nvPicPr>
        <p:blipFill>
          <a:blip r:embed="rId3"/>
          <a:srcRect l="18586" t="19486" r="67016" b="46788"/>
          <a:stretch>
            <a:fillRect/>
          </a:stretch>
        </p:blipFill>
        <p:spPr bwMode="auto">
          <a:xfrm>
            <a:off x="7643830" y="1928802"/>
            <a:ext cx="1376572" cy="262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шаблоны слайдов\41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1891" cy="6840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8229600" cy="4857784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Задача №1. Мяч, брошенный вертикально вверх, упал на Землю через 3 с. С какой скоростью был брошен мяч и на какую высоту он поднялся?</a:t>
            </a:r>
            <a:br>
              <a:rPr lang="ru-RU" sz="27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700" dirty="0" smtClean="0"/>
              <a:t>Задача №2.         </a:t>
            </a:r>
            <a:r>
              <a:rPr lang="ru-RU" sz="2800" dirty="0" smtClean="0"/>
              <a:t>Сколько времени падало тело, если за последние 2с оно прошло 60м?</a:t>
            </a:r>
            <a:br>
              <a:rPr lang="ru-RU" sz="28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700" dirty="0" smtClean="0"/>
              <a:t>Задача №3. За какое время тело, начавшее падение вниз из состояния покоя, опустится на 4,9 м? Какова его скорость пути?</a:t>
            </a:r>
            <a:endParaRPr lang="ru-RU" sz="27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шаблоны слайдов\41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1890" cy="6840000"/>
          </a:xfrm>
          <a:prstGeom prst="rect">
            <a:avLst/>
          </a:prstGeom>
          <a:noFill/>
        </p:spPr>
      </p:pic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714348" y="214290"/>
            <a:ext cx="3857652" cy="1428760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Мяч, брошенный вертикально вверх, упал на Землю через 3 с. С какой скоростью был брошен мяч и на какую высоту он поднялся?</a:t>
            </a:r>
            <a:endParaRPr lang="ru-RU" sz="1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4294967295"/>
          </p:nvPr>
        </p:nvSpPr>
        <p:spPr>
          <a:xfrm>
            <a:off x="4357687" y="285728"/>
            <a:ext cx="3429024" cy="63976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7200" b="1" dirty="0" smtClean="0">
                <a:solidFill>
                  <a:schemeClr val="accent1">
                    <a:lumMod val="75000"/>
                  </a:schemeClr>
                </a:solidFill>
              </a:rPr>
              <a:t>    За какое время тело, начавшее падение вниз из состояния покоя, опустится на 4,9 м? Какова его скорость пути?</a:t>
            </a:r>
          </a:p>
          <a:p>
            <a:endParaRPr lang="ru-RU" dirty="0"/>
          </a:p>
        </p:txBody>
      </p:sp>
      <p:pic>
        <p:nvPicPr>
          <p:cNvPr id="3075" name="Picture 3" descr="F:\Снимок экрана 2012-11-23 в 15.19.11.png"/>
          <p:cNvPicPr>
            <a:picLocks noChangeAspect="1" noChangeArrowheads="1"/>
          </p:cNvPicPr>
          <p:nvPr/>
        </p:nvPicPr>
        <p:blipFill>
          <a:blip r:embed="rId3"/>
          <a:srcRect l="68388" r="9282" b="50000"/>
          <a:stretch>
            <a:fillRect/>
          </a:stretch>
        </p:blipFill>
        <p:spPr bwMode="auto">
          <a:xfrm>
            <a:off x="7665655" y="285728"/>
            <a:ext cx="1478345" cy="2232000"/>
          </a:xfrm>
          <a:prstGeom prst="rect">
            <a:avLst/>
          </a:prstGeom>
          <a:noFill/>
        </p:spPr>
      </p:pic>
      <p:pic>
        <p:nvPicPr>
          <p:cNvPr id="3076" name="Picture 4" descr="F:\Снимок экрана 2012-11-23 в 15.19.11.png"/>
          <p:cNvPicPr>
            <a:picLocks noChangeAspect="1" noChangeArrowheads="1"/>
          </p:cNvPicPr>
          <p:nvPr/>
        </p:nvPicPr>
        <p:blipFill>
          <a:blip r:embed="rId3"/>
          <a:srcRect l="72042" t="50000" r="11574" b="7143"/>
          <a:stretch>
            <a:fillRect/>
          </a:stretch>
        </p:blipFill>
        <p:spPr bwMode="auto">
          <a:xfrm>
            <a:off x="-1" y="285728"/>
            <a:ext cx="1102187" cy="1944000"/>
          </a:xfrm>
          <a:prstGeom prst="rect">
            <a:avLst/>
          </a:prstGeom>
          <a:noFill/>
        </p:spPr>
      </p:pic>
      <p:cxnSp>
        <p:nvCxnSpPr>
          <p:cNvPr id="13" name="Прямая соединительная линия 12"/>
          <p:cNvCxnSpPr/>
          <p:nvPr/>
        </p:nvCxnSpPr>
        <p:spPr>
          <a:xfrm rot="5400000">
            <a:off x="1965307" y="3892553"/>
            <a:ext cx="4929222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28662" y="3143248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V=V</a:t>
            </a:r>
            <a:r>
              <a:rPr lang="en-US" b="1" baseline="-25000" dirty="0" smtClean="0"/>
              <a:t>0 </a:t>
            </a:r>
            <a:r>
              <a:rPr lang="en-US" b="1" dirty="0" smtClean="0"/>
              <a:t> - </a:t>
            </a:r>
            <a:r>
              <a:rPr lang="en-US" b="1" dirty="0" smtClean="0"/>
              <a:t>g· t</a:t>
            </a:r>
            <a:r>
              <a:rPr lang="en-US" b="1" dirty="0" smtClean="0"/>
              <a:t>, </a:t>
            </a:r>
            <a:r>
              <a:rPr lang="en-US" b="1" dirty="0" smtClean="0"/>
              <a:t>    V=0</a:t>
            </a:r>
            <a:r>
              <a:rPr lang="en-US" b="1" dirty="0" smtClean="0"/>
              <a:t>, </a:t>
            </a:r>
            <a:r>
              <a:rPr lang="en-US" b="1" dirty="0" smtClean="0"/>
              <a:t>     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143240" y="221455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</a:t>
            </a:r>
            <a:r>
              <a:rPr lang="ru-RU" b="1" dirty="0" smtClean="0"/>
              <a:t>;</a:t>
            </a:r>
            <a:r>
              <a:rPr lang="en-US" b="1" dirty="0" smtClean="0"/>
              <a:t>  y-y</a:t>
            </a:r>
            <a:r>
              <a:rPr lang="en-US" b="1" baseline="-25000" dirty="0" smtClean="0"/>
              <a:t> </a:t>
            </a:r>
            <a:r>
              <a:rPr lang="en-US" b="1" baseline="-25000" dirty="0" smtClean="0"/>
              <a:t>0 </a:t>
            </a:r>
            <a:r>
              <a:rPr lang="en-US" b="1" dirty="0" smtClean="0"/>
              <a:t> </a:t>
            </a:r>
            <a:r>
              <a:rPr lang="en-US" b="1" dirty="0" smtClean="0"/>
              <a:t>=H,</a:t>
            </a:r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57158" y="4929198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</a:t>
            </a:r>
            <a:r>
              <a:rPr lang="en-US" b="1" baseline="-25000" dirty="0" smtClean="0"/>
              <a:t>0  </a:t>
            </a:r>
            <a:r>
              <a:rPr lang="en-US" b="1" dirty="0" smtClean="0"/>
              <a:t> =10·3=30</a:t>
            </a:r>
            <a:r>
              <a:rPr lang="ru-RU" b="1" dirty="0" smtClean="0"/>
              <a:t>(м/с) ,  </a:t>
            </a:r>
            <a:r>
              <a:rPr lang="en-US" b="1" dirty="0" smtClean="0"/>
              <a:t>H=30·3-5·9=45</a:t>
            </a:r>
            <a:r>
              <a:rPr lang="ru-RU" b="1" dirty="0" smtClean="0"/>
              <a:t>(м)</a:t>
            </a:r>
            <a:endParaRPr lang="ru-RU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428728" y="5643578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Ответ: 30м/с,45м.</a:t>
            </a:r>
            <a:endParaRPr lang="ru-RU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643438" y="3143248"/>
            <a:ext cx="27719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V=V</a:t>
            </a:r>
            <a:r>
              <a:rPr lang="en-US" b="1" baseline="-25000" dirty="0" smtClean="0"/>
              <a:t>0 </a:t>
            </a:r>
            <a:r>
              <a:rPr lang="en-US" b="1" dirty="0" smtClean="0"/>
              <a:t> - </a:t>
            </a:r>
            <a:r>
              <a:rPr lang="en-US" b="1" dirty="0" smtClean="0"/>
              <a:t>g· t</a:t>
            </a:r>
            <a:r>
              <a:rPr lang="en-US" b="1" dirty="0" smtClean="0"/>
              <a:t>, </a:t>
            </a:r>
            <a:r>
              <a:rPr lang="en-US" b="1" dirty="0" smtClean="0"/>
              <a:t>  V</a:t>
            </a:r>
            <a:r>
              <a:rPr lang="ru-RU" b="1" dirty="0" smtClean="0"/>
              <a:t> </a:t>
            </a:r>
            <a:r>
              <a:rPr lang="ru-RU" b="1" baseline="-25000" dirty="0" smtClean="0"/>
              <a:t>0</a:t>
            </a:r>
            <a:r>
              <a:rPr lang="ru-RU" b="1" dirty="0" smtClean="0"/>
              <a:t> </a:t>
            </a:r>
            <a:r>
              <a:rPr lang="en-US" b="1" dirty="0" smtClean="0"/>
              <a:t>=0, V </a:t>
            </a:r>
            <a:r>
              <a:rPr lang="en-US" b="1" dirty="0" smtClean="0"/>
              <a:t>= g· t,</a:t>
            </a: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357950" y="3929066"/>
            <a:ext cx="1785950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t=     2h</a:t>
            </a:r>
            <a:r>
              <a:rPr lang="ru-RU" b="1" dirty="0" smtClean="0"/>
              <a:t>/</a:t>
            </a:r>
            <a:r>
              <a:rPr lang="en-US" b="1" dirty="0" smtClean="0"/>
              <a:t>g</a:t>
            </a:r>
            <a:endParaRPr lang="ru-RU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143504" y="4857760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t= 0</a:t>
            </a:r>
            <a:r>
              <a:rPr lang="ru-RU" b="1" dirty="0" smtClean="0"/>
              <a:t>, 989 (с) ,  </a:t>
            </a:r>
            <a:r>
              <a:rPr lang="en-US" b="1" dirty="0" smtClean="0"/>
              <a:t>V=</a:t>
            </a:r>
            <a:r>
              <a:rPr lang="ru-RU" b="1" dirty="0" smtClean="0"/>
              <a:t>0,989·10=9,89( м/с)</a:t>
            </a:r>
            <a:endParaRPr lang="ru-RU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643438" y="5643578"/>
            <a:ext cx="857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Ответ: </a:t>
            </a:r>
            <a:endParaRPr lang="ru-RU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5500694" y="564357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0,989с, 9,89м/с</a:t>
            </a:r>
            <a:endParaRPr lang="ru-RU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785786" y="2071678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y= y</a:t>
            </a:r>
            <a:r>
              <a:rPr lang="en-US" b="1" baseline="-25000" dirty="0" smtClean="0"/>
              <a:t>0  </a:t>
            </a:r>
            <a:r>
              <a:rPr lang="en-US" b="1" dirty="0" smtClean="0"/>
              <a:t> +V</a:t>
            </a:r>
            <a:r>
              <a:rPr lang="en-US" b="1" baseline="-25000" dirty="0" smtClean="0"/>
              <a:t>0y </a:t>
            </a:r>
            <a:r>
              <a:rPr lang="en-US" b="1" dirty="0" smtClean="0"/>
              <a:t> ·t+</a:t>
            </a:r>
            <a:r>
              <a:rPr lang="ru-RU" b="1" dirty="0" smtClean="0"/>
              <a:t> </a:t>
            </a:r>
            <a:r>
              <a:rPr lang="en-US" b="1" dirty="0" smtClean="0"/>
              <a:t>a</a:t>
            </a:r>
            <a:r>
              <a:rPr lang="en-US" b="1" baseline="-25000" dirty="0" smtClean="0"/>
              <a:t>y </a:t>
            </a:r>
            <a:r>
              <a:rPr lang="en-US" b="1" dirty="0" smtClean="0"/>
              <a:t>t</a:t>
            </a:r>
            <a:r>
              <a:rPr lang="en-US" b="1" baseline="30000" dirty="0" smtClean="0"/>
              <a:t>2</a:t>
            </a:r>
            <a:r>
              <a:rPr lang="en-US" b="1" dirty="0" smtClean="0"/>
              <a:t> </a:t>
            </a:r>
            <a:r>
              <a:rPr lang="ru-RU" b="1" dirty="0" smtClean="0"/>
              <a:t>/2   </a:t>
            </a:r>
          </a:p>
          <a:p>
            <a:r>
              <a:rPr lang="en-US" b="1" dirty="0" smtClean="0"/>
              <a:t>V </a:t>
            </a:r>
            <a:r>
              <a:rPr lang="en-US" b="1" baseline="-25000" dirty="0" smtClean="0"/>
              <a:t>y</a:t>
            </a:r>
            <a:r>
              <a:rPr lang="en-US" b="1" dirty="0" smtClean="0"/>
              <a:t> =</a:t>
            </a:r>
            <a:r>
              <a:rPr lang="en-US" b="1" dirty="0" smtClean="0"/>
              <a:t> V</a:t>
            </a:r>
            <a:r>
              <a:rPr lang="en-US" b="1" baseline="-25000" dirty="0" smtClean="0"/>
              <a:t>0y  </a:t>
            </a:r>
            <a:r>
              <a:rPr lang="en-US" b="1" dirty="0" smtClean="0"/>
              <a:t> +</a:t>
            </a:r>
            <a:r>
              <a:rPr lang="en-US" b="1" dirty="0" smtClean="0"/>
              <a:t>a</a:t>
            </a:r>
            <a:r>
              <a:rPr lang="en-US" b="1" baseline="-25000" dirty="0" smtClean="0"/>
              <a:t>y </a:t>
            </a:r>
            <a:r>
              <a:rPr lang="en-US" b="1" dirty="0" smtClean="0"/>
              <a:t>t</a:t>
            </a:r>
            <a:endParaRPr lang="ru-RU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4786314" y="1928802"/>
            <a:ext cx="2571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y= y</a:t>
            </a:r>
            <a:r>
              <a:rPr lang="en-US" b="1" baseline="-25000" dirty="0" smtClean="0"/>
              <a:t>0  </a:t>
            </a:r>
            <a:r>
              <a:rPr lang="en-US" b="1" dirty="0" smtClean="0"/>
              <a:t> +V</a:t>
            </a:r>
            <a:r>
              <a:rPr lang="en-US" b="1" baseline="-25000" dirty="0" smtClean="0"/>
              <a:t>0y </a:t>
            </a:r>
            <a:r>
              <a:rPr lang="en-US" b="1" dirty="0" smtClean="0"/>
              <a:t> ·t+</a:t>
            </a:r>
            <a:r>
              <a:rPr lang="ru-RU" b="1" dirty="0" smtClean="0"/>
              <a:t> </a:t>
            </a:r>
            <a:r>
              <a:rPr lang="en-US" b="1" dirty="0" smtClean="0"/>
              <a:t>a</a:t>
            </a:r>
            <a:r>
              <a:rPr lang="en-US" b="1" baseline="-25000" dirty="0" smtClean="0"/>
              <a:t>y </a:t>
            </a:r>
            <a:r>
              <a:rPr lang="en-US" b="1" dirty="0" smtClean="0"/>
              <a:t>t</a:t>
            </a:r>
            <a:r>
              <a:rPr lang="en-US" b="1" baseline="30000" dirty="0" smtClean="0"/>
              <a:t>2</a:t>
            </a:r>
            <a:r>
              <a:rPr lang="en-US" b="1" dirty="0" smtClean="0"/>
              <a:t> </a:t>
            </a:r>
            <a:r>
              <a:rPr lang="ru-RU" b="1" dirty="0" smtClean="0"/>
              <a:t>/2   </a:t>
            </a:r>
          </a:p>
          <a:p>
            <a:r>
              <a:rPr lang="en-US" b="1" dirty="0" smtClean="0"/>
              <a:t>V </a:t>
            </a:r>
            <a:r>
              <a:rPr lang="en-US" b="1" baseline="-25000" dirty="0" smtClean="0"/>
              <a:t>y</a:t>
            </a:r>
            <a:r>
              <a:rPr lang="en-US" b="1" dirty="0" smtClean="0"/>
              <a:t> = V</a:t>
            </a:r>
            <a:r>
              <a:rPr lang="en-US" b="1" baseline="-25000" dirty="0" smtClean="0"/>
              <a:t>0y  </a:t>
            </a:r>
            <a:r>
              <a:rPr lang="en-US" b="1" dirty="0" smtClean="0"/>
              <a:t> +a</a:t>
            </a:r>
            <a:r>
              <a:rPr lang="en-US" b="1" baseline="-25000" dirty="0" smtClean="0"/>
              <a:t>y </a:t>
            </a:r>
            <a:r>
              <a:rPr lang="en-US" b="1" dirty="0" smtClean="0"/>
              <a:t>t</a:t>
            </a:r>
            <a:endParaRPr lang="ru-RU" b="1" dirty="0"/>
          </a:p>
        </p:txBody>
      </p:sp>
      <p:sp>
        <p:nvSpPr>
          <p:cNvPr id="37" name="Левая фигурная скобка 36"/>
          <p:cNvSpPr/>
          <p:nvPr/>
        </p:nvSpPr>
        <p:spPr>
          <a:xfrm>
            <a:off x="642910" y="2143116"/>
            <a:ext cx="142876" cy="571504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Левая фигурная скобка 37"/>
          <p:cNvSpPr/>
          <p:nvPr/>
        </p:nvSpPr>
        <p:spPr>
          <a:xfrm>
            <a:off x="4643438" y="1928802"/>
            <a:ext cx="214314" cy="571504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6572264" y="2285992"/>
            <a:ext cx="12186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 </a:t>
            </a:r>
            <a:r>
              <a:rPr lang="ru-RU" b="1" dirty="0" smtClean="0"/>
              <a:t>;</a:t>
            </a:r>
            <a:r>
              <a:rPr lang="en-US" b="1" dirty="0" smtClean="0"/>
              <a:t>  y-y</a:t>
            </a:r>
            <a:r>
              <a:rPr lang="en-US" b="1" baseline="-25000" dirty="0" smtClean="0"/>
              <a:t> 0 </a:t>
            </a:r>
            <a:r>
              <a:rPr lang="en-US" b="1" dirty="0" smtClean="0"/>
              <a:t> =H,</a:t>
            </a:r>
            <a:endParaRPr lang="ru-RU" b="1" dirty="0"/>
          </a:p>
        </p:txBody>
      </p:sp>
      <p:grpSp>
        <p:nvGrpSpPr>
          <p:cNvPr id="45" name="Группа 44"/>
          <p:cNvGrpSpPr/>
          <p:nvPr/>
        </p:nvGrpSpPr>
        <p:grpSpPr>
          <a:xfrm>
            <a:off x="357158" y="3643314"/>
            <a:ext cx="6858048" cy="1083712"/>
            <a:chOff x="428596" y="3571876"/>
            <a:chExt cx="6858048" cy="1083712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5286380" y="4000504"/>
              <a:ext cx="10534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H</a:t>
              </a:r>
              <a:r>
                <a:rPr lang="ru-RU" b="1" dirty="0" smtClean="0"/>
                <a:t> </a:t>
              </a:r>
              <a:r>
                <a:rPr lang="en-US" b="1" dirty="0" smtClean="0"/>
                <a:t>=</a:t>
              </a:r>
              <a:r>
                <a:rPr lang="ru-RU" b="1" dirty="0" smtClean="0"/>
                <a:t>  </a:t>
              </a:r>
              <a:r>
                <a:rPr lang="en-US" b="1" dirty="0" smtClean="0"/>
                <a:t>gt</a:t>
              </a:r>
              <a:r>
                <a:rPr lang="en-US" b="1" baseline="30000" dirty="0" smtClean="0"/>
                <a:t>2 </a:t>
              </a:r>
              <a:r>
                <a:rPr lang="ru-RU" b="1" baseline="30000" dirty="0" smtClean="0"/>
                <a:t> </a:t>
              </a:r>
              <a:r>
                <a:rPr lang="ru-RU" b="1" dirty="0" smtClean="0"/>
                <a:t> ,</a:t>
              </a:r>
              <a:endParaRPr lang="ru-RU" b="1" dirty="0"/>
            </a:p>
          </p:txBody>
        </p:sp>
        <p:grpSp>
          <p:nvGrpSpPr>
            <p:cNvPr id="31" name="Группа 30"/>
            <p:cNvGrpSpPr/>
            <p:nvPr/>
          </p:nvGrpSpPr>
          <p:grpSpPr>
            <a:xfrm>
              <a:off x="6643702" y="3929066"/>
              <a:ext cx="642942" cy="428628"/>
              <a:chOff x="6643702" y="3714752"/>
              <a:chExt cx="642942" cy="428628"/>
            </a:xfrm>
          </p:grpSpPr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6929454" y="3714752"/>
                <a:ext cx="357190" cy="276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 rot="16200000" flipH="1">
                <a:off x="6643702" y="3929066"/>
                <a:ext cx="142876" cy="14287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 rot="5400000" flipH="1" flipV="1">
                <a:off x="6643702" y="3857628"/>
                <a:ext cx="428628" cy="14287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Группа 43"/>
            <p:cNvGrpSpPr/>
            <p:nvPr/>
          </p:nvGrpSpPr>
          <p:grpSpPr>
            <a:xfrm>
              <a:off x="428596" y="3786190"/>
              <a:ext cx="2857520" cy="869398"/>
              <a:chOff x="428596" y="3786190"/>
              <a:chExt cx="2857520" cy="869398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500034" y="4286256"/>
                <a:ext cx="27860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/>
                  <a:t>    </a:t>
                </a:r>
                <a:r>
                  <a:rPr lang="en-US" b="1" dirty="0" smtClean="0"/>
                  <a:t>H=V</a:t>
                </a:r>
                <a:r>
                  <a:rPr lang="en-US" b="1" baseline="-25000" dirty="0" smtClean="0"/>
                  <a:t>0 </a:t>
                </a:r>
                <a:r>
                  <a:rPr lang="en-US" b="1" dirty="0" smtClean="0"/>
                  <a:t>t –</a:t>
                </a:r>
                <a:r>
                  <a:rPr lang="ru-RU" b="1" dirty="0" smtClean="0"/>
                  <a:t>(</a:t>
                </a:r>
                <a:r>
                  <a:rPr lang="en-US" b="1" dirty="0" smtClean="0"/>
                  <a:t>gt</a:t>
                </a:r>
                <a:r>
                  <a:rPr lang="en-US" b="1" baseline="30000" dirty="0" smtClean="0"/>
                  <a:t>2 </a:t>
                </a:r>
                <a:r>
                  <a:rPr lang="ru-RU" b="1" baseline="30000" dirty="0" smtClean="0"/>
                  <a:t> </a:t>
                </a:r>
                <a:r>
                  <a:rPr lang="ru-RU" b="1" dirty="0" smtClean="0"/>
                  <a:t> )</a:t>
                </a:r>
                <a:r>
                  <a:rPr lang="ru-RU" b="1" baseline="30000" dirty="0" smtClean="0"/>
                  <a:t> </a:t>
                </a:r>
                <a:r>
                  <a:rPr lang="ru-RU" b="1" dirty="0" smtClean="0"/>
                  <a:t>/2</a:t>
                </a:r>
                <a:r>
                  <a:rPr lang="ru-RU" b="1" baseline="30000" dirty="0" smtClean="0"/>
                  <a:t> </a:t>
                </a:r>
                <a:r>
                  <a:rPr lang="ru-RU" b="1" dirty="0" smtClean="0"/>
                  <a:t> </a:t>
                </a:r>
                <a:endParaRPr lang="ru-RU" b="1" dirty="0"/>
              </a:p>
            </p:txBody>
          </p:sp>
          <p:sp>
            <p:nvSpPr>
              <p:cNvPr id="40" name="Прямоугольник 39"/>
              <p:cNvSpPr/>
              <p:nvPr/>
            </p:nvSpPr>
            <p:spPr>
              <a:xfrm>
                <a:off x="857224" y="3786190"/>
                <a:ext cx="10198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/>
                  <a:t>V</a:t>
                </a:r>
                <a:r>
                  <a:rPr lang="en-US" b="1" baseline="-25000" dirty="0" smtClean="0"/>
                  <a:t>0 </a:t>
                </a:r>
                <a:r>
                  <a:rPr lang="en-US" b="1" dirty="0" smtClean="0"/>
                  <a:t> =g· t, </a:t>
                </a:r>
                <a:endParaRPr lang="ru-RU" b="1" dirty="0"/>
              </a:p>
            </p:txBody>
          </p:sp>
          <p:sp>
            <p:nvSpPr>
              <p:cNvPr id="41" name="Левая фигурная скобка 40"/>
              <p:cNvSpPr/>
              <p:nvPr/>
            </p:nvSpPr>
            <p:spPr>
              <a:xfrm>
                <a:off x="428596" y="3786190"/>
                <a:ext cx="214314" cy="857256"/>
              </a:xfrm>
              <a:prstGeom prst="leftBrac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2" name="Прямоугольник 41"/>
            <p:cNvSpPr/>
            <p:nvPr/>
          </p:nvSpPr>
          <p:spPr>
            <a:xfrm>
              <a:off x="5357818" y="3571876"/>
              <a:ext cx="119176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/>
                <a:t>V = g· t,</a:t>
              </a:r>
              <a:endParaRPr lang="ru-RU" b="1" dirty="0"/>
            </a:p>
          </p:txBody>
        </p:sp>
        <p:sp>
          <p:nvSpPr>
            <p:cNvPr id="43" name="Левая фигурная скобка 42"/>
            <p:cNvSpPr/>
            <p:nvPr/>
          </p:nvSpPr>
          <p:spPr>
            <a:xfrm>
              <a:off x="5143504" y="3643314"/>
              <a:ext cx="214314" cy="785818"/>
            </a:xfrm>
            <a:prstGeom prst="lef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шаблоны слайдов\41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1890" cy="6840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428992" y="357166"/>
            <a:ext cx="30962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Алгоритм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1142984"/>
            <a:ext cx="87154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1. Прочитать условие задачи.</a:t>
            </a:r>
          </a:p>
          <a:p>
            <a:r>
              <a:rPr lang="ru-RU" sz="2800" dirty="0" smtClean="0"/>
              <a:t>2. Сделать рисунок с пояснениями, записать условие задачи.</a:t>
            </a:r>
          </a:p>
          <a:p>
            <a:r>
              <a:rPr lang="ru-RU" sz="2800" dirty="0" smtClean="0"/>
              <a:t>3. Записать  общее уравнение движения. Адаптировать уравнение движения к данным задачи.</a:t>
            </a:r>
          </a:p>
          <a:p>
            <a:r>
              <a:rPr lang="ru-RU" sz="2800" dirty="0" smtClean="0"/>
              <a:t>4. Выбрать оси координат и определить проекции всех векторных величин.</a:t>
            </a:r>
          </a:p>
          <a:p>
            <a:r>
              <a:rPr lang="ru-RU" sz="2800" dirty="0" smtClean="0"/>
              <a:t>5. Полученные выражения при необходимости дополнить другими формулами.</a:t>
            </a:r>
          </a:p>
          <a:p>
            <a:r>
              <a:rPr lang="ru-RU" sz="2800" dirty="0" smtClean="0"/>
              <a:t>6. Выразить искомую  величину и рассчитать.</a:t>
            </a:r>
          </a:p>
          <a:p>
            <a:pPr algn="ctr"/>
            <a:r>
              <a:rPr lang="ru-RU" sz="2800" dirty="0" smtClean="0"/>
              <a:t>           7</a:t>
            </a:r>
            <a:r>
              <a:rPr lang="ru-RU" sz="2800" dirty="0" smtClean="0"/>
              <a:t>. </a:t>
            </a:r>
            <a:r>
              <a:rPr lang="ru-RU" sz="2800" dirty="0" smtClean="0"/>
              <a:t>Проанализировать </a:t>
            </a:r>
            <a:r>
              <a:rPr lang="ru-RU" sz="2800" dirty="0" smtClean="0"/>
              <a:t>полученный результат на          </a:t>
            </a:r>
            <a:r>
              <a:rPr lang="ru-RU" sz="2800" dirty="0" smtClean="0"/>
              <a:t>  реальность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шаблоны слайдов\41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1890" cy="6840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571736" y="500042"/>
            <a:ext cx="45102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Адреса сайтов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643050"/>
            <a:ext cx="64969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http://www.afportal.ru/taxonomy/term/76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2500306"/>
            <a:ext cx="85725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http://www.classes.ru/dictionary-russian-english-scienceruen-term-23507.htm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3786190"/>
            <a:ext cx="83582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http://www.docme.ru/doc/34125/dvizhenie-po-vertikali</a:t>
            </a:r>
            <a:endParaRPr lang="ru-RU" sz="28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328</Words>
  <Application>Microsoft Office PowerPoint</Application>
  <PresentationFormat>Экран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Задача №1. Мяч, брошенный вертикально вверх, упал на Землю через 3 с. С какой скоростью был брошен мяч и на какую высоту он поднялся?    Задача №2.         Сколько времени падало тело, если за последние 2с оно прошло 60м?    Задача №3. За какое время тело, начавшее падение вниз из состояния покоя, опустится на 4,9 м? Какова его скорость пути?</vt:lpstr>
      <vt:lpstr>Слайд 3</vt:lpstr>
      <vt:lpstr>Слайд 4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«Методика разработки движения по вертикали под действием силы тяжести»</dc:title>
  <dc:creator>Софья</dc:creator>
  <cp:lastModifiedBy>Ира</cp:lastModifiedBy>
  <cp:revision>66</cp:revision>
  <dcterms:created xsi:type="dcterms:W3CDTF">2012-11-20T14:50:28Z</dcterms:created>
  <dcterms:modified xsi:type="dcterms:W3CDTF">2012-12-02T10:47:09Z</dcterms:modified>
</cp:coreProperties>
</file>