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6A41E-76BD-471F-B64F-E8D3F3BF9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569374-A534-463D-BE9B-D4747AA429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7775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7775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710651-18F5-4DA2-8EF5-51C1CB7981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06EFC4-8C3F-4823-9728-A82FA83170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27647D-CFBC-4771-8B61-AF10D2133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9300DA-00E7-45DC-A560-D2E2AD8757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9EC12A-3782-4089-A866-AF15C25E33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FC114-0983-42AD-AD58-1BD25E63E7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1F1F08-DB13-465D-945B-DA8DAE1EC5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CF8E1D-E572-4B2E-9684-A9077E9C10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0657E2-6273-4493-86AC-727597B14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DCE9E8-6502-46B3-85A8-3BD8864470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CA3FBA-2F65-493C-98ED-ACD231C31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A6BE62-A596-47B4-9C7C-3D3C247C3A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07486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695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09F237-37D3-4C9B-8D23-0C8C2997C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7708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990600" y="6245225"/>
            <a:ext cx="190023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68688" y="6245225"/>
            <a:ext cx="2894012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937375" y="6245225"/>
            <a:ext cx="1900238" cy="474663"/>
          </a:xfrm>
        </p:spPr>
        <p:txBody>
          <a:bodyPr/>
          <a:lstStyle>
            <a:lvl1pPr>
              <a:defRPr/>
            </a:lvl1pPr>
          </a:lstStyle>
          <a:p>
            <a:fld id="{F8D06B6C-4BAB-4C62-8BDB-8A96ED97E8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C93DF-7FFD-45C7-A25F-12A2ADB1B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478EFD-B550-4D7C-A36C-F64090C22C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233454-0181-4AE7-8110-4E44385527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A3F9E3-C270-4A68-BAEC-E77F0D0178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DF971D-B83F-4C2E-92F0-DEC71AB8C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D0B42C-FD8E-485C-A563-5A6743227C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CEFA91-B7DF-4619-A2F3-336F04851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528" y="2909"/>
              <a:ext cx="5231" cy="14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10" y="1152"/>
              <a:ext cx="5549" cy="3167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28" y="2932"/>
              <a:ext cx="5231" cy="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>
                <a:alpha val="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28" y="1152"/>
              <a:ext cx="4606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528" y="1152"/>
              <a:ext cx="28" cy="17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527" y="2904"/>
              <a:ext cx="28" cy="1415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201" y="2904"/>
              <a:ext cx="287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01" y="2904"/>
              <a:ext cx="29" cy="14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9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 Condensed" charset="0"/>
              </a:defRPr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 Condensed" charset="0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 Condensed" charset="0"/>
              </a:defRPr>
            </a:lvl1pPr>
          </a:lstStyle>
          <a:p>
            <a:fld id="{F5B528F1-B915-4331-95D2-38FB645722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577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19088" y="1752600"/>
            <a:ext cx="8823325" cy="5127625"/>
            <a:chOff x="201" y="1104"/>
            <a:chExt cx="5558" cy="3230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10" y="1104"/>
              <a:ext cx="5549" cy="3215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528" y="2400"/>
              <a:ext cx="5231" cy="19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201" y="2377"/>
              <a:ext cx="3454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28" y="1104"/>
              <a:ext cx="4893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300"/>
                </a:gs>
                <a:gs pos="100000">
                  <a:srgbClr val="006600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201" y="2377"/>
              <a:ext cx="29" cy="19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528" y="1104"/>
              <a:ext cx="28" cy="3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905000"/>
            <a:ext cx="77708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DejaVu Sans Condensed" charset="0"/>
              </a:defRPr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3468688" y="6245225"/>
            <a:ext cx="28940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DejaVu Sans Condensed" charset="0"/>
              </a:defRPr>
            </a:lvl1pPr>
          </a:lstStyle>
          <a:p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DejaVu Sans Condensed" charset="0"/>
              </a:defRPr>
            </a:lvl1pPr>
          </a:lstStyle>
          <a:p>
            <a:fld id="{F75DF328-6874-4028-85AE-9D289E22DA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1905000"/>
            <a:ext cx="7772400" cy="1922463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/>
              <a:t>ИТОГИ ИССЛЕДОВАТЕЛЬСКОЙ РАБОТЫ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90600" y="3962400"/>
            <a:ext cx="6781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u="sng"/>
              <a:t>Сравнительная характеристика смешанных лесов Русской равнины и влажных экваториальных лесов Африки.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ВЫВОДЫ.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8007350" cy="4191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Т.о., исследуемые территории имеют черты сходства в рельефе, в избыточном увлажнении и высокой степени антропогенного вмешательства. </a:t>
            </a:r>
          </a:p>
          <a:p>
            <a:pPr marL="341313" indent="-341313">
              <a:lnSpc>
                <a:spcPct val="90000"/>
              </a:lnSpc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Различие состоит в географическом положении, климатических условиях , контрастных типах почв и представителях флоры и фауны.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-92075"/>
            <a:ext cx="8385175" cy="777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roid Sans Fallback" charset="0"/>
                <a:cs typeface="Droid Sans Fallback" charset="0"/>
              </a:rPr>
              <a:t>Исследование провел 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roid Sans Fallback" charset="0"/>
                <a:cs typeface="Droid Sans Fallback" charset="0"/>
              </a:rPr>
              <a:t>учащийся 7Б класса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roid Sans Fallback" charset="0"/>
                <a:cs typeface="Droid Sans Fallback" charset="0"/>
              </a:rPr>
              <a:t>МОУ «Уваровская СОШ» 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roid Sans Fallback" charset="0"/>
                <a:cs typeface="Droid Sans Fallback" charset="0"/>
              </a:rPr>
              <a:t>Богачев Михаил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2563"/>
            <a:ext cx="8385175" cy="155575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i="1" u="sng"/>
              <a:t>Влажные экваториальные леса Африки  и смешанные леса Русской равнины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844675"/>
            <a:ext cx="4370387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18075" y="1916113"/>
            <a:ext cx="3927475" cy="453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/>
              <a:t>•</a:t>
            </a:r>
            <a:r>
              <a:rPr lang="ru-RU" sz="3600" b="0" u="sng"/>
              <a:t>Географическое положение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3927475" cy="469265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7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Смешанные леса Русской равнины.</a:t>
            </a:r>
          </a:p>
          <a:p>
            <a:pPr marL="341313" indent="-341313" algn="ctr">
              <a:lnSpc>
                <a:spcPct val="80000"/>
              </a:lnSpc>
              <a:spcBef>
                <a:spcPts val="7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/>
              <a:t/>
            </a:r>
            <a:br>
              <a:rPr lang="ru-RU" sz="2800"/>
            </a:br>
            <a:endParaRPr lang="ru-RU" sz="2800"/>
          </a:p>
          <a:p>
            <a:pPr marL="341313" indent="-341313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 Центр Восточно-Европейской равнины, умеренные широты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80000"/>
              </a:lnSpc>
              <a:spcBef>
                <a:spcPts val="3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200"/>
              <a:t/>
            </a:r>
            <a:br>
              <a:rPr lang="ru-RU" sz="1200"/>
            </a:br>
            <a:endParaRPr lang="ru-RU" sz="1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05000"/>
            <a:ext cx="3927475" cy="419100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7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Влажные экваториальные леса Африки.</a:t>
            </a:r>
            <a:br>
              <a:rPr lang="ru-RU" sz="2800" b="1" u="sng"/>
            </a:br>
            <a:endParaRPr lang="ru-RU" sz="2800" b="1" u="sng"/>
          </a:p>
          <a:p>
            <a:pPr marL="341313" indent="-341313" algn="ctr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По обе стороны от экватора на материке Африка.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Рельеф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3927475" cy="4191000"/>
          </a:xfrm>
          <a:ln/>
        </p:spPr>
        <p:txBody>
          <a:bodyPr/>
          <a:lstStyle/>
          <a:p>
            <a:pPr marL="341313" indent="-341313" algn="ctr">
              <a:spcBef>
                <a:spcPts val="7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Смешанные леса Русской равнины.</a:t>
            </a:r>
          </a:p>
          <a:p>
            <a:pPr marL="341313" indent="-341313" algn="ctr">
              <a:spcBef>
                <a:spcPts val="12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Равнинный, холмистый</a:t>
            </a:r>
            <a:r>
              <a:rPr lang="ru-RU" sz="4800"/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05000"/>
            <a:ext cx="3927475" cy="4191000"/>
          </a:xfrm>
          <a:ln/>
        </p:spPr>
        <p:txBody>
          <a:bodyPr/>
          <a:lstStyle/>
          <a:p>
            <a:pPr marL="341313" indent="-341313" algn="ctr"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u="sng"/>
              <a:t>Влажные экваториальные леса Африки</a:t>
            </a:r>
          </a:p>
          <a:p>
            <a:pPr marL="341313" indent="-341313" algn="ctr"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Равнинный.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/>
              <a:t>•</a:t>
            </a:r>
            <a:r>
              <a:rPr lang="ru-RU" sz="3600" b="0" u="sng"/>
              <a:t>Климат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3927475" cy="4191000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/>
              <a:t>Смешанные леса Русской равнины.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/>
              <a:t>Умеренный пояс. Умеренные воздушные массы- выделяются четыре сезона года .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Char char="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/>
              <a:t>t</a:t>
            </a:r>
            <a:r>
              <a:rPr lang="ru-RU" sz="2000"/>
              <a:t> июля - +16 – +18 </a:t>
            </a:r>
            <a:r>
              <a:rPr lang="en-US" sz="2000"/>
              <a:t>C</a:t>
            </a:r>
            <a:r>
              <a:rPr lang="ru-RU" sz="2000"/>
              <a:t>, </a:t>
            </a:r>
            <a:r>
              <a:rPr lang="en-US" sz="2000"/>
              <a:t>t</a:t>
            </a:r>
            <a:r>
              <a:rPr lang="ru-RU" sz="2000"/>
              <a:t> января - -10 – -12 С, осадков – 600 — 700 мм в год, прохладная зима, теплое лето, достаточное или избыточное увлажнение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/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05000"/>
            <a:ext cx="3927475" cy="4191000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/>
              <a:t>Влажные экваториальные леса Африки.</a:t>
            </a:r>
          </a:p>
          <a:p>
            <a:pPr indent="-341313" algn="ctr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/>
              <a:t>Экваториальный пояс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/>
              <a:t>Экваториальные воздушные массы – влажные и жаркие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/>
              <a:t>t </a:t>
            </a:r>
            <a:r>
              <a:rPr lang="ru-RU" sz="2000"/>
              <a:t>июля -+24С, </a:t>
            </a:r>
            <a:r>
              <a:rPr lang="en-US" sz="2000"/>
              <a:t>t </a:t>
            </a:r>
            <a:r>
              <a:rPr lang="ru-RU" sz="2000"/>
              <a:t>января -+24С, садков 1000-2000мм в год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/>
              <a:t>Дожди идут равномерно в течении всего года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u="sng"/>
              <a:t>Почвы</a:t>
            </a:r>
            <a:r>
              <a:rPr lang="ru-RU" sz="3600"/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44675"/>
            <a:ext cx="3927475" cy="4822825"/>
          </a:xfrm>
          <a:ln/>
        </p:spPr>
        <p:txBody>
          <a:bodyPr/>
          <a:lstStyle/>
          <a:p>
            <a:pPr marL="341313" indent="-341313" algn="ctr">
              <a:lnSpc>
                <a:spcPct val="90000"/>
              </a:lnSpc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/>
              <a:t>• </a:t>
            </a:r>
            <a:r>
              <a:rPr lang="ru-RU" b="1" u="sng"/>
              <a:t>Смешанные леса Русской равнины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/>
              <a:t>От дерново-подзолистых до серых лесных, плодородие небольшое</a:t>
            </a:r>
            <a:r>
              <a:rPr lang="ru-RU" sz="3600"/>
              <a:t>.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/>
              <a:t>•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16113"/>
            <a:ext cx="3927475" cy="437515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Влажные экваториальные леса Африки</a:t>
            </a:r>
            <a:r>
              <a:rPr lang="ru-RU" b="1" u="sng"/>
              <a:t>.</a:t>
            </a:r>
            <a:br>
              <a:rPr lang="ru-RU" b="1" u="sng"/>
            </a:br>
            <a:endParaRPr lang="ru-RU" b="1" u="sng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•Красно</a:t>
            </a:r>
            <a:r>
              <a:rPr lang="en-US" sz="1800"/>
              <a:t>-</a:t>
            </a:r>
            <a:r>
              <a:rPr lang="ru-RU" sz="1800"/>
              <a:t>желтые ферраллитные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Содержат много железа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Органические вещества разлагаются до конца и не накапливаются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Обилие влаги приводит к непрерывному промыванию на большую глубину почв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Происходит заболачивание 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u="sng"/>
              <a:t>Растительность</a:t>
            </a:r>
            <a:r>
              <a:rPr lang="ru-RU" sz="3600"/>
              <a:t>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3927475" cy="419100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u="sng"/>
              <a:t>Смешанные леса Русской равнины</a:t>
            </a:r>
          </a:p>
          <a:p>
            <a:pPr marL="341313" indent="-341313" algn="ctr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Мелколиственные , хвойные породы деревьев: берёза, осина, ель, сосна, кустарники, травы. Многоярусность</a:t>
            </a:r>
            <a:r>
              <a:rPr lang="ru-RU" sz="140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05000"/>
            <a:ext cx="3927475" cy="419100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6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u="sng"/>
              <a:t>Влажные экваториальные леса Африки</a:t>
            </a:r>
            <a:r>
              <a:rPr lang="ru-RU" sz="2400" b="1" u="sng"/>
              <a:t>.</a:t>
            </a:r>
            <a:br>
              <a:rPr lang="ru-RU" sz="2400" b="1" u="sng"/>
            </a:br>
            <a:endParaRPr lang="ru-RU" sz="2400" b="1" u="sng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1000 видов.                           В лесу сумрак и сырость. Растительность вечнозеленая, расположена ярусами. На стволах и ветвях деревьев селятся растения –паразиты. Множество лиан, пальмы, фикусы, хлебное дерево, мимозы, эбеновое дерево, красное дерево, железное дерево, масличная пальма, бананы и др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. </a:t>
            </a:r>
            <a:r>
              <a:rPr lang="ru-RU" sz="3600"/>
              <a:t>•</a:t>
            </a:r>
            <a:r>
              <a:rPr lang="ru-RU" sz="3600" b="0" u="sng"/>
              <a:t>Животный мир</a:t>
            </a:r>
            <a:r>
              <a:rPr lang="ru-RU" sz="3600"/>
              <a:t>.</a:t>
            </a:r>
            <a:r>
              <a:rPr lang="ru-RU" sz="5400"/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3927475" cy="419100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7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Смешанные леса Русской равнины</a:t>
            </a:r>
          </a:p>
          <a:p>
            <a:pPr marL="341313" indent="-341313" algn="ctr">
              <a:lnSpc>
                <a:spcPct val="80000"/>
              </a:lnSpc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/>
            </a:r>
            <a:br>
              <a:rPr lang="ru-RU"/>
            </a:br>
            <a:endParaRPr lang="ru-RU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800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Многообразие корма вызывает многообразие животных: бурый медведь, лось, косуля, белка, куница, тетерев, дрозд, дятел, летучая мышь и другие.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/>
            </a:r>
            <a:br>
              <a:rPr lang="ru-RU" sz="1800"/>
            </a:br>
            <a:endParaRPr lang="ru-RU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18075" y="1905000"/>
            <a:ext cx="3927475" cy="4191000"/>
          </a:xfrm>
          <a:ln/>
        </p:spPr>
        <p:txBody>
          <a:bodyPr/>
          <a:lstStyle/>
          <a:p>
            <a:pPr marL="341313" indent="-341313" algn="ctr">
              <a:lnSpc>
                <a:spcPct val="80000"/>
              </a:lnSpc>
              <a:spcBef>
                <a:spcPts val="7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u="sng"/>
              <a:t>Влажные экваториальные леса Африки.</a:t>
            </a:r>
            <a:br>
              <a:rPr lang="ru-RU" sz="2800" b="1" u="sng"/>
            </a:br>
            <a:endParaRPr lang="ru-RU" sz="2800" b="1" u="sng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800"/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Обезьяны, бегемоты, леопарды, муравьи, окапи, муха це-це и другие.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2563"/>
            <a:ext cx="8385175" cy="155575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i="1" u="sng"/>
              <a:t>Влажные экваториальные леса Африки  и смешанные леса Русской равнины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844675"/>
            <a:ext cx="4370387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18075" y="1916113"/>
            <a:ext cx="3927475" cy="453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272</Words>
  <Application>Microsoft Office PowerPoint</Application>
  <PresentationFormat>Экран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Times New Roman</vt:lpstr>
      <vt:lpstr>Arial Black</vt:lpstr>
      <vt:lpstr>Droid Sans Fallback</vt:lpstr>
      <vt:lpstr>Arial</vt:lpstr>
      <vt:lpstr>DejaVu Sans Condensed</vt:lpstr>
      <vt:lpstr>Wingdings</vt:lpstr>
      <vt:lpstr>Тема Office</vt:lpstr>
      <vt:lpstr>Тема Office</vt:lpstr>
      <vt:lpstr>ИТОГИ ИССЛЕДОВАТЕЛЬСКОЙ РАБОТЫ</vt:lpstr>
      <vt:lpstr>Влажные экваториальные леса Африки  и смешанные леса Русской равнины</vt:lpstr>
      <vt:lpstr>•Географическое положение</vt:lpstr>
      <vt:lpstr>Рельеф</vt:lpstr>
      <vt:lpstr>•Климат</vt:lpstr>
      <vt:lpstr>Почвы.</vt:lpstr>
      <vt:lpstr>Растительность.</vt:lpstr>
      <vt:lpstr>. •Животный мир. </vt:lpstr>
      <vt:lpstr>Влажные экваториальные леса Африки  и смешанные леса Русской равнины</vt:lpstr>
      <vt:lpstr>ВЫВОДЫ.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ИССЛЕДОВАТЕЛЬСКОЙ РАБОТЫ</dc:title>
  <dc:creator>Татьяна</dc:creator>
  <cp:lastModifiedBy>revaz</cp:lastModifiedBy>
  <cp:revision>4</cp:revision>
  <cp:lastPrinted>1601-01-01T00:00:00Z</cp:lastPrinted>
  <dcterms:created xsi:type="dcterms:W3CDTF">2011-11-06T16:36:34Z</dcterms:created>
  <dcterms:modified xsi:type="dcterms:W3CDTF">2013-02-09T16:45:59Z</dcterms:modified>
</cp:coreProperties>
</file>