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5" r:id="rId18"/>
    <p:sldId id="278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654" autoAdjust="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A0777-2352-43AD-945C-7B9C02F54004}" type="datetimeFigureOut">
              <a:rPr lang="ru-RU" smtClean="0"/>
              <a:pPr/>
              <a:t>18.03.2012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D3D87-4559-448A-9699-0126BFE532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D3D87-4559-448A-9699-0126BFE532A8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D3D87-4559-448A-9699-0126BFE532A8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D3D87-4559-448A-9699-0126BFE532A8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D3D87-4559-448A-9699-0126BFE532A8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D3D87-4559-448A-9699-0126BFE532A8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D3D87-4559-448A-9699-0126BFE532A8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D3D87-4559-448A-9699-0126BFE532A8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D3D87-4559-448A-9699-0126BFE532A8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D3D87-4559-448A-9699-0126BFE532A8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D3D87-4559-448A-9699-0126BFE532A8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D3D87-4559-448A-9699-0126BFE532A8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D3D87-4559-448A-9699-0126BFE532A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D3D87-4559-448A-9699-0126BFE532A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D3D87-4559-448A-9699-0126BFE532A8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D3D87-4559-448A-9699-0126BFE532A8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D3D87-4559-448A-9699-0126BFE532A8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D3D87-4559-448A-9699-0126BFE532A8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D3D87-4559-448A-9699-0126BFE532A8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D3D87-4559-448A-9699-0126BFE532A8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18.03.2012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18.03.2012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18.03.2012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Презентация</a:t>
            </a:r>
          </a:p>
          <a:p>
            <a:pPr algn="ctr">
              <a:buNone/>
            </a:pPr>
            <a:r>
              <a:rPr lang="ru-RU" dirty="0" smtClean="0"/>
              <a:t>внеклассного занятия</a:t>
            </a:r>
          </a:p>
          <a:p>
            <a:pPr algn="ctr">
              <a:buNone/>
            </a:pPr>
            <a:r>
              <a:rPr lang="ru-RU" dirty="0" smtClean="0"/>
              <a:t>по теме: «Празднование Пасхи. Традиции и обычаи русского народа»</a:t>
            </a:r>
          </a:p>
          <a:p>
            <a:pPr algn="ctr">
              <a:buNone/>
            </a:pPr>
            <a:r>
              <a:rPr lang="ru-RU" dirty="0" smtClean="0"/>
              <a:t>воспитателя ГПД 1 «А» класса</a:t>
            </a:r>
          </a:p>
          <a:p>
            <a:pPr algn="ctr">
              <a:buNone/>
            </a:pPr>
            <a:r>
              <a:rPr lang="ru-RU" dirty="0" smtClean="0"/>
              <a:t>средней школы № 235</a:t>
            </a:r>
          </a:p>
          <a:p>
            <a:pPr algn="ctr">
              <a:buNone/>
            </a:pPr>
            <a:r>
              <a:rPr lang="ru-RU" dirty="0" smtClean="0"/>
              <a:t>им. </a:t>
            </a:r>
            <a:r>
              <a:rPr lang="ru-RU" dirty="0" smtClean="0"/>
              <a:t>Д.Д.Шостаковича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Ховиной Т.В.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D:\МАМА\Пасха\fab1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42852"/>
            <a:ext cx="2654885" cy="2928958"/>
          </a:xfrm>
          <a:prstGeom prst="rect">
            <a:avLst/>
          </a:prstGeom>
          <a:noFill/>
        </p:spPr>
      </p:pic>
      <p:pic>
        <p:nvPicPr>
          <p:cNvPr id="3077" name="Picture 5" descr="D:\МАМА\Пасха\79be17fd2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28604"/>
            <a:ext cx="3714776" cy="6050124"/>
          </a:xfrm>
          <a:prstGeom prst="rect">
            <a:avLst/>
          </a:prstGeom>
          <a:noFill/>
        </p:spPr>
      </p:pic>
      <p:pic>
        <p:nvPicPr>
          <p:cNvPr id="3079" name="Picture 7" descr="D:\МАМА\Пасха\faberge_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3143248"/>
            <a:ext cx="4900223" cy="350289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3571900" cy="38576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Существует очень много пасхальных игр, теперь забытых.</a:t>
            </a:r>
          </a:p>
          <a:p>
            <a:pPr algn="ctr">
              <a:buNone/>
            </a:pPr>
            <a:r>
              <a:rPr lang="ru-RU" sz="1800" dirty="0" smtClean="0"/>
              <a:t>Мы с вами бьем одним яйцом другое, стараясь разбить. А в старину дети играли в «Катание яиц», «Кручение», «Толкание носом».</a:t>
            </a:r>
            <a:endParaRPr lang="ru-RU" sz="1800" dirty="0"/>
          </a:p>
        </p:txBody>
      </p:sp>
      <p:pic>
        <p:nvPicPr>
          <p:cNvPr id="4098" name="Picture 2" descr="D:\МАМА\Пасха\00e4e1c0f7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00042"/>
            <a:ext cx="3937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000768"/>
            <a:ext cx="8229600" cy="6429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Игра «Катание яиц».</a:t>
            </a:r>
            <a:endParaRPr lang="ru-RU" sz="1800" dirty="0"/>
          </a:p>
        </p:txBody>
      </p:sp>
      <p:pic>
        <p:nvPicPr>
          <p:cNvPr id="11266" name="Picture 2" descr="D:\МАМА\Изображение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714356"/>
            <a:ext cx="6441696" cy="483078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85728"/>
            <a:ext cx="7429552" cy="621510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dirty="0" smtClean="0"/>
              <a:t>В Пасху люди старались делать как можно больше добрых дел. Помогали бедным, бездомным, ходили в тюрьмы, больницы, относили туда еду, одежду. Часто люди собирали деньги и выкупали из тюрем должников.</a:t>
            </a:r>
          </a:p>
          <a:p>
            <a:pPr algn="ctr">
              <a:buNone/>
            </a:pPr>
            <a:r>
              <a:rPr lang="ru-RU" sz="1800" dirty="0" smtClean="0"/>
              <a:t>А те кто победнее, у кого не было денег на выкуп должников, выпускали на волю птиц. Шли на рынок покупали птичку в клетке, открывали дверцу и так радостно становилось на сердце, когда была спасена чья-то жизнь</a:t>
            </a:r>
            <a:r>
              <a:rPr lang="ru-RU" sz="1800" dirty="0" smtClean="0"/>
              <a:t>.</a:t>
            </a:r>
          </a:p>
          <a:p>
            <a:pPr algn="ctr">
              <a:buNone/>
            </a:pPr>
            <a:r>
              <a:rPr lang="ru-RU" sz="1800" dirty="0" smtClean="0"/>
              <a:t>(Ученик читает стихотворение А.С.Пушкина)</a:t>
            </a: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i="1" dirty="0" smtClean="0"/>
              <a:t>В чужбине свято соблюдаю</a:t>
            </a:r>
          </a:p>
          <a:p>
            <a:pPr algn="ctr">
              <a:buNone/>
            </a:pPr>
            <a:r>
              <a:rPr lang="ru-RU" sz="1800" i="1" dirty="0" smtClean="0"/>
              <a:t>Святой обычай старины.</a:t>
            </a:r>
          </a:p>
          <a:p>
            <a:pPr algn="ctr">
              <a:buNone/>
            </a:pPr>
            <a:r>
              <a:rPr lang="ru-RU" sz="1800" i="1" dirty="0" smtClean="0"/>
              <a:t>На волю птичку выпускаю</a:t>
            </a:r>
          </a:p>
          <a:p>
            <a:pPr algn="ctr">
              <a:buNone/>
            </a:pPr>
            <a:r>
              <a:rPr lang="ru-RU" sz="1800" i="1" dirty="0" smtClean="0"/>
              <a:t>При первом празднике весны.</a:t>
            </a:r>
          </a:p>
          <a:p>
            <a:pPr algn="ctr">
              <a:buNone/>
            </a:pPr>
            <a:endParaRPr lang="ru-RU" sz="1800" i="1" dirty="0" smtClean="0"/>
          </a:p>
          <a:p>
            <a:pPr algn="ctr">
              <a:buNone/>
            </a:pPr>
            <a:r>
              <a:rPr lang="ru-RU" sz="1800" i="1" dirty="0" smtClean="0"/>
              <a:t>Я стал доступен утешенью</a:t>
            </a:r>
          </a:p>
          <a:p>
            <a:pPr algn="ctr">
              <a:buNone/>
            </a:pPr>
            <a:r>
              <a:rPr lang="ru-RU" sz="1800" i="1" dirty="0" smtClean="0"/>
              <a:t>За что на Бога мне роптать,</a:t>
            </a:r>
          </a:p>
          <a:p>
            <a:pPr algn="ctr">
              <a:buNone/>
            </a:pPr>
            <a:r>
              <a:rPr lang="ru-RU" sz="1800" i="1" dirty="0" smtClean="0"/>
              <a:t>Когда хоть одному творенью</a:t>
            </a:r>
          </a:p>
          <a:p>
            <a:pPr algn="ctr">
              <a:buNone/>
            </a:pPr>
            <a:r>
              <a:rPr lang="ru-RU" sz="1800" i="1" dirty="0" smtClean="0"/>
              <a:t>Я мог свободу даровать.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Эта традиция жива до сих пор.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2285992"/>
            <a:ext cx="3900486" cy="21431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Встаньте. Представьте, что у вас в руках маленькая, испуганная птичка. Послушайте, как у нее бьется сердечко. А теперь отпустим ее на свободу.</a:t>
            </a:r>
            <a:endParaRPr lang="ru-RU" sz="1800" dirty="0"/>
          </a:p>
        </p:txBody>
      </p:sp>
      <p:pic>
        <p:nvPicPr>
          <p:cNvPr id="7170" name="Picture 2" descr="D:\МАМА\Пасха\alexeiU123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4214842" cy="632226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16890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В светлое Христово воскресенье беспрерывно звонили церковные колокола. Звон был праздничный, радостный, «малиновый». Каждый желающий мог подняться на колокольню и сам (и взрослый, и ребенок) позвонить в </a:t>
            </a:r>
            <a:r>
              <a:rPr lang="ru-RU" sz="1800" dirty="0" smtClean="0"/>
              <a:t>колокол</a:t>
            </a:r>
          </a:p>
          <a:p>
            <a:pPr algn="ctr">
              <a:buNone/>
            </a:pPr>
            <a:r>
              <a:rPr lang="ru-RU" sz="1800" dirty="0" smtClean="0"/>
              <a:t>(звучит аудиозапись колокольного звона).</a:t>
            </a:r>
            <a:endParaRPr lang="ru-RU" sz="1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858312" cy="48117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Существовало много примет, по которым определяли погоду на Пасху: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i="1" dirty="0" smtClean="0"/>
              <a:t>Если на Пасху пойдет дождь – весна дождливая будет.</a:t>
            </a:r>
          </a:p>
          <a:p>
            <a:pPr algn="ctr">
              <a:buNone/>
            </a:pPr>
            <a:endParaRPr lang="ru-RU" sz="1800" i="1" dirty="0" smtClean="0"/>
          </a:p>
          <a:p>
            <a:pPr algn="ctr">
              <a:buNone/>
            </a:pPr>
            <a:r>
              <a:rPr lang="ru-RU" sz="1800" i="1" dirty="0" smtClean="0"/>
              <a:t>На Пасху небо ясное и солнце играет – к хорошему урожаю</a:t>
            </a:r>
          </a:p>
          <a:p>
            <a:pPr algn="ctr">
              <a:buNone/>
            </a:pPr>
            <a:endParaRPr lang="ru-RU" sz="1800" i="1" dirty="0" smtClean="0"/>
          </a:p>
          <a:p>
            <a:pPr algn="ctr">
              <a:buNone/>
            </a:pPr>
            <a:r>
              <a:rPr lang="ru-RU" sz="1800" i="1" dirty="0" smtClean="0"/>
              <a:t>На Пасху за окно ничего не бросают – под окнами Христос ходит.</a:t>
            </a:r>
          </a:p>
          <a:p>
            <a:pPr algn="ctr">
              <a:buNone/>
            </a:pPr>
            <a:endParaRPr lang="ru-RU" sz="1800" i="1" dirty="0" smtClean="0"/>
          </a:p>
          <a:p>
            <a:pPr algn="ctr">
              <a:buNone/>
            </a:pPr>
            <a:r>
              <a:rPr lang="ru-RU" sz="1800" dirty="0" smtClean="0"/>
              <a:t>У вас на партах лежат части народных примет, из которых надо составить одно целое. Какие приметы у вас получились? Прочитайте.</a:t>
            </a:r>
            <a:endParaRPr lang="ru-RU" sz="1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178595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800" dirty="0" smtClean="0"/>
              <a:t>Во всех домах пекли на Пасху особые булочки из теста в виде птичек. Назывались она «жаворонки». Ребятишки брали «жаворонков», выходили на улицу, протягивали их к солнцу и говорили: «Жаворонки, полетите, лето красное принесите!». Так призывали тепло, лето.</a:t>
            </a:r>
          </a:p>
          <a:p>
            <a:pPr algn="ctr">
              <a:buNone/>
            </a:pPr>
            <a:r>
              <a:rPr lang="ru-RU" sz="1800" dirty="0" smtClean="0"/>
              <a:t>Давайте представим, что на ладони у нас «жаворонок». Протянем его к солнцу и скажем хором : «Жаворонки, полетите, лето красное принесите!».</a:t>
            </a:r>
            <a:endParaRPr lang="ru-RU" sz="1800" dirty="0"/>
          </a:p>
        </p:txBody>
      </p:sp>
      <p:pic>
        <p:nvPicPr>
          <p:cNvPr id="8195" name="Picture 3" descr="D:\МАМА\Изображение 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214554"/>
            <a:ext cx="5500726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МАМА\Изображение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857232"/>
            <a:ext cx="6858048" cy="514301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214290"/>
            <a:ext cx="6357982" cy="3357554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Обобщение: </a:t>
            </a:r>
          </a:p>
          <a:p>
            <a:r>
              <a:rPr lang="ru-RU" sz="1800" dirty="0" smtClean="0"/>
              <a:t>О каком празднике мы сегодня говорили?</a:t>
            </a:r>
          </a:p>
          <a:p>
            <a:r>
              <a:rPr lang="ru-RU" sz="1800" dirty="0" smtClean="0"/>
              <a:t>Как к нему готовятся?</a:t>
            </a:r>
          </a:p>
          <a:p>
            <a:r>
              <a:rPr lang="ru-RU" sz="1800" dirty="0" smtClean="0"/>
              <a:t>Откуда пошла традиция красить яйца?</a:t>
            </a:r>
          </a:p>
          <a:p>
            <a:r>
              <a:rPr lang="ru-RU" sz="1800" dirty="0" smtClean="0"/>
              <a:t>Какими бывают крашеные яйца?</a:t>
            </a:r>
          </a:p>
          <a:p>
            <a:r>
              <a:rPr lang="ru-RU" sz="1800" dirty="0" smtClean="0"/>
              <a:t>Что нового вы узнали на занятии?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4286256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Молодцы. </a:t>
            </a:r>
          </a:p>
          <a:p>
            <a:r>
              <a:rPr lang="ru-RU" dirty="0" smtClean="0"/>
              <a:t>Хорошо работали. </a:t>
            </a:r>
          </a:p>
          <a:p>
            <a:r>
              <a:rPr lang="ru-RU" dirty="0" smtClean="0"/>
              <a:t>Занятие окончено.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358246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Цели занятия:</a:t>
            </a:r>
          </a:p>
          <a:p>
            <a:pPr marL="578358" indent="-514350">
              <a:buFont typeface="+mj-lt"/>
              <a:buAutoNum type="arabicPeriod"/>
            </a:pPr>
            <a:r>
              <a:rPr lang="ru-RU" sz="1800" dirty="0" smtClean="0"/>
              <a:t>Знакомство </a:t>
            </a:r>
            <a:r>
              <a:rPr lang="ru-RU" sz="1800" dirty="0" smtClean="0"/>
              <a:t>детей с историей, бытом и традициями русского народа</a:t>
            </a:r>
          </a:p>
          <a:p>
            <a:pPr marL="578358" indent="-514350">
              <a:buFont typeface="+mj-lt"/>
              <a:buAutoNum type="arabicPeriod"/>
            </a:pPr>
            <a:r>
              <a:rPr lang="ru-RU" sz="1800" dirty="0" smtClean="0"/>
              <a:t>Знакомство </a:t>
            </a:r>
            <a:r>
              <a:rPr lang="ru-RU" sz="1800" dirty="0" smtClean="0"/>
              <a:t>с православными обычаями</a:t>
            </a:r>
          </a:p>
          <a:p>
            <a:pPr marL="578358" indent="-514350">
              <a:buFont typeface="+mj-lt"/>
              <a:buAutoNum type="arabicPeriod"/>
            </a:pPr>
            <a:r>
              <a:rPr lang="ru-RU" sz="1800" dirty="0" smtClean="0"/>
              <a:t>Воспитание бережного отношения </a:t>
            </a:r>
            <a:r>
              <a:rPr lang="ru-RU" sz="1800" dirty="0" smtClean="0"/>
              <a:t>к культурному наследию</a:t>
            </a:r>
          </a:p>
          <a:p>
            <a:pPr marL="578358" indent="-514350">
              <a:buFont typeface="+mj-lt"/>
              <a:buAutoNum type="arabicPeriod"/>
            </a:pPr>
            <a:r>
              <a:rPr lang="ru-RU" sz="1800" dirty="0" smtClean="0"/>
              <a:t>Расширение кругозора </a:t>
            </a:r>
            <a:r>
              <a:rPr lang="ru-RU" sz="1800" dirty="0" smtClean="0"/>
              <a:t>детей</a:t>
            </a:r>
          </a:p>
          <a:p>
            <a:pPr marL="578358" indent="-514350">
              <a:buFont typeface="+mj-lt"/>
              <a:buAutoNum type="arabicPeriod"/>
            </a:pPr>
            <a:r>
              <a:rPr lang="ru-RU" sz="1800" dirty="0" smtClean="0"/>
              <a:t>Развитие коммуникативных навыков</a:t>
            </a:r>
            <a:endParaRPr lang="ru-RU" sz="1800" dirty="0" smtClean="0"/>
          </a:p>
          <a:p>
            <a:pPr marL="578358" indent="-514350"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Дидактические материалы: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  Кулич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  Крашеные яйца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  Деревянные яйца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  Репродукции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  Звукозапись «Колокольный звон»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  Желоб для катания яиц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 «Жаворонок» из теста</a:t>
            </a:r>
          </a:p>
          <a:p>
            <a:pPr marL="578358" indent="-514350">
              <a:buNone/>
            </a:pPr>
            <a:endParaRPr lang="ru-RU" sz="1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229600" cy="1214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Ход урока:</a:t>
            </a:r>
          </a:p>
          <a:p>
            <a:pPr algn="ctr">
              <a:buNone/>
            </a:pPr>
            <a:r>
              <a:rPr lang="ru-RU" sz="1800" dirty="0" smtClean="0"/>
              <a:t>     Класс празднично украшен. На столе самовар, кулич, крашеные яйца. На доске старинные пасхальные открытки.</a:t>
            </a:r>
            <a:endParaRPr lang="ru-RU" sz="1800" dirty="0"/>
          </a:p>
        </p:txBody>
      </p:sp>
      <p:pic>
        <p:nvPicPr>
          <p:cNvPr id="9218" name="Picture 2" descr="D:\МАМА\Пасха\0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28934"/>
            <a:ext cx="2194262" cy="3313509"/>
          </a:xfrm>
          <a:prstGeom prst="rect">
            <a:avLst/>
          </a:prstGeom>
          <a:noFill/>
        </p:spPr>
      </p:pic>
      <p:pic>
        <p:nvPicPr>
          <p:cNvPr id="9219" name="Picture 3" descr="D:\МАМА\Пасха\frenchpu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071942"/>
            <a:ext cx="3734685" cy="2373081"/>
          </a:xfrm>
          <a:prstGeom prst="rect">
            <a:avLst/>
          </a:prstGeom>
          <a:noFill/>
        </p:spPr>
      </p:pic>
      <p:pic>
        <p:nvPicPr>
          <p:cNvPr id="9221" name="Picture 5" descr="D:\МАМА\Пасха\card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2928934"/>
            <a:ext cx="2357422" cy="3325284"/>
          </a:xfrm>
          <a:prstGeom prst="rect">
            <a:avLst/>
          </a:prstGeom>
          <a:noFill/>
        </p:spPr>
      </p:pic>
      <p:pic>
        <p:nvPicPr>
          <p:cNvPr id="9222" name="Picture 6" descr="D:\МАМА\Пасха\524bf790108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1500174"/>
            <a:ext cx="3571900" cy="228266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628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В это воскресенье все православные люди будут отмечать самый главный светлый праздник – Пасху или Воскресение Христово</a:t>
            </a:r>
            <a:r>
              <a:rPr lang="ru-RU" sz="1800" dirty="0" smtClean="0"/>
              <a:t>.</a:t>
            </a:r>
          </a:p>
          <a:p>
            <a:pPr algn="ctr">
              <a:buNone/>
            </a:pPr>
            <a:r>
              <a:rPr lang="ru-RU" sz="1800" dirty="0" smtClean="0"/>
              <a:t>(3 ученика читают стихотворение у доски)</a:t>
            </a: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i="1" dirty="0" smtClean="0"/>
              <a:t>Повсюду </a:t>
            </a:r>
            <a:r>
              <a:rPr lang="ru-RU" sz="1800" i="1" dirty="0" smtClean="0"/>
              <a:t>благовест гудит,</a:t>
            </a:r>
          </a:p>
          <a:p>
            <a:pPr algn="ctr">
              <a:buNone/>
            </a:pPr>
            <a:r>
              <a:rPr lang="ru-RU" sz="1800" i="1" dirty="0" smtClean="0"/>
              <a:t>Из всех церквей народ валит,</a:t>
            </a:r>
          </a:p>
          <a:p>
            <a:pPr algn="ctr">
              <a:buNone/>
            </a:pPr>
            <a:r>
              <a:rPr lang="ru-RU" sz="1800" i="1" dirty="0" smtClean="0"/>
              <a:t>Заря глядит уже с небес..</a:t>
            </a:r>
          </a:p>
          <a:p>
            <a:pPr algn="ctr">
              <a:buNone/>
            </a:pPr>
            <a:r>
              <a:rPr lang="ru-RU" sz="1800" i="1" dirty="0" smtClean="0"/>
              <a:t>Христос Воскрес! Христос Воскрес!</a:t>
            </a:r>
          </a:p>
          <a:p>
            <a:pPr algn="ctr">
              <a:buNone/>
            </a:pPr>
            <a:endParaRPr lang="ru-RU" sz="1800" i="1" dirty="0" smtClean="0"/>
          </a:p>
          <a:p>
            <a:pPr algn="ctr">
              <a:buNone/>
            </a:pPr>
            <a:r>
              <a:rPr lang="ru-RU" sz="1800" i="1" dirty="0" smtClean="0"/>
              <a:t>С полей уж снят покров снегов,</a:t>
            </a:r>
          </a:p>
          <a:p>
            <a:pPr algn="ctr">
              <a:buNone/>
            </a:pPr>
            <a:r>
              <a:rPr lang="ru-RU" sz="1800" i="1" dirty="0" smtClean="0"/>
              <a:t>И реки рвутся из оков,</a:t>
            </a:r>
          </a:p>
          <a:p>
            <a:pPr algn="ctr">
              <a:buNone/>
            </a:pPr>
            <a:r>
              <a:rPr lang="ru-RU" sz="1800" i="1" dirty="0" smtClean="0"/>
              <a:t>И зеленеет ближний лес..</a:t>
            </a:r>
          </a:p>
          <a:p>
            <a:pPr algn="ctr">
              <a:buNone/>
            </a:pPr>
            <a:r>
              <a:rPr lang="ru-RU" sz="1800" i="1" dirty="0" smtClean="0"/>
              <a:t>Христос Воскрес! Христос Воскрес!</a:t>
            </a:r>
          </a:p>
          <a:p>
            <a:pPr algn="ctr">
              <a:buNone/>
            </a:pPr>
            <a:endParaRPr lang="ru-RU" sz="1800" i="1" dirty="0" smtClean="0"/>
          </a:p>
          <a:p>
            <a:pPr algn="ctr">
              <a:buNone/>
            </a:pPr>
            <a:r>
              <a:rPr lang="ru-RU" sz="1800" i="1" dirty="0" smtClean="0"/>
              <a:t>Вот просыпается земля,</a:t>
            </a:r>
          </a:p>
          <a:p>
            <a:pPr algn="ctr">
              <a:buNone/>
            </a:pPr>
            <a:r>
              <a:rPr lang="ru-RU" sz="1800" i="1" dirty="0" smtClean="0"/>
              <a:t>И одеваются поля, </a:t>
            </a:r>
          </a:p>
          <a:p>
            <a:pPr algn="ctr">
              <a:buNone/>
            </a:pPr>
            <a:r>
              <a:rPr lang="ru-RU" sz="1800" i="1" dirty="0" smtClean="0"/>
              <a:t>Весна идет, полна чудес!</a:t>
            </a:r>
          </a:p>
          <a:p>
            <a:pPr algn="ctr">
              <a:buNone/>
            </a:pPr>
            <a:r>
              <a:rPr lang="ru-RU" sz="1800" i="1" dirty="0" smtClean="0"/>
              <a:t>Христос Воскрес! Христос Воскрес!</a:t>
            </a: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14290"/>
            <a:ext cx="7572428" cy="121444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dirty="0" smtClean="0"/>
              <a:t>     Наше сегодняшнее занятие посвящено обычаям и обрядам, которыми сопровождалось на Руси празднование Пасхи.</a:t>
            </a:r>
          </a:p>
          <a:p>
            <a:pPr algn="ctr">
              <a:buNone/>
            </a:pPr>
            <a:r>
              <a:rPr lang="ru-RU" sz="1800" dirty="0" smtClean="0"/>
              <a:t>Скажите, как у вас дома готовятся к этому празднику? </a:t>
            </a:r>
            <a:endParaRPr lang="ru-RU" sz="1800" dirty="0"/>
          </a:p>
        </p:txBody>
      </p:sp>
      <p:pic>
        <p:nvPicPr>
          <p:cNvPr id="14338" name="Picture 2" descr="D:\МАМА\Изображение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643050"/>
            <a:ext cx="6429420" cy="482157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Подготовка к празднику начиналась за несколько дней до воскресенья. В четверг (он недаром называется Чистый Четверг) надо было убрать весь дом, вымыть окна, повесить чистые занавески, вымыть до блеска полы.</a:t>
            </a:r>
          </a:p>
          <a:p>
            <a:pPr algn="ctr">
              <a:buNone/>
            </a:pPr>
            <a:r>
              <a:rPr lang="ru-RU" sz="1800" dirty="0" smtClean="0"/>
              <a:t>Тряпку, которой вытирали пыль, прятали в потайное место и применяли для лечения. Считалось, если обвязать этой тряпкой больную спину – боль пройдет.</a:t>
            </a:r>
          </a:p>
          <a:p>
            <a:pPr algn="ctr">
              <a:buNone/>
            </a:pPr>
            <a:r>
              <a:rPr lang="ru-RU" sz="1800" dirty="0" smtClean="0"/>
              <a:t>В четверг начинали печь куличи, пироги, блины. Куличей пекли очень много, чтобы угостить всех гостей, раздать бедным людям. На куличах гадали – поставят в печь и загадывают: «Этот кулич бабушкин, этот – батюшкин, этот – матушкин». Смотрели, если кулич – пышный, румяный – того ждет счастье, благополучие, а если осел, пригорел – жди  неприятностей.</a:t>
            </a:r>
          </a:p>
          <a:p>
            <a:pPr algn="ctr">
              <a:buNone/>
            </a:pPr>
            <a:endParaRPr lang="ru-RU" sz="1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57166"/>
            <a:ext cx="8229600" cy="2000264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/>
              <a:t>В четверг начинали красить яйца. Крашеные в луковой шелухе в свекольном отваре назывались крашенки, если на них нарисованы полоски, точечки – писанки, а в мелкую крапинку – крапанки.</a:t>
            </a:r>
          </a:p>
          <a:p>
            <a:pPr algn="ctr">
              <a:buNone/>
            </a:pPr>
            <a:r>
              <a:rPr lang="ru-RU" sz="1800" dirty="0" smtClean="0"/>
              <a:t>А теперь определите, где здесь писанки, где крапанки и где крашенки.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 descr="D:\МАМА\Изображение 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285992"/>
            <a:ext cx="5756247" cy="431674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3429024" cy="55721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      Откуда пошел обычай красить яйца?</a:t>
            </a:r>
          </a:p>
          <a:p>
            <a:pPr algn="ctr">
              <a:buNone/>
            </a:pPr>
            <a:r>
              <a:rPr lang="ru-RU" sz="1800" dirty="0" smtClean="0"/>
              <a:t>      Ученица Христа Мария Магдалина пришла к императору Тиберию и принесла ему в подарок простое яйцо. Мария протянула яйцо императору со словами «Христос Воскрес!». На что император рассмеялся: «Это невозможно, как невозможно, чтобы это яйцо стало красным!». В тот же миг на глазах у всех яйцо стало красным.</a:t>
            </a:r>
            <a:endParaRPr lang="ru-RU" sz="1800" dirty="0"/>
          </a:p>
        </p:txBody>
      </p:sp>
      <p:pic>
        <p:nvPicPr>
          <p:cNvPr id="1027" name="Picture 3" descr="D:\МАМА\Пасха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571480"/>
            <a:ext cx="4878384" cy="582493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928670"/>
            <a:ext cx="3443254" cy="53578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      Яички было принято дарить друг другу. Деревенские умельцы вырезали яйца из дерева и расписывали их, в кондитерских продавали шоколадные яйца, а известные ювелирные фирмы делали яйца из золота и драгоценных камней. Особенно прославилась ими фирма Фаберже, которая делала пасхальные яйца для царской семьи.</a:t>
            </a:r>
            <a:endParaRPr lang="ru-RU" sz="1800" dirty="0"/>
          </a:p>
        </p:txBody>
      </p:sp>
      <p:pic>
        <p:nvPicPr>
          <p:cNvPr id="2050" name="Picture 2" descr="D:\МАМА\Пасха\bd804a6d3baa671456e4191c1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642918"/>
            <a:ext cx="4786346" cy="537267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165</TotalTime>
  <Words>980</Words>
  <PresentationFormat>Экран (4:3)</PresentationFormat>
  <Paragraphs>111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www.PHILka.RU</cp:lastModifiedBy>
  <cp:revision>22</cp:revision>
  <dcterms:modified xsi:type="dcterms:W3CDTF">2012-03-18T16:58:59Z</dcterms:modified>
</cp:coreProperties>
</file>