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79" r:id="rId6"/>
    <p:sldId id="262" r:id="rId7"/>
    <p:sldId id="287" r:id="rId8"/>
    <p:sldId id="285" r:id="rId9"/>
    <p:sldId id="272" r:id="rId10"/>
    <p:sldId id="289" r:id="rId11"/>
    <p:sldId id="288" r:id="rId12"/>
    <p:sldId id="286" r:id="rId13"/>
    <p:sldId id="282" r:id="rId14"/>
    <p:sldId id="267" r:id="rId15"/>
    <p:sldId id="264" r:id="rId16"/>
    <p:sldId id="263" r:id="rId17"/>
    <p:sldId id="291" r:id="rId18"/>
    <p:sldId id="281" r:id="rId19"/>
    <p:sldId id="275" r:id="rId20"/>
    <p:sldId id="277" r:id="rId21"/>
    <p:sldId id="276" r:id="rId22"/>
    <p:sldId id="29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2C38-FFDF-402D-958D-408D5EBD3FB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B15D-CCAA-4A55-93F7-CECACFD09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2C38-FFDF-402D-958D-408D5EBD3FB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B15D-CCAA-4A55-93F7-CECACFD09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2C38-FFDF-402D-958D-408D5EBD3FB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B15D-CCAA-4A55-93F7-CECACFD09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2C38-FFDF-402D-958D-408D5EBD3FB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B15D-CCAA-4A55-93F7-CECACFD09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2C38-FFDF-402D-958D-408D5EBD3FB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B15D-CCAA-4A55-93F7-CECACFD09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2C38-FFDF-402D-958D-408D5EBD3FB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B15D-CCAA-4A55-93F7-CECACFD09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2C38-FFDF-402D-958D-408D5EBD3FB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B15D-CCAA-4A55-93F7-CECACFD09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2C38-FFDF-402D-958D-408D5EBD3FB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B15D-CCAA-4A55-93F7-CECACFD09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2C38-FFDF-402D-958D-408D5EBD3FB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B15D-CCAA-4A55-93F7-CECACFD09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2C38-FFDF-402D-958D-408D5EBD3FB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B15D-CCAA-4A55-93F7-CECACFD09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2C38-FFDF-402D-958D-408D5EBD3FB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B15D-CCAA-4A55-93F7-CECACFD09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FFFF00">
                <a:alpha val="33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F2C38-FFDF-402D-958D-408D5EBD3FB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9B15D-CCAA-4A55-93F7-CECACFD09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kalitva.ru/uploads/posts/2008-09/1220533256_schoolboy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357298"/>
            <a:ext cx="7500990" cy="507209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Пищеварение в ротовой полости. Регуляция пищеварения.</a:t>
            </a:r>
          </a:p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Работу выполнила: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биологии МКОУ СОШ № 2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Короткова Людмила Алексеевна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Гигиена ротовой полости: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6" descr="чистка зубов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264320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86182" y="1785926"/>
            <a:ext cx="49292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не раскусывать орехи;</a:t>
            </a:r>
          </a:p>
          <a:p>
            <a:pPr algn="just">
              <a:buFontTx/>
              <a:buChar char="-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не разгрызать кости и твердые конфеты;</a:t>
            </a:r>
          </a:p>
          <a:p>
            <a:pPr algn="just">
              <a:buFontTx/>
              <a:buChar char="-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не пить холодную воду;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не есть мороженое сразу после горячей пищи.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Регуляция пищеварения: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Регуляция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Нервная                                          Гуморальная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Рефлексы                                        Гормоны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Симпатический отдел           желудочно-кишечного тракта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Парасимпатический отдел               эндокринной системы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785918" y="1785926"/>
            <a:ext cx="1714512" cy="7143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72132" y="1857364"/>
            <a:ext cx="1571636" cy="7143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929456" y="3571082"/>
            <a:ext cx="71438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7180281" y="3463925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000894" y="4714090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7144562" y="4714090"/>
            <a:ext cx="71438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FF00">
                <a:alpha val="20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Лабораторная работа: «Действие слюны на крахмал».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Цель эксперимента: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показать, что ферменты слюны способны расщеплять крахмал.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Пользуясь инструктивной карточкой определите  как действует слюна на крахмал: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Пробирка 1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крахмал + слюна + тепло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Результат: крахмал не синеет – он превратился в сахар.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Пробирка 2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крахмал + вода + тепло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Результат: крахмал от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иода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синеет.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Пробирка 3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крахмал + слюна + холод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Результат: крахмал от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иода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синеет (при низкой температуре ферменты слюны на крахмал не действуют).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5-tub.yandex.net/i?id=217798149-18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2071702" cy="27146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214291"/>
            <a:ext cx="5700698" cy="85725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Сделайте выводы: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1000108"/>
            <a:ext cx="4614850" cy="121444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действует слюна на крахмал?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000371"/>
            <a:ext cx="79296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Выводы: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 действием ферментов слюны происходит химическое расщепление крахмала пищи.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Ферменты действуют только при температуре тела.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714356"/>
            <a:ext cx="8072494" cy="59293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Вопросы к презентации №1: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Строение и функции ротовой полости.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1.Каково строение ротовой полости?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Какие функции ротовая полость выполняет?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Какую роль играет язык?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4. Почему необходимо ухаживать за ротовой полостью?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429684" cy="58579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Вопросы к презентации №2: </a:t>
            </a:r>
            <a:r>
              <a:rPr lang="ru-RU" b="1" dirty="0" smtClean="0">
                <a:solidFill>
                  <a:srgbClr val="FF0000"/>
                </a:solidFill>
              </a:rPr>
              <a:t>Зубы человека, их строение и значение.</a:t>
            </a: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Какие типы зубов различают у человека?</a:t>
            </a: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2.  Назовите части зуба?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  В чем заключается правильный уход за   зубами?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4.  Назовите различия в функциях зубов?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Вопросы к презентации №3:</a:t>
            </a:r>
            <a:r>
              <a:rPr lang="ru-RU" b="1" dirty="0" smtClean="0">
                <a:solidFill>
                  <a:srgbClr val="FF0000"/>
                </a:solidFill>
              </a:rPr>
              <a:t> Изменение пищи в ротовой полости.</a:t>
            </a:r>
          </a:p>
          <a:p>
            <a:pPr>
              <a:buNone/>
            </a:pPr>
            <a:r>
              <a:rPr lang="ru-RU" dirty="0" smtClean="0"/>
              <a:t>1. Какова роль ферментов в пищеварении ротовой полости?</a:t>
            </a:r>
          </a:p>
          <a:p>
            <a:pPr>
              <a:buNone/>
            </a:pPr>
            <a:r>
              <a:rPr lang="ru-RU" dirty="0" smtClean="0"/>
              <a:t>2. Как действует слюна на крахмал?</a:t>
            </a:r>
          </a:p>
          <a:p>
            <a:pPr>
              <a:buNone/>
            </a:pPr>
            <a:r>
              <a:rPr lang="ru-RU" dirty="0" smtClean="0"/>
              <a:t>3. Какие химические превращения происходят с пищей под воздействием слюны?</a:t>
            </a:r>
          </a:p>
          <a:p>
            <a:pPr>
              <a:buNone/>
            </a:pPr>
            <a:r>
              <a:rPr lang="ru-RU" b="1" dirty="0" smtClean="0"/>
              <a:t>4. Объясните, почему, если долго жевать черный хлеб, он становится сладким?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Вопросы к презентации №4: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Нейрогуморальная регуляция пищеварения.</a:t>
            </a:r>
          </a:p>
          <a:p>
            <a:pPr>
              <a:buNone/>
            </a:pPr>
            <a:r>
              <a:rPr lang="ru-RU" dirty="0" smtClean="0"/>
              <a:t>1. Как регулируется слюноотделение?</a:t>
            </a:r>
          </a:p>
          <a:p>
            <a:pPr>
              <a:buNone/>
            </a:pPr>
            <a:r>
              <a:rPr lang="ru-RU" dirty="0" smtClean="0"/>
              <a:t>2. В каком отделе головного мозга находятся центры пищеварения?</a:t>
            </a:r>
          </a:p>
          <a:p>
            <a:pPr>
              <a:buNone/>
            </a:pPr>
            <a:r>
              <a:rPr lang="ru-RU" dirty="0" smtClean="0"/>
              <a:t>3. Как осуществляется гуморальная регуляция пищеварения?</a:t>
            </a:r>
          </a:p>
          <a:p>
            <a:pPr>
              <a:buNone/>
            </a:pPr>
            <a:r>
              <a:rPr lang="ru-RU" b="1" dirty="0" smtClean="0"/>
              <a:t>4. Почему нельзя смеяться во время еды?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а 38 из 8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14290"/>
            <a:ext cx="2714644" cy="28289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Закрепление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00438"/>
            <a:ext cx="8286808" cy="235745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«5»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Учебник стр. 155 «Подумайте» - №1, 2</a:t>
            </a:r>
          </a:p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«4»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Рабочая тетрадь стр. 102 - №156</a:t>
            </a:r>
          </a:p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«3»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Учебник стр. 154 «ПСЗ» - №3, 6, 9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latin typeface="Monotype Corsiva" pitchFamily="66" charset="0"/>
              </a:rPr>
              <a:t/>
            </a:r>
            <a:br>
              <a:rPr lang="ru-RU" sz="2700" b="1" dirty="0" smtClean="0">
                <a:latin typeface="Monotype Corsiva" pitchFamily="66" charset="0"/>
              </a:rPr>
            </a:br>
            <a:r>
              <a:rPr lang="ru-RU" sz="2700" b="1" dirty="0" smtClean="0">
                <a:latin typeface="Monotype Corsiva" pitchFamily="66" charset="0"/>
              </a:rPr>
              <a:t>1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. Исследовать процессы пищеварения в ротовой полости.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азвивать умения и навыки  анализировать,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 обобщать, сравнивать, делать выводы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3. Формировать навыки самостоятельной работы в создании презентации.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4. Содействовать воспитанию познавательного интереса к биологии.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700" b="1" dirty="0" smtClean="0">
                <a:solidFill>
                  <a:schemeClr val="tx2"/>
                </a:solidFill>
                <a:latin typeface="Monotype Corsiva" pitchFamily="66" charset="0"/>
              </a:rPr>
              <a:t/>
            </a:r>
            <a:br>
              <a:rPr lang="ru-RU" sz="2700" b="1" dirty="0" smtClean="0">
                <a:solidFill>
                  <a:schemeClr val="tx2"/>
                </a:solidFill>
                <a:latin typeface="Monotype Corsiva" pitchFamily="66" charset="0"/>
              </a:rPr>
            </a:br>
            <a:endParaRPr lang="ru-RU" sz="27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14356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 урока: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286808" cy="3424246"/>
          </a:xfrm>
        </p:spPr>
        <p:txBody>
          <a:bodyPr>
            <a:noAutofit/>
          </a:bodyPr>
          <a:lstStyle/>
          <a:p>
            <a:pPr algn="l">
              <a:buFont typeface="Arial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нового узнали на уроке?</a:t>
            </a:r>
          </a:p>
          <a:p>
            <a:pPr algn="l">
              <a:buFont typeface="Arial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задачи ставили?</a:t>
            </a:r>
          </a:p>
          <a:p>
            <a:pPr algn="l">
              <a:buFont typeface="Arial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Удалось ли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решитъ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поставленные задачи?</a:t>
            </a:r>
          </a:p>
          <a:p>
            <a:pPr algn="l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358246" cy="4067188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«5»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приготовить презентацию (5-6 слайдов) 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«Жизнь и творчество И.П.Павлова».</a:t>
            </a:r>
          </a:p>
          <a:p>
            <a:pPr algn="l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«4»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Рабочая тетрадь стр. 100-103</a:t>
            </a:r>
          </a:p>
          <a:p>
            <a:pPr algn="l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«3» </a:t>
            </a: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Учебник стр. 152-153, пересказ.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714907"/>
          </a:xfrm>
        </p:spPr>
        <p:txBody>
          <a:bodyPr>
            <a:prstTxWarp prst="textCurveDown">
              <a:avLst/>
            </a:prstTxWarp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607222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План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троение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функции ротовой полости.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Зубы человека, их строение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значение.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Изменение пищи в ротовой полости.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Нейрогуморальная регуляция пищеварения.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578647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Эпиграф: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«Сто болезней входит через рот».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(Китайская пословица).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«Почему ротовую полость считают важным отделом пищеварения?»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Ответы к тесту: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/>
              <a:t>Вариант 1:</a:t>
            </a:r>
          </a:p>
          <a:p>
            <a:pPr>
              <a:buNone/>
            </a:pPr>
            <a:r>
              <a:rPr lang="ru-RU" b="1" dirty="0" smtClean="0"/>
              <a:t>1а 3в 5в 7а 9а; </a:t>
            </a:r>
          </a:p>
          <a:p>
            <a:pPr>
              <a:buNone/>
            </a:pPr>
            <a:r>
              <a:rPr lang="ru-RU" sz="2800" b="1" dirty="0" smtClean="0"/>
              <a:t>механический и химический; </a:t>
            </a:r>
          </a:p>
          <a:p>
            <a:pPr>
              <a:buNone/>
            </a:pPr>
            <a:r>
              <a:rPr lang="ru-RU" sz="2800" b="1" dirty="0" smtClean="0"/>
              <a:t>чтобы пища была полноценной.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u="sng" dirty="0" smtClean="0"/>
              <a:t>Вариант 2:</a:t>
            </a:r>
          </a:p>
          <a:p>
            <a:pPr>
              <a:buNone/>
            </a:pPr>
            <a:r>
              <a:rPr lang="ru-RU" b="1" dirty="0" smtClean="0"/>
              <a:t>2а 4б 6в 8г 10а;</a:t>
            </a:r>
          </a:p>
          <a:p>
            <a:pPr>
              <a:buNone/>
            </a:pPr>
            <a:r>
              <a:rPr lang="ru-RU" sz="2800" b="1" dirty="0" smtClean="0"/>
              <a:t>растительную и животную;</a:t>
            </a:r>
          </a:p>
          <a:p>
            <a:pPr>
              <a:buNone/>
            </a:pPr>
            <a:r>
              <a:rPr lang="ru-RU" sz="2800" b="1" dirty="0" smtClean="0"/>
              <a:t>Необходимое условие роста и развития организма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 теста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214554"/>
            <a:ext cx="8572560" cy="435771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баллов – «5»</a:t>
            </a: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5-6 баллов – «4»</a:t>
            </a: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балла – «3»</a:t>
            </a: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менее 4 баллов – «2».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Строение ротовой полости: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Строение</a:t>
            </a:r>
          </a:p>
          <a:p>
            <a:pPr>
              <a:buNone/>
            </a:pPr>
            <a:r>
              <a:rPr lang="ru-RU" b="1" dirty="0" smtClean="0"/>
              <a:t>Слюна</a:t>
            </a:r>
            <a:r>
              <a:rPr lang="ru-RU" dirty="0" smtClean="0"/>
              <a:t>                           </a:t>
            </a:r>
            <a:r>
              <a:rPr lang="ru-RU" b="1" dirty="0" smtClean="0"/>
              <a:t>Язык </a:t>
            </a:r>
            <a:r>
              <a:rPr lang="ru-RU" dirty="0" smtClean="0"/>
              <a:t>                         </a:t>
            </a:r>
            <a:r>
              <a:rPr lang="ru-RU" b="1" dirty="0" smtClean="0"/>
              <a:t>Зубы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428728" y="1928802"/>
            <a:ext cx="235745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500562" y="221455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72132" y="2000240"/>
            <a:ext cx="214314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внутреннее строение зу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071810"/>
            <a:ext cx="314327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слюнные желез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141610"/>
            <a:ext cx="314327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языки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04" t="14314" r="22845" b="11096"/>
          <a:stretch>
            <a:fillRect/>
          </a:stretch>
        </p:blipFill>
        <p:spPr bwMode="auto">
          <a:xfrm>
            <a:off x="3714744" y="3214686"/>
            <a:ext cx="2232025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ntiqua" pitchFamily="2" charset="0"/>
              </a:rPr>
              <a:t>Функции ротовой полости:</a:t>
            </a:r>
            <a:endParaRPr lang="ru-RU" b="1" dirty="0">
              <a:solidFill>
                <a:srgbClr val="FF0000"/>
              </a:solidFill>
              <a:latin typeface="Antiqua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AutoNum type="arabicPeriod"/>
            </a:pPr>
            <a:r>
              <a:rPr lang="ru-RU" b="1" dirty="0" smtClean="0"/>
              <a:t>Механическое измельчение пищи (язык, зубы).</a:t>
            </a:r>
          </a:p>
          <a:p>
            <a:pPr>
              <a:buFontTx/>
              <a:buAutoNum type="arabicPeriod"/>
            </a:pPr>
            <a:r>
              <a:rPr lang="ru-RU" b="1" dirty="0" smtClean="0"/>
              <a:t>Образование пищевого комка (фермент слюны - муцин, язык). </a:t>
            </a:r>
          </a:p>
          <a:p>
            <a:pPr>
              <a:buFontTx/>
              <a:buAutoNum type="arabicPeriod"/>
            </a:pPr>
            <a:r>
              <a:rPr lang="ru-RU" b="1" dirty="0" smtClean="0"/>
              <a:t>Частичное расщепление углеводов (фермент слюны - птиалин).</a:t>
            </a:r>
          </a:p>
          <a:p>
            <a:pPr>
              <a:buFontTx/>
              <a:buAutoNum type="arabicPeriod"/>
            </a:pPr>
            <a:r>
              <a:rPr lang="ru-RU" b="1" dirty="0" smtClean="0"/>
              <a:t> Обеззараживание пищи (лизоцим).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0" descr="коренные_б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84F51"/>
              </a:clrFrom>
              <a:clrTo>
                <a:srgbClr val="E84F5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714620"/>
            <a:ext cx="2808288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527425" y="2492375"/>
            <a:ext cx="2087563" cy="504825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/>
              <a:t>Резцы</a:t>
            </a:r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6372225" y="2420938"/>
            <a:ext cx="1081088" cy="576262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/>
              <a:t>4+4=8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3527425" y="3194050"/>
            <a:ext cx="2087563" cy="468313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/>
              <a:t>Клыки</a:t>
            </a:r>
          </a:p>
        </p:txBody>
      </p:sp>
      <p:sp>
        <p:nvSpPr>
          <p:cNvPr id="10" name="Oval 24"/>
          <p:cNvSpPr>
            <a:spLocks noChangeArrowheads="1"/>
          </p:cNvSpPr>
          <p:nvPr/>
        </p:nvSpPr>
        <p:spPr bwMode="auto">
          <a:xfrm>
            <a:off x="6372225" y="3140075"/>
            <a:ext cx="1079500" cy="576263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/>
              <a:t>2+2=4</a:t>
            </a:r>
          </a:p>
        </p:txBody>
      </p:sp>
      <p:sp>
        <p:nvSpPr>
          <p:cNvPr id="11" name="Rectangle 29"/>
          <p:cNvSpPr>
            <a:spLocks noChangeArrowheads="1"/>
          </p:cNvSpPr>
          <p:nvPr/>
        </p:nvSpPr>
        <p:spPr bwMode="auto">
          <a:xfrm>
            <a:off x="3546475" y="3860800"/>
            <a:ext cx="205105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/>
              <a:t>Малые коренные</a:t>
            </a: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6300788" y="3860800"/>
            <a:ext cx="1150937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/>
              <a:t>4+4=8</a:t>
            </a:r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3527425" y="4581525"/>
            <a:ext cx="2087563" cy="503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/>
              <a:t>Большие коренные</a:t>
            </a:r>
          </a:p>
        </p:txBody>
      </p:sp>
      <p:sp>
        <p:nvSpPr>
          <p:cNvPr id="14" name="Oval 49"/>
          <p:cNvSpPr>
            <a:spLocks noChangeArrowheads="1"/>
          </p:cNvSpPr>
          <p:nvPr/>
        </p:nvSpPr>
        <p:spPr bwMode="auto">
          <a:xfrm>
            <a:off x="6300788" y="4508500"/>
            <a:ext cx="1150937" cy="6477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/>
              <a:t>6+6=12</a:t>
            </a:r>
          </a:p>
        </p:txBody>
      </p:sp>
      <p:sp>
        <p:nvSpPr>
          <p:cNvPr id="23" name="Rectangle 6"/>
          <p:cNvSpPr txBox="1">
            <a:spLocks noChangeArrowheads="1"/>
          </p:cNvSpPr>
          <p:nvPr/>
        </p:nvSpPr>
        <p:spPr>
          <a:xfrm>
            <a:off x="857224" y="1500174"/>
            <a:ext cx="7335837" cy="792162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Зубы-костные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образования служащие для захватывания, удержания и пережевывания пищи.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51"/>
          <p:cNvSpPr>
            <a:spLocks noChangeArrowheads="1"/>
          </p:cNvSpPr>
          <p:nvPr/>
        </p:nvSpPr>
        <p:spPr bwMode="auto">
          <a:xfrm>
            <a:off x="3286116" y="5286388"/>
            <a:ext cx="5689600" cy="12969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2000" dirty="0"/>
              <a:t>Количество постоянных зубов – 32.</a:t>
            </a:r>
          </a:p>
          <a:p>
            <a:pPr algn="l"/>
            <a:r>
              <a:rPr lang="ru-RU" sz="2000" dirty="0"/>
              <a:t>Количество молочных зубов – 20.</a:t>
            </a:r>
          </a:p>
          <a:p>
            <a:pPr algn="l"/>
            <a:r>
              <a:rPr lang="ru-RU" sz="2000" dirty="0"/>
              <a:t>Зубы мудрости и малые коренные вырастают</a:t>
            </a:r>
          </a:p>
          <a:p>
            <a:pPr algn="l"/>
            <a:r>
              <a:rPr lang="ru-RU" sz="2000" dirty="0"/>
              <a:t>без молочных предшественников.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2928926" y="428604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зубов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rgbClr val="34343E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D4B5A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4834</TotalTime>
  <Words>655</Words>
  <Application>Microsoft Office PowerPoint</Application>
  <PresentationFormat>Экран (4:3)</PresentationFormat>
  <Paragraphs>115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Тема урока:</vt:lpstr>
      <vt:lpstr>      Цели  урока:  1. Исследовать процессы пищеварения в ротовой полости.      2. Развивать умения и навыки  анализировать,     обобщать, сравнивать, делать выводы      3. Формировать навыки самостоятельной работы в создании презентации.  4. Содействовать воспитанию познавательного интереса к биологии.           </vt:lpstr>
      <vt:lpstr>План урока: 1. Строение и функции ротовой полости. 2. Зубы человека, их строение и значение. 3. Изменение пищи в ротовой полости. 4. Нейрогуморальная регуляция пищеварения.</vt:lpstr>
      <vt:lpstr>  Эпиграф:  «Сто болезней входит через рот». (Китайская пословица).  Проблема:  «Почему ротовую полость считают важным отделом пищеварения?»    </vt:lpstr>
      <vt:lpstr>Ответы к тесту:</vt:lpstr>
      <vt:lpstr>Критерии оценивания теста</vt:lpstr>
      <vt:lpstr>Строение ротовой полости:</vt:lpstr>
      <vt:lpstr>Функции ротовой полости:</vt:lpstr>
      <vt:lpstr>Слайд 9</vt:lpstr>
      <vt:lpstr>Гигиена ротовой полости:</vt:lpstr>
      <vt:lpstr>Регуляция пищеварения:</vt:lpstr>
      <vt:lpstr>Лабораторная работа: «Действие слюны на крахмал».</vt:lpstr>
      <vt:lpstr>Слайд 13</vt:lpstr>
      <vt:lpstr>Сделайте выводы:</vt:lpstr>
      <vt:lpstr>Слайд 15</vt:lpstr>
      <vt:lpstr>Слайд 16</vt:lpstr>
      <vt:lpstr>Слайд 17</vt:lpstr>
      <vt:lpstr>Слайд 18</vt:lpstr>
      <vt:lpstr>Закрепление</vt:lpstr>
      <vt:lpstr>Итог урока:</vt:lpstr>
      <vt:lpstr>Домашнее задание</vt:lpstr>
      <vt:lpstr>Слайд 22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биологии    7 класс МОУ СОШ № 4</dc:title>
  <dc:creator>Admin</dc:creator>
  <cp:lastModifiedBy>Короткова</cp:lastModifiedBy>
  <cp:revision>101</cp:revision>
  <dcterms:created xsi:type="dcterms:W3CDTF">2011-03-10T22:01:00Z</dcterms:created>
  <dcterms:modified xsi:type="dcterms:W3CDTF">2012-02-14T11:10:05Z</dcterms:modified>
</cp:coreProperties>
</file>