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2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77C25-95BA-4412-81D4-DE1F1A59A645}" type="datetimeFigureOut">
              <a:rPr lang="ru-RU" smtClean="0"/>
              <a:pPr/>
              <a:t>02.08.2010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27A8D-E4C9-4AB8-B27B-DC7A29FAE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27A8D-E4C9-4AB8-B27B-DC7A29FAE9F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02.08.2010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1470025"/>
          </a:xfrm>
        </p:spPr>
        <p:txBody>
          <a:bodyPr/>
          <a:lstStyle/>
          <a:p>
            <a:r>
              <a:rPr lang="en-US" b="1" dirty="0" smtClean="0"/>
              <a:t> Views of the city</a:t>
            </a:r>
            <a:endParaRPr lang="ru-RU" dirty="0"/>
          </a:p>
        </p:txBody>
      </p:sp>
      <p:pic>
        <p:nvPicPr>
          <p:cNvPr id="1027" name="Picture 3" descr="E:\Папка для папы\Мама2\2010-2011 всероссийский конкурс методическая разработка\картинки\412312_w640_h640_lond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628800"/>
            <a:ext cx="3764042" cy="2517203"/>
          </a:xfrm>
          <a:prstGeom prst="rect">
            <a:avLst/>
          </a:prstGeom>
          <a:noFill/>
        </p:spPr>
      </p:pic>
      <p:pic>
        <p:nvPicPr>
          <p:cNvPr id="1028" name="Picture 4" descr="E:\Папка для папы\Мама2\2010-2011 всероссийский конкурс методическая разработка\картинки\2723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509120"/>
            <a:ext cx="3193504" cy="2011880"/>
          </a:xfrm>
          <a:prstGeom prst="rect">
            <a:avLst/>
          </a:prstGeom>
          <a:noFill/>
        </p:spPr>
      </p:pic>
      <p:pic>
        <p:nvPicPr>
          <p:cNvPr id="1029" name="Picture 5" descr="E:\Папка для папы\Мама2\2010-2011 всероссийский конкурс методическая разработка\картинки\a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700808"/>
            <a:ext cx="3329946" cy="24974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your opinion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1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In your country, is the traditional view of cities positive or negative?</a:t>
            </a:r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pPr lvl="0"/>
            <a:r>
              <a:rPr lang="en-US" dirty="0" smtClean="0"/>
              <a:t>From your point of </a:t>
            </a:r>
            <a:r>
              <a:rPr lang="en-US" dirty="0" smtClean="0"/>
              <a:t>view what </a:t>
            </a:r>
            <a:r>
              <a:rPr lang="en-US" dirty="0" smtClean="0"/>
              <a:t>are the best and worst things about city life?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146" name="Picture 2" descr="E:\Папка для папы\Мама2\2010-2011 всероссийский конкурс методическая разработка\картинки\GBLONHROLO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564904"/>
            <a:ext cx="3051655" cy="2009006"/>
          </a:xfrm>
          <a:prstGeom prst="rect">
            <a:avLst/>
          </a:prstGeom>
          <a:noFill/>
        </p:spPr>
      </p:pic>
      <p:pic>
        <p:nvPicPr>
          <p:cNvPr id="6150" name="Picture 6" descr="E:\Папка для папы\Мама2\2010-2011 всероссийский конкурс методическая разработка\картинки\15435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492896"/>
            <a:ext cx="2804509" cy="21033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48680"/>
            <a:ext cx="8229600" cy="5832648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The growth of mega-cities seems to be natural. Is there any reason to limit their size?</a:t>
            </a:r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pPr lvl="0"/>
            <a:r>
              <a:rPr lang="en-US" dirty="0" smtClean="0"/>
              <a:t>What are inner cities like in your country? Do they have the same problems as in Britain?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171" name="Picture 3" descr="E:\Папка для папы\Мама2\2010-2011 всероссийский конкурс методическая разработка\картинки\1266442171_citylight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78908">
            <a:off x="686456" y="3830182"/>
            <a:ext cx="3154297" cy="2158441"/>
          </a:xfrm>
          <a:prstGeom prst="rect">
            <a:avLst/>
          </a:prstGeom>
          <a:noFill/>
        </p:spPr>
      </p:pic>
      <p:pic>
        <p:nvPicPr>
          <p:cNvPr id="7172" name="Picture 4" descr="E:\Папка для папы\Мама2\2010-2011 всероссийский конкурс методическая разработка\картинки\2723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90189">
            <a:off x="5582799" y="3762864"/>
            <a:ext cx="2707431" cy="19718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Useful language: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 think …</a:t>
            </a:r>
            <a:endParaRPr lang="ru-RU" dirty="0" smtClean="0"/>
          </a:p>
          <a:p>
            <a:r>
              <a:rPr lang="en-US" dirty="0" smtClean="0"/>
              <a:t>In my opinion …</a:t>
            </a:r>
            <a:endParaRPr lang="ru-RU" dirty="0" smtClean="0"/>
          </a:p>
          <a:p>
            <a:r>
              <a:rPr lang="en-US" dirty="0" smtClean="0"/>
              <a:t>I don’t think ….</a:t>
            </a:r>
            <a:endParaRPr lang="ru-RU" dirty="0" smtClean="0"/>
          </a:p>
          <a:p>
            <a:r>
              <a:rPr lang="en-US" dirty="0" smtClean="0"/>
              <a:t>I’m afraid I’m not with you here …</a:t>
            </a:r>
            <a:endParaRPr lang="ru-RU" dirty="0" smtClean="0"/>
          </a:p>
          <a:p>
            <a:r>
              <a:rPr lang="en-US" dirty="0" smtClean="0"/>
              <a:t>I disagree with you ( on the point) ..</a:t>
            </a:r>
            <a:endParaRPr lang="ru-RU" dirty="0" smtClean="0"/>
          </a:p>
          <a:p>
            <a:r>
              <a:rPr lang="en-US" dirty="0" smtClean="0"/>
              <a:t>Frankly speaking, …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ru-RU" dirty="0" smtClean="0"/>
          </a:p>
          <a:p>
            <a:r>
              <a:rPr lang="en-US" dirty="0" smtClean="0"/>
              <a:t>On the plus side, …</a:t>
            </a:r>
            <a:endParaRPr lang="ru-RU" dirty="0" smtClean="0"/>
          </a:p>
          <a:p>
            <a:r>
              <a:rPr lang="en-US" dirty="0" smtClean="0"/>
              <a:t>What is more ….</a:t>
            </a:r>
            <a:endParaRPr lang="ru-RU" dirty="0" smtClean="0"/>
          </a:p>
          <a:p>
            <a:r>
              <a:rPr lang="en-US" dirty="0" smtClean="0"/>
              <a:t>In addition, ….</a:t>
            </a:r>
            <a:endParaRPr lang="ru-RU" dirty="0" smtClean="0"/>
          </a:p>
          <a:p>
            <a:r>
              <a:rPr lang="en-US" dirty="0" smtClean="0"/>
              <a:t>However ….</a:t>
            </a:r>
            <a:endParaRPr lang="ru-RU" dirty="0" smtClean="0"/>
          </a:p>
          <a:p>
            <a:r>
              <a:rPr lang="en-US" dirty="0" smtClean="0"/>
              <a:t>On the other hand …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-  </a:t>
            </a:r>
            <a:r>
              <a:rPr lang="en-US" u="sng" dirty="0" smtClean="0"/>
              <a:t> Life in the city -</a:t>
            </a:r>
            <a:endParaRPr lang="ru-RU" dirty="0"/>
          </a:p>
        </p:txBody>
      </p:sp>
      <p:pic>
        <p:nvPicPr>
          <p:cNvPr id="2050" name="Picture 2" descr="E:\Папка для папы\Мама2\2010-2011 всероссийский конкурс методическая разработка\картинки\222447_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844824"/>
            <a:ext cx="2702824" cy="3697259"/>
          </a:xfrm>
          <a:prstGeom prst="rect">
            <a:avLst/>
          </a:prstGeom>
          <a:noFill/>
        </p:spPr>
      </p:pic>
      <p:pic>
        <p:nvPicPr>
          <p:cNvPr id="2051" name="Picture 3" descr="E:\Папка для папы\Мама2\2010-2011 всероссийский конкурс методическая разработка\картинки\manchester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412776"/>
            <a:ext cx="3281942" cy="2461456"/>
          </a:xfrm>
          <a:prstGeom prst="rect">
            <a:avLst/>
          </a:prstGeom>
          <a:noFill/>
        </p:spPr>
      </p:pic>
      <p:pic>
        <p:nvPicPr>
          <p:cNvPr id="2053" name="Picture 5" descr="E:\Папка для папы\Мама2\2010-2011 всероссийский конкурс методическая разработка\картинки\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4149080"/>
            <a:ext cx="3271911" cy="24743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Pronunciation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[</a:t>
            </a:r>
            <a:r>
              <a:rPr lang="en-US" dirty="0" err="1" smtClean="0"/>
              <a:t>ei</a:t>
            </a:r>
            <a:r>
              <a:rPr lang="en-US" dirty="0" smtClean="0"/>
              <a:t>] –decay, deprivation, major</a:t>
            </a:r>
            <a:endParaRPr lang="ru-RU" dirty="0" smtClean="0"/>
          </a:p>
          <a:p>
            <a:r>
              <a:rPr lang="en-US" dirty="0" smtClean="0"/>
              <a:t> [e] – dwellers, benefits</a:t>
            </a:r>
            <a:endParaRPr lang="ru-RU" dirty="0" smtClean="0"/>
          </a:p>
          <a:p>
            <a:r>
              <a:rPr lang="en-US" dirty="0" smtClean="0"/>
              <a:t>[</a:t>
            </a:r>
            <a:r>
              <a:rPr lang="en-US" dirty="0" err="1" smtClean="0"/>
              <a:t>i</a:t>
            </a:r>
            <a:r>
              <a:rPr lang="en-US" dirty="0" smtClean="0"/>
              <a:t>] – hostility</a:t>
            </a:r>
            <a:endParaRPr lang="ru-RU" dirty="0" smtClean="0"/>
          </a:p>
          <a:p>
            <a:r>
              <a:rPr lang="en-US" dirty="0" smtClean="0"/>
              <a:t>[ə:] – anti-urban, conurbations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Read three parts of the text and answer the questions: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smtClean="0"/>
              <a:t>Why have city dwellers cut all ties with the land?</a:t>
            </a:r>
            <a:endParaRPr lang="ru-RU" dirty="0" smtClean="0"/>
          </a:p>
          <a:p>
            <a:pPr lvl="0"/>
            <a:r>
              <a:rPr lang="en-US" dirty="0" smtClean="0"/>
              <a:t>What were famous English poets’ opinions about city life? Why?</a:t>
            </a:r>
            <a:endParaRPr lang="ru-RU" dirty="0" smtClean="0"/>
          </a:p>
          <a:p>
            <a:pPr lvl="0"/>
            <a:r>
              <a:rPr lang="en-US" dirty="0" smtClean="0"/>
              <a:t>Who broke the spell of the rural myth? Did he really like people’s life that he could see in English cities?</a:t>
            </a:r>
            <a:endParaRPr lang="ru-RU" dirty="0" smtClean="0"/>
          </a:p>
          <a:p>
            <a:pPr lvl="0"/>
            <a:r>
              <a:rPr lang="en-US" dirty="0" smtClean="0"/>
              <a:t>Who really loved the life in London? How do you understand his expression about London?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Where do people prefer to live nowadays?</a:t>
            </a:r>
            <a:endParaRPr lang="ru-RU" sz="2400" dirty="0" smtClean="0"/>
          </a:p>
          <a:p>
            <a:pPr lvl="1"/>
            <a:r>
              <a:rPr lang="en-US" dirty="0" smtClean="0"/>
              <a:t>What does the word combination “mega-cities” mean?</a:t>
            </a:r>
            <a:endParaRPr lang="ru-RU" sz="2400" dirty="0" smtClean="0"/>
          </a:p>
          <a:p>
            <a:pPr lvl="1"/>
            <a:r>
              <a:rPr lang="en-US" dirty="0" smtClean="0"/>
              <a:t>Can you explain the word ‘conurbation’? 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3074" name="Picture 2" descr="E:\Папка для папы\Мама2\2010-2011 всероссийский конкурс методическая разработка\картинки\manche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717032"/>
            <a:ext cx="3716721" cy="2592288"/>
          </a:xfrm>
          <a:prstGeom prst="rect">
            <a:avLst/>
          </a:prstGeom>
          <a:noFill/>
        </p:spPr>
      </p:pic>
      <p:pic>
        <p:nvPicPr>
          <p:cNvPr id="3075" name="Picture 3" descr="E:\Папка для папы\Мама2\2010-2011 всероссийский конкурс методическая разработка\картинки\1266442171_citylight-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645024"/>
            <a:ext cx="3965136" cy="27132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What meaning does the term “inner-cities” have?</a:t>
            </a:r>
            <a:endParaRPr lang="ru-RU" dirty="0" smtClean="0"/>
          </a:p>
          <a:p>
            <a:pPr lvl="0"/>
            <a:r>
              <a:rPr lang="en-US" dirty="0" smtClean="0"/>
              <a:t>What is the reason of existing such inner cities?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 descr="E:\Папка для папы\Мама2\2010-2011 всероссийский конкурс методическая разработка\картинки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789040"/>
            <a:ext cx="3024336" cy="2232248"/>
          </a:xfrm>
          <a:prstGeom prst="rect">
            <a:avLst/>
          </a:prstGeom>
          <a:noFill/>
        </p:spPr>
      </p:pic>
      <p:pic>
        <p:nvPicPr>
          <p:cNvPr id="4099" name="Picture 3" descr="E:\Папка для папы\Мама2\2010-2011 всероссийский конкурс методическая разработка\картинки\llangoll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789040"/>
            <a:ext cx="3905250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Give the English equivalents for the following: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Жители города, </a:t>
            </a:r>
          </a:p>
          <a:p>
            <a:r>
              <a:rPr lang="ru-RU" dirty="0" smtClean="0"/>
              <a:t>плотно населенные части города, деревенский вид, </a:t>
            </a:r>
          </a:p>
          <a:p>
            <a:r>
              <a:rPr lang="ru-RU" dirty="0" err="1" smtClean="0"/>
              <a:t>анти-городской</a:t>
            </a:r>
            <a:r>
              <a:rPr lang="ru-RU" dirty="0" smtClean="0"/>
              <a:t>, </a:t>
            </a:r>
          </a:p>
          <a:p>
            <a:r>
              <a:rPr lang="ru-RU" dirty="0" smtClean="0"/>
              <a:t>пригород, </a:t>
            </a:r>
          </a:p>
          <a:p>
            <a:r>
              <a:rPr lang="ru-RU" dirty="0" smtClean="0"/>
              <a:t>положительное отношение к, </a:t>
            </a:r>
          </a:p>
          <a:p>
            <a:r>
              <a:rPr lang="ru-RU" dirty="0" smtClean="0"/>
              <a:t>процветать, </a:t>
            </a:r>
          </a:p>
          <a:p>
            <a:r>
              <a:rPr lang="ru-RU" dirty="0" smtClean="0"/>
              <a:t>праздничная жизнь, загнивать,</a:t>
            </a:r>
          </a:p>
          <a:p>
            <a:r>
              <a:rPr lang="ru-RU" dirty="0" smtClean="0"/>
              <a:t> по природе.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Give the Russian equivalents for the following: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far as the British are concerned, </a:t>
            </a:r>
            <a:endParaRPr lang="ru-RU" dirty="0" smtClean="0"/>
          </a:p>
          <a:p>
            <a:r>
              <a:rPr lang="en-US" dirty="0" smtClean="0"/>
              <a:t>the circuit of schools or office,</a:t>
            </a:r>
            <a:endParaRPr lang="ru-RU" dirty="0" smtClean="0"/>
          </a:p>
          <a:p>
            <a:r>
              <a:rPr lang="en-US" dirty="0" smtClean="0"/>
              <a:t> a natural habitat, </a:t>
            </a:r>
            <a:endParaRPr lang="ru-RU" dirty="0" smtClean="0"/>
          </a:p>
          <a:p>
            <a:r>
              <a:rPr lang="en-US" dirty="0" smtClean="0"/>
              <a:t>hostility to the city, </a:t>
            </a:r>
            <a:endParaRPr lang="ru-RU" dirty="0" smtClean="0"/>
          </a:p>
          <a:p>
            <a:r>
              <a:rPr lang="en-US" dirty="0" smtClean="0"/>
              <a:t>conurbation, </a:t>
            </a:r>
            <a:endParaRPr lang="ru-RU" dirty="0" smtClean="0"/>
          </a:p>
          <a:p>
            <a:r>
              <a:rPr lang="en-US" dirty="0" smtClean="0"/>
              <a:t>a vicious circle of deprivation, </a:t>
            </a:r>
            <a:endParaRPr lang="ru-RU" dirty="0" smtClean="0"/>
          </a:p>
          <a:p>
            <a:r>
              <a:rPr lang="en-US" dirty="0" smtClean="0"/>
              <a:t>environmental benefits.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Talking point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i="1" u="sng" dirty="0" smtClean="0"/>
              <a:t>Can you explain Keats’s words: </a:t>
            </a:r>
            <a:endParaRPr lang="ru-RU" i="1" u="sng" dirty="0" smtClean="0"/>
          </a:p>
          <a:p>
            <a:pPr>
              <a:buNone/>
            </a:pPr>
            <a:r>
              <a:rPr lang="en-US" dirty="0" smtClean="0"/>
              <a:t>“To one who has been long in cities pent;</a:t>
            </a:r>
            <a:endParaRPr lang="ru-RU" dirty="0" smtClean="0"/>
          </a:p>
          <a:p>
            <a:pPr>
              <a:buNone/>
            </a:pPr>
            <a:r>
              <a:rPr lang="en-US" dirty="0" err="1" smtClean="0"/>
              <a:t>‘Tis</a:t>
            </a:r>
            <a:r>
              <a:rPr lang="en-US" dirty="0" smtClean="0"/>
              <a:t> very sweet to look into the fair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And open face of Heaven.”</a:t>
            </a:r>
            <a:endParaRPr lang="ru-RU" dirty="0"/>
          </a:p>
        </p:txBody>
      </p:sp>
      <p:pic>
        <p:nvPicPr>
          <p:cNvPr id="5123" name="Picture 3" descr="E:\Папка для папы\Мама2\2010-2011 всероссийский конкурс методическая разработка\картинки\город-Линкольн-1024x7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29940">
            <a:off x="4807069" y="3778648"/>
            <a:ext cx="3808873" cy="2852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</TotalTime>
  <Words>390</Words>
  <Application>Microsoft Office PowerPoint</Application>
  <PresentationFormat>Экран (4:3)</PresentationFormat>
  <Paragraphs>65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 Views of the city</vt:lpstr>
      <vt:lpstr>-   Life in the city -</vt:lpstr>
      <vt:lpstr>.   Pronunciation  </vt:lpstr>
      <vt:lpstr>Read three parts of the text and answer the questions: </vt:lpstr>
      <vt:lpstr>Слайд 5</vt:lpstr>
      <vt:lpstr>Слайд 6</vt:lpstr>
      <vt:lpstr>1. Give the English equivalents for the following:</vt:lpstr>
      <vt:lpstr>2. Give the Russian equivalents for the following:</vt:lpstr>
      <vt:lpstr>Talking point </vt:lpstr>
      <vt:lpstr>In your opinion </vt:lpstr>
      <vt:lpstr>Слайд 11</vt:lpstr>
      <vt:lpstr>Useful language: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Views of the city</dc:title>
  <dc:creator>Попадальчик</dc:creator>
  <cp:lastModifiedBy>Попадальчик</cp:lastModifiedBy>
  <cp:revision>6</cp:revision>
  <dcterms:created xsi:type="dcterms:W3CDTF">2010-07-14T15:07:35Z</dcterms:created>
  <dcterms:modified xsi:type="dcterms:W3CDTF">2010-08-02T13:40:45Z</dcterms:modified>
</cp:coreProperties>
</file>