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96" r:id="rId3"/>
    <p:sldId id="265" r:id="rId4"/>
    <p:sldId id="294" r:id="rId5"/>
    <p:sldId id="298" r:id="rId6"/>
    <p:sldId id="290" r:id="rId7"/>
    <p:sldId id="299" r:id="rId8"/>
    <p:sldId id="291" r:id="rId9"/>
    <p:sldId id="293" r:id="rId10"/>
    <p:sldId id="301" r:id="rId11"/>
    <p:sldId id="304" r:id="rId12"/>
    <p:sldId id="303" r:id="rId13"/>
    <p:sldId id="289" r:id="rId14"/>
    <p:sldId id="302" r:id="rId15"/>
    <p:sldId id="305" r:id="rId16"/>
    <p:sldId id="306" r:id="rId17"/>
    <p:sldId id="307" r:id="rId18"/>
    <p:sldId id="308" r:id="rId19"/>
    <p:sldId id="309" r:id="rId20"/>
    <p:sldId id="310" r:id="rId21"/>
    <p:sldId id="300" r:id="rId22"/>
    <p:sldId id="311" r:id="rId23"/>
    <p:sldId id="312" r:id="rId24"/>
    <p:sldId id="314" r:id="rId25"/>
    <p:sldId id="313" r:id="rId26"/>
    <p:sldId id="315" r:id="rId27"/>
    <p:sldId id="316" r:id="rId28"/>
    <p:sldId id="317" r:id="rId29"/>
    <p:sldId id="318" r:id="rId30"/>
    <p:sldId id="259" r:id="rId31"/>
    <p:sldId id="266" r:id="rId32"/>
    <p:sldId id="267"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7BADD"/>
    <a:srgbClr val="5E94CA"/>
    <a:srgbClr val="FFFF99"/>
    <a:srgbClr val="FF0000"/>
    <a:srgbClr val="000099"/>
    <a:srgbClr val="66003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2" autoAdjust="0"/>
    <p:restoredTop sz="94660"/>
  </p:normalViewPr>
  <p:slideViewPr>
    <p:cSldViewPr>
      <p:cViewPr>
        <p:scale>
          <a:sx n="75" d="100"/>
          <a:sy n="75" d="100"/>
        </p:scale>
        <p:origin x="-64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E0E170A-D05A-40AB-BFD3-40BEB43843A0}"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344E4BA-E62C-4AF4-8B5C-82E3364857B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272747D-B9C5-470A-A5E6-1A752D1A9C56}"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6A9022CD-B605-4288-B36E-C4AAB4E5A6EF}"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83B2F1BD-9445-4E64-AC44-F067ED5B9636}"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A6BF366D-7745-45C1-B806-5385BB38920C}"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2AC991A9-4B49-42FE-B6F5-867FC48D765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70FC545-5FD8-4F17-928B-EE6AF7D0AE9A}"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EE195C-978D-4EC7-95DE-B567075D44D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BD37CAA-4177-4677-AC6C-07BDE2F9C059}"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43E9C6F-BD89-4DD4-BD99-AED940BC1CC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6B819F0-5084-40AE-BF12-456F82B7FF4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9713C7C-408A-4E2E-B2A5-6CFE5CC7414F}"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1921AE9-ED61-4EA8-8D9D-0D86912DBF0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8244A7C-4F8A-4A27-8E9B-D076350AF7B1}"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0000"/>
            </a:gs>
            <a:gs pos="50000">
              <a:srgbClr val="990000"/>
            </a:gs>
            <a:gs pos="100000">
              <a:srgbClr val="FF0000"/>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1337A5E-590E-4711-8064-EE356091CBD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g.oboz.obozrevatel.com/files/NewsPhoto/2009/03/02/289246/149553_image_large.jpg" TargetMode="Externa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www.photoukraine.com/photos/000388.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newsland.ru/public/upload/news/slaid/voynyigorodaistoriyafoto_1_1_1_1_1_1.jpg" TargetMode="Externa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hyperlink" Target="http://maksimka-38.ucoz.ru/_ph/2/86932539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nns.ru/uploads/posts/2009-11/thumbs/1257525710_47.jpeg" TargetMode="Externa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www.playcast.ru/uploads/2010/02/22/1572295.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51.radikal.ru/i132/0905/0c/c5bcd6c78173.gif"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admin.smolensk.ru/history/B1/C/bc0000.jp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i165.photobucket.com/albums/u54/devol_photo/Kerchevak.jpg"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D:\&#1052;&#1086;&#1080;%20&#1076;&#1086;&#1082;&#1091;&#1084;&#1077;&#1085;&#1090;&#1099;\&#1090;&#1072;&#1085;&#1103;\levitan4.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audio" Target="file:///D:\&#1052;&#1086;&#1080;%20&#1076;&#1086;&#1082;&#1091;&#1084;&#1077;&#1085;&#1090;&#1099;\&#1090;&#1072;&#1085;&#1103;\&#1084;&#1077;&#1088;&#1086;&#1087;&#1088;&#1080;&#1103;&#1090;&#1080;&#1103;%20&#1087;&#1086;%20&#1074;&#1086;&#1089;&#1087;.%20&#1088;&#1072;&#1073;&#1086;&#1090;&#1077;\&#1084;&#1072;&#1083;&#1077;&#1085;&#1100;&#1082;&#1080;&#1077;%20&#1089;&#1086;&#1083;&#1076;&#1072;&#1090;&#1099;%20&#1074;&#1077;&#1083;&#1080;&#1082;&#1086;&#1081;%20&#1074;&#1086;&#1081;&#1085;&#1099;\2-&#1050;&#1110;&#1089;&#1077;&#1085;%20&#1072;&#1096;&#1082;&#1072;&#1085;.mp3" TargetMode="Externa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bse.sci-lib.com/pictures/20/01/290002748.jp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udikov.ru/wp-content/uploads/2009/11/500.jpg" TargetMode="Externa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odessa.ua/images/Image/strani/Brest_Jajda.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3426"/>
          <p:cNvPicPr>
            <a:picLocks noChangeAspect="1" noChangeArrowheads="1"/>
          </p:cNvPicPr>
          <p:nvPr/>
        </p:nvPicPr>
        <p:blipFill>
          <a:blip r:embed="rId2" cstate="email"/>
          <a:srcRect/>
          <a:stretch>
            <a:fillRect/>
          </a:stretch>
        </p:blipFill>
        <p:spPr bwMode="auto">
          <a:xfrm>
            <a:off x="152400" y="304800"/>
            <a:ext cx="4354513" cy="6096000"/>
          </a:xfrm>
          <a:prstGeom prst="rect">
            <a:avLst/>
          </a:prstGeom>
          <a:noFill/>
          <a:ln w="38100">
            <a:solidFill>
              <a:srgbClr val="FFFF00"/>
            </a:solidFill>
            <a:miter lim="800000"/>
            <a:headEnd/>
            <a:tailEnd/>
          </a:ln>
        </p:spPr>
      </p:pic>
      <p:pic>
        <p:nvPicPr>
          <p:cNvPr id="25607" name="Picture 7" descr="alt"/>
          <p:cNvPicPr>
            <a:picLocks noChangeAspect="1" noChangeArrowheads="1" noCrop="1"/>
          </p:cNvPicPr>
          <p:nvPr/>
        </p:nvPicPr>
        <p:blipFill>
          <a:blip r:embed="rId3" cstate="email"/>
          <a:srcRect/>
          <a:stretch>
            <a:fillRect/>
          </a:stretch>
        </p:blipFill>
        <p:spPr bwMode="auto">
          <a:xfrm>
            <a:off x="4724400" y="228600"/>
            <a:ext cx="4038600" cy="3686175"/>
          </a:xfrm>
          <a:prstGeom prst="rect">
            <a:avLst/>
          </a:prstGeom>
          <a:noFill/>
        </p:spPr>
      </p:pic>
      <p:sp>
        <p:nvSpPr>
          <p:cNvPr id="25609" name="Rectangle 9"/>
          <p:cNvSpPr>
            <a:spLocks noChangeArrowheads="1"/>
          </p:cNvSpPr>
          <p:nvPr/>
        </p:nvSpPr>
        <p:spPr bwMode="auto">
          <a:xfrm>
            <a:off x="4648200" y="4381500"/>
            <a:ext cx="4114800" cy="1920875"/>
          </a:xfrm>
          <a:prstGeom prst="rect">
            <a:avLst/>
          </a:prstGeom>
          <a:noFill/>
          <a:ln w="9525">
            <a:noFill/>
            <a:miter lim="800000"/>
            <a:headEnd/>
            <a:tailEnd/>
          </a:ln>
          <a:effectLst/>
        </p:spPr>
        <p:txBody>
          <a:bodyPr anchor="ctr">
            <a:spAutoFit/>
          </a:bodyPr>
          <a:lstStyle/>
          <a:p>
            <a:r>
              <a:rPr lang="ru-RU" sz="2000" b="1"/>
              <a:t>9 мая 2010 года в 65 раз прогремит салют победы. А в памяти народной и поныне живы бессмертные страдания военных лет и безмерное мужество народа.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6" descr="Картинка 5 из 1914">
            <a:hlinkClick r:id="rId2"/>
          </p:cNvPr>
          <p:cNvPicPr>
            <a:picLocks noChangeAspect="1" noChangeArrowheads="1"/>
          </p:cNvPicPr>
          <p:nvPr/>
        </p:nvPicPr>
        <p:blipFill>
          <a:blip r:embed="rId3" cstate="email"/>
          <a:srcRect/>
          <a:stretch>
            <a:fillRect/>
          </a:stretch>
        </p:blipFill>
        <p:spPr bwMode="auto">
          <a:xfrm>
            <a:off x="381000" y="228600"/>
            <a:ext cx="4953000" cy="3438525"/>
          </a:xfrm>
          <a:prstGeom prst="rect">
            <a:avLst/>
          </a:prstGeom>
          <a:noFill/>
        </p:spPr>
      </p:pic>
      <p:pic>
        <p:nvPicPr>
          <p:cNvPr id="52231" name="Picture 7" descr="Картинка 103 из 1914">
            <a:hlinkClick r:id="rId4"/>
          </p:cNvPr>
          <p:cNvPicPr>
            <a:picLocks noChangeAspect="1" noChangeArrowheads="1"/>
          </p:cNvPicPr>
          <p:nvPr/>
        </p:nvPicPr>
        <p:blipFill>
          <a:blip r:embed="rId5" cstate="email"/>
          <a:srcRect/>
          <a:stretch>
            <a:fillRect/>
          </a:stretch>
        </p:blipFill>
        <p:spPr bwMode="auto">
          <a:xfrm>
            <a:off x="4572000" y="3886200"/>
            <a:ext cx="3860800" cy="2584450"/>
          </a:xfrm>
          <a:prstGeom prst="rect">
            <a:avLst/>
          </a:prstGeom>
          <a:noFill/>
        </p:spPr>
      </p:pic>
      <p:sp>
        <p:nvSpPr>
          <p:cNvPr id="52232" name="Rectangle 8"/>
          <p:cNvSpPr>
            <a:spLocks noChangeArrowheads="1"/>
          </p:cNvSpPr>
          <p:nvPr/>
        </p:nvSpPr>
        <p:spPr bwMode="auto">
          <a:xfrm>
            <a:off x="5562600" y="1111250"/>
            <a:ext cx="3048000" cy="1800225"/>
          </a:xfrm>
          <a:prstGeom prst="rect">
            <a:avLst/>
          </a:prstGeom>
          <a:noFill/>
          <a:ln w="9525">
            <a:noFill/>
            <a:miter lim="800000"/>
            <a:headEnd/>
            <a:tailEnd/>
          </a:ln>
          <a:effectLst/>
        </p:spPr>
        <p:txBody>
          <a:bodyPr anchor="ctr">
            <a:spAutoFit/>
          </a:bodyPr>
          <a:lstStyle/>
          <a:p>
            <a:pPr algn="ctr" eaLnBrk="0" hangingPunct="0"/>
            <a:r>
              <a:rPr kumimoji="1" lang="ru-RU" sz="2800" b="1">
                <a:latin typeface="Times New Roman" pitchFamily="18" charset="0"/>
              </a:rPr>
              <a:t>250 дней длилась героическая оборона Севастополя</a:t>
            </a:r>
          </a:p>
        </p:txBody>
      </p:sp>
      <p:sp>
        <p:nvSpPr>
          <p:cNvPr id="52233" name="Rectangle 9"/>
          <p:cNvSpPr>
            <a:spLocks noChangeArrowheads="1"/>
          </p:cNvSpPr>
          <p:nvPr/>
        </p:nvSpPr>
        <p:spPr bwMode="auto">
          <a:xfrm>
            <a:off x="2514600" y="609600"/>
            <a:ext cx="1687513" cy="366713"/>
          </a:xfrm>
          <a:prstGeom prst="rect">
            <a:avLst/>
          </a:prstGeom>
          <a:noFill/>
          <a:ln w="9525">
            <a:noFill/>
            <a:miter lim="800000"/>
            <a:headEnd/>
            <a:tailEnd/>
          </a:ln>
          <a:effectLst/>
        </p:spPr>
        <p:txBody>
          <a:bodyPr wrap="none">
            <a:spAutoFit/>
          </a:bodyPr>
          <a:lstStyle/>
          <a:p>
            <a:r>
              <a:rPr lang="ru-RU" b="1">
                <a:solidFill>
                  <a:schemeClr val="tx2"/>
                </a:solidFill>
              </a:rPr>
              <a:t>Севастополь</a:t>
            </a:r>
          </a:p>
        </p:txBody>
      </p:sp>
      <p:pic>
        <p:nvPicPr>
          <p:cNvPr id="52234" name="Picture 10"/>
          <p:cNvPicPr>
            <a:picLocks noChangeAspect="1" noChangeArrowheads="1"/>
          </p:cNvPicPr>
          <p:nvPr/>
        </p:nvPicPr>
        <p:blipFill>
          <a:blip r:embed="rId6" cstate="email"/>
          <a:srcRect/>
          <a:stretch>
            <a:fillRect/>
          </a:stretch>
        </p:blipFill>
        <p:spPr bwMode="auto">
          <a:xfrm>
            <a:off x="304800" y="4267200"/>
            <a:ext cx="4038600" cy="2233613"/>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Картинка 4 из 29064">
            <a:hlinkClick r:id="rId2"/>
          </p:cNvPr>
          <p:cNvPicPr>
            <a:picLocks noChangeAspect="1" noChangeArrowheads="1"/>
          </p:cNvPicPr>
          <p:nvPr/>
        </p:nvPicPr>
        <p:blipFill>
          <a:blip r:embed="rId3" cstate="email"/>
          <a:srcRect/>
          <a:stretch>
            <a:fillRect/>
          </a:stretch>
        </p:blipFill>
        <p:spPr bwMode="auto">
          <a:xfrm>
            <a:off x="4038600" y="3733800"/>
            <a:ext cx="4394200" cy="2960688"/>
          </a:xfrm>
          <a:prstGeom prst="rect">
            <a:avLst/>
          </a:prstGeom>
          <a:noFill/>
        </p:spPr>
      </p:pic>
      <p:pic>
        <p:nvPicPr>
          <p:cNvPr id="55303" name="Picture 7" descr="Картинка 21 из 100655">
            <a:hlinkClick r:id="rId4"/>
          </p:cNvPr>
          <p:cNvPicPr>
            <a:picLocks noChangeAspect="1" noChangeArrowheads="1"/>
          </p:cNvPicPr>
          <p:nvPr/>
        </p:nvPicPr>
        <p:blipFill>
          <a:blip r:embed="rId5" cstate="email"/>
          <a:srcRect/>
          <a:stretch>
            <a:fillRect/>
          </a:stretch>
        </p:blipFill>
        <p:spPr bwMode="auto">
          <a:xfrm>
            <a:off x="152400" y="228600"/>
            <a:ext cx="5029200" cy="3865563"/>
          </a:xfrm>
          <a:prstGeom prst="rect">
            <a:avLst/>
          </a:prstGeom>
          <a:noFill/>
        </p:spPr>
      </p:pic>
      <p:sp>
        <p:nvSpPr>
          <p:cNvPr id="55305" name="Rectangle 9"/>
          <p:cNvSpPr>
            <a:spLocks noChangeArrowheads="1"/>
          </p:cNvSpPr>
          <p:nvPr/>
        </p:nvSpPr>
        <p:spPr bwMode="auto">
          <a:xfrm>
            <a:off x="2133600" y="381000"/>
            <a:ext cx="2925763" cy="366713"/>
          </a:xfrm>
          <a:prstGeom prst="rect">
            <a:avLst/>
          </a:prstGeom>
          <a:noFill/>
          <a:ln w="9525">
            <a:noFill/>
            <a:miter lim="800000"/>
            <a:headEnd/>
            <a:tailEnd/>
          </a:ln>
          <a:effectLst/>
        </p:spPr>
        <p:txBody>
          <a:bodyPr wrap="none">
            <a:spAutoFit/>
          </a:bodyPr>
          <a:lstStyle/>
          <a:p>
            <a:r>
              <a:rPr lang="ru-RU" b="1">
                <a:solidFill>
                  <a:schemeClr val="tx2"/>
                </a:solidFill>
              </a:rPr>
              <a:t>Сталинград (Волгоград)</a:t>
            </a:r>
          </a:p>
        </p:txBody>
      </p:sp>
      <p:sp>
        <p:nvSpPr>
          <p:cNvPr id="55306" name="Rectangle 10"/>
          <p:cNvSpPr>
            <a:spLocks noChangeArrowheads="1"/>
          </p:cNvSpPr>
          <p:nvPr/>
        </p:nvSpPr>
        <p:spPr bwMode="auto">
          <a:xfrm>
            <a:off x="5486400" y="1066800"/>
            <a:ext cx="2757488" cy="2227263"/>
          </a:xfrm>
          <a:prstGeom prst="rect">
            <a:avLst/>
          </a:prstGeom>
          <a:noFill/>
          <a:ln w="9525">
            <a:noFill/>
            <a:miter lim="800000"/>
            <a:headEnd/>
            <a:tailEnd/>
          </a:ln>
          <a:effectLst/>
        </p:spPr>
        <p:txBody>
          <a:bodyPr>
            <a:spAutoFit/>
          </a:bodyPr>
          <a:lstStyle/>
          <a:p>
            <a:pPr algn="ctr">
              <a:spcBef>
                <a:spcPct val="20000"/>
              </a:spcBef>
            </a:pPr>
            <a:r>
              <a:rPr lang="ru-RU" sz="2800" b="1"/>
              <a:t>201 день насмерть стояли защитники Сталинграда</a:t>
            </a:r>
            <a:r>
              <a:rPr lang="ru-RU"/>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descr="Картинка 41 из 16645">
            <a:hlinkClick r:id="rId2"/>
          </p:cNvPr>
          <p:cNvPicPr>
            <a:picLocks noChangeAspect="1" noChangeArrowheads="1"/>
          </p:cNvPicPr>
          <p:nvPr/>
        </p:nvPicPr>
        <p:blipFill>
          <a:blip r:embed="rId3" cstate="email"/>
          <a:srcRect/>
          <a:stretch>
            <a:fillRect/>
          </a:stretch>
        </p:blipFill>
        <p:spPr bwMode="auto">
          <a:xfrm>
            <a:off x="304800" y="381000"/>
            <a:ext cx="3886200" cy="2887663"/>
          </a:xfrm>
          <a:prstGeom prst="rect">
            <a:avLst/>
          </a:prstGeom>
          <a:noFill/>
        </p:spPr>
      </p:pic>
      <p:pic>
        <p:nvPicPr>
          <p:cNvPr id="54279" name="Picture 7" descr="Картинка 88 из 16645">
            <a:hlinkClick r:id="rId4"/>
          </p:cNvPr>
          <p:cNvPicPr>
            <a:picLocks noChangeAspect="1" noChangeArrowheads="1"/>
          </p:cNvPicPr>
          <p:nvPr/>
        </p:nvPicPr>
        <p:blipFill>
          <a:blip r:embed="rId5" cstate="email"/>
          <a:srcRect/>
          <a:stretch>
            <a:fillRect/>
          </a:stretch>
        </p:blipFill>
        <p:spPr bwMode="auto">
          <a:xfrm>
            <a:off x="381000" y="3657600"/>
            <a:ext cx="3657600" cy="2786063"/>
          </a:xfrm>
          <a:prstGeom prst="rect">
            <a:avLst/>
          </a:prstGeom>
          <a:noFill/>
        </p:spPr>
      </p:pic>
      <p:sp>
        <p:nvSpPr>
          <p:cNvPr id="54280" name="Rectangle 8"/>
          <p:cNvSpPr>
            <a:spLocks noChangeArrowheads="1"/>
          </p:cNvSpPr>
          <p:nvPr/>
        </p:nvSpPr>
        <p:spPr bwMode="auto">
          <a:xfrm>
            <a:off x="4549775" y="701675"/>
            <a:ext cx="3776663" cy="1373188"/>
          </a:xfrm>
          <a:prstGeom prst="rect">
            <a:avLst/>
          </a:prstGeom>
          <a:noFill/>
          <a:ln w="9525">
            <a:noFill/>
            <a:miter lim="800000"/>
            <a:headEnd/>
            <a:tailEnd/>
          </a:ln>
          <a:effectLst/>
        </p:spPr>
        <p:txBody>
          <a:bodyPr wrap="none" anchor="ctr">
            <a:spAutoFit/>
          </a:bodyPr>
          <a:lstStyle/>
          <a:p>
            <a:pPr algn="ctr"/>
            <a:r>
              <a:rPr lang="ru-RU" sz="2800" b="1"/>
              <a:t>103 дня </a:t>
            </a:r>
          </a:p>
          <a:p>
            <a:pPr algn="ctr"/>
            <a:r>
              <a:rPr lang="ru-RU" sz="2800" b="1"/>
              <a:t>длилась великая</a:t>
            </a:r>
          </a:p>
          <a:p>
            <a:pPr algn="ctr"/>
            <a:r>
              <a:rPr lang="ru-RU" sz="2800" b="1"/>
              <a:t> битва под Москвой</a:t>
            </a:r>
            <a:r>
              <a:rPr lang="ru-RU"/>
              <a:t> </a:t>
            </a:r>
          </a:p>
        </p:txBody>
      </p:sp>
      <p:pic>
        <p:nvPicPr>
          <p:cNvPr id="54282" name="Picture 10" descr="KrivonogovP_Poedinok"/>
          <p:cNvPicPr>
            <a:picLocks noChangeAspect="1" noChangeArrowheads="1"/>
          </p:cNvPicPr>
          <p:nvPr/>
        </p:nvPicPr>
        <p:blipFill>
          <a:blip r:embed="rId6" cstate="email"/>
          <a:srcRect/>
          <a:stretch>
            <a:fillRect/>
          </a:stretch>
        </p:blipFill>
        <p:spPr bwMode="auto">
          <a:xfrm>
            <a:off x="4800600" y="2514600"/>
            <a:ext cx="3429000" cy="4011613"/>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Картинка 34 из 10505">
            <a:hlinkClick r:id="rId2"/>
          </p:cNvPr>
          <p:cNvPicPr>
            <a:picLocks noChangeAspect="1" noChangeArrowheads="1"/>
          </p:cNvPicPr>
          <p:nvPr/>
        </p:nvPicPr>
        <p:blipFill>
          <a:blip r:embed="rId3" cstate="email"/>
          <a:srcRect/>
          <a:stretch>
            <a:fillRect/>
          </a:stretch>
        </p:blipFill>
        <p:spPr bwMode="auto">
          <a:xfrm>
            <a:off x="381000" y="381000"/>
            <a:ext cx="3916363" cy="6096000"/>
          </a:xfrm>
          <a:prstGeom prst="rect">
            <a:avLst/>
          </a:prstGeom>
          <a:noFill/>
        </p:spPr>
      </p:pic>
      <p:sp>
        <p:nvSpPr>
          <p:cNvPr id="38915" name="Rectangle 3"/>
          <p:cNvSpPr>
            <a:spLocks noChangeArrowheads="1"/>
          </p:cNvSpPr>
          <p:nvPr/>
        </p:nvSpPr>
        <p:spPr bwMode="auto">
          <a:xfrm>
            <a:off x="4724400" y="2286000"/>
            <a:ext cx="3962400" cy="5029200"/>
          </a:xfrm>
          <a:prstGeom prst="rect">
            <a:avLst/>
          </a:prstGeom>
          <a:noFill/>
          <a:ln w="9525">
            <a:noFill/>
            <a:miter lim="800000"/>
            <a:headEnd/>
            <a:tailEnd/>
          </a:ln>
          <a:effectLst/>
        </p:spPr>
        <p:txBody>
          <a:bodyPr wrap="none" anchor="ctr"/>
          <a:lstStyle/>
          <a:p>
            <a:pPr algn="ctr">
              <a:lnSpc>
                <a:spcPct val="90000"/>
              </a:lnSpc>
              <a:spcBef>
                <a:spcPct val="20000"/>
              </a:spcBef>
              <a:buClr>
                <a:schemeClr val="hlink"/>
              </a:buClr>
              <a:buFont typeface="Wingdings" pitchFamily="2" charset="2"/>
              <a:buNone/>
            </a:pPr>
            <a:r>
              <a:rPr lang="ru-RU" b="1"/>
              <a:t>13 городов были удостоены </a:t>
            </a:r>
          </a:p>
          <a:p>
            <a:pPr algn="ctr">
              <a:lnSpc>
                <a:spcPct val="90000"/>
              </a:lnSpc>
              <a:spcBef>
                <a:spcPct val="20000"/>
              </a:spcBef>
              <a:buClr>
                <a:schemeClr val="hlink"/>
              </a:buClr>
              <a:buFont typeface="Wingdings" pitchFamily="2" charset="2"/>
              <a:buNone/>
            </a:pPr>
            <a:r>
              <a:rPr lang="ru-RU" b="1"/>
              <a:t>почетного звания «Город-герой»</a:t>
            </a:r>
          </a:p>
          <a:p>
            <a:pPr algn="ctr">
              <a:lnSpc>
                <a:spcPct val="90000"/>
              </a:lnSpc>
              <a:spcBef>
                <a:spcPct val="20000"/>
              </a:spcBef>
              <a:buClr>
                <a:schemeClr val="hlink"/>
              </a:buClr>
              <a:buFont typeface="Wingdings" pitchFamily="2" charset="2"/>
              <a:buNone/>
            </a:pPr>
            <a:r>
              <a:rPr lang="ru-RU" b="1"/>
              <a:t> </a:t>
            </a:r>
          </a:p>
          <a:p>
            <a:pPr algn="ctr">
              <a:lnSpc>
                <a:spcPct val="90000"/>
              </a:lnSpc>
              <a:spcBef>
                <a:spcPct val="20000"/>
              </a:spcBef>
              <a:buClr>
                <a:schemeClr val="hlink"/>
              </a:buClr>
              <a:buFont typeface="Wingdings" pitchFamily="2" charset="2"/>
              <a:buNone/>
            </a:pPr>
            <a:r>
              <a:rPr lang="ru-RU" b="1"/>
              <a:t>Город - Герой – </a:t>
            </a:r>
          </a:p>
          <a:p>
            <a:pPr algn="ctr">
              <a:lnSpc>
                <a:spcPct val="90000"/>
              </a:lnSpc>
              <a:spcBef>
                <a:spcPct val="20000"/>
              </a:spcBef>
              <a:buClr>
                <a:schemeClr val="hlink"/>
              </a:buClr>
              <a:buFont typeface="Wingdings" pitchFamily="2" charset="2"/>
              <a:buNone/>
            </a:pPr>
            <a:r>
              <a:rPr lang="ru-RU" b="1"/>
              <a:t>высшая степень отличия, </a:t>
            </a:r>
          </a:p>
          <a:p>
            <a:pPr algn="ctr">
              <a:lnSpc>
                <a:spcPct val="90000"/>
              </a:lnSpc>
              <a:spcBef>
                <a:spcPct val="20000"/>
              </a:spcBef>
              <a:buClr>
                <a:schemeClr val="hlink"/>
              </a:buClr>
              <a:buFont typeface="Wingdings" pitchFamily="2" charset="2"/>
              <a:buNone/>
            </a:pPr>
            <a:r>
              <a:rPr lang="ru-RU" b="1"/>
              <a:t>присваиваемая Президиумом </a:t>
            </a:r>
          </a:p>
          <a:p>
            <a:pPr algn="ctr">
              <a:lnSpc>
                <a:spcPct val="90000"/>
              </a:lnSpc>
              <a:spcBef>
                <a:spcPct val="20000"/>
              </a:spcBef>
              <a:buClr>
                <a:schemeClr val="hlink"/>
              </a:buClr>
              <a:buFont typeface="Wingdings" pitchFamily="2" charset="2"/>
              <a:buNone/>
            </a:pPr>
            <a:r>
              <a:rPr lang="ru-RU" b="1"/>
              <a:t>Верховного Совета СССР </a:t>
            </a:r>
          </a:p>
          <a:p>
            <a:pPr algn="ctr">
              <a:lnSpc>
                <a:spcPct val="90000"/>
              </a:lnSpc>
              <a:spcBef>
                <a:spcPct val="20000"/>
              </a:spcBef>
              <a:buClr>
                <a:schemeClr val="hlink"/>
              </a:buClr>
              <a:buFont typeface="Wingdings" pitchFamily="2" charset="2"/>
              <a:buNone/>
            </a:pPr>
            <a:r>
              <a:rPr lang="ru-RU" b="1"/>
              <a:t>городам за массовый героизм </a:t>
            </a:r>
          </a:p>
          <a:p>
            <a:pPr algn="ctr">
              <a:lnSpc>
                <a:spcPct val="90000"/>
              </a:lnSpc>
              <a:spcBef>
                <a:spcPct val="20000"/>
              </a:spcBef>
              <a:buClr>
                <a:schemeClr val="hlink"/>
              </a:buClr>
              <a:buFont typeface="Wingdings" pitchFamily="2" charset="2"/>
              <a:buNone/>
            </a:pPr>
            <a:r>
              <a:rPr lang="ru-RU" b="1"/>
              <a:t>и мужество его защитников, </a:t>
            </a:r>
          </a:p>
          <a:p>
            <a:pPr algn="ctr">
              <a:lnSpc>
                <a:spcPct val="90000"/>
              </a:lnSpc>
              <a:spcBef>
                <a:spcPct val="20000"/>
              </a:spcBef>
              <a:buClr>
                <a:schemeClr val="hlink"/>
              </a:buClr>
              <a:buFont typeface="Wingdings" pitchFamily="2" charset="2"/>
              <a:buNone/>
            </a:pPr>
            <a:r>
              <a:rPr lang="ru-RU" b="1"/>
              <a:t>проявленные</a:t>
            </a:r>
          </a:p>
          <a:p>
            <a:pPr algn="ctr">
              <a:lnSpc>
                <a:spcPct val="90000"/>
              </a:lnSpc>
              <a:spcBef>
                <a:spcPct val="20000"/>
              </a:spcBef>
              <a:buClr>
                <a:schemeClr val="hlink"/>
              </a:buClr>
              <a:buFont typeface="Wingdings" pitchFamily="2" charset="2"/>
              <a:buNone/>
            </a:pPr>
            <a:r>
              <a:rPr lang="ru-RU" b="1"/>
              <a:t> в Великой Отечественной войне.</a:t>
            </a:r>
          </a:p>
          <a:p>
            <a:pPr algn="ctr"/>
            <a:endParaRPr lang="ru-RU"/>
          </a:p>
        </p:txBody>
      </p:sp>
      <p:pic>
        <p:nvPicPr>
          <p:cNvPr id="38916" name="Picture 4" descr="Картинка 118 из 38928">
            <a:hlinkClick r:id="rId4"/>
          </p:cNvPr>
          <p:cNvPicPr>
            <a:picLocks noChangeAspect="1" noChangeArrowheads="1"/>
          </p:cNvPicPr>
          <p:nvPr/>
        </p:nvPicPr>
        <p:blipFill>
          <a:blip r:embed="rId5" cstate="email"/>
          <a:srcRect/>
          <a:stretch>
            <a:fillRect/>
          </a:stretch>
        </p:blipFill>
        <p:spPr bwMode="auto">
          <a:xfrm>
            <a:off x="5791200" y="228600"/>
            <a:ext cx="1525588" cy="27432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3997325" y="703263"/>
            <a:ext cx="4397375" cy="2835275"/>
          </a:xfrm>
          <a:prstGeom prst="rect">
            <a:avLst/>
          </a:prstGeom>
          <a:noFill/>
          <a:ln w="9525">
            <a:noFill/>
            <a:miter lim="800000"/>
            <a:headEnd/>
            <a:tailEnd/>
          </a:ln>
          <a:effectLst/>
        </p:spPr>
        <p:txBody>
          <a:bodyPr wrap="none" anchor="ctr">
            <a:spAutoFit/>
          </a:bodyPr>
          <a:lstStyle/>
          <a:p>
            <a:pPr indent="450850" algn="ctr"/>
            <a:r>
              <a:rPr lang="ru-RU" sz="2000" b="1"/>
              <a:t>Они накинулись, неистовы,</a:t>
            </a:r>
          </a:p>
          <a:p>
            <a:pPr indent="450850" algn="ctr"/>
            <a:r>
              <a:rPr lang="ru-RU" sz="2000" b="1"/>
              <a:t>Могильным холодом грозя,</a:t>
            </a:r>
          </a:p>
          <a:p>
            <a:pPr indent="450850" algn="ctr"/>
            <a:r>
              <a:rPr lang="ru-RU" sz="2000" b="1"/>
              <a:t>Но есть такое слово «выстоять»,</a:t>
            </a:r>
          </a:p>
          <a:p>
            <a:pPr indent="450850" algn="ctr"/>
            <a:r>
              <a:rPr lang="ru-RU" sz="2000" b="1"/>
              <a:t>Когда и выстоять нельзя,</a:t>
            </a:r>
          </a:p>
          <a:p>
            <a:pPr indent="450850" algn="ctr"/>
            <a:r>
              <a:rPr lang="ru-RU" sz="2000" b="1"/>
              <a:t>И есть душа – она все вытерпит,</a:t>
            </a:r>
          </a:p>
          <a:p>
            <a:pPr indent="450850" algn="ctr"/>
            <a:r>
              <a:rPr lang="ru-RU" sz="2000" b="1"/>
              <a:t>И есть земля – она одна,</a:t>
            </a:r>
          </a:p>
          <a:p>
            <a:pPr indent="450850" algn="ctr"/>
            <a:r>
              <a:rPr lang="ru-RU" sz="2000" b="1"/>
              <a:t>Большая, добрая, сердитая,</a:t>
            </a:r>
          </a:p>
          <a:p>
            <a:pPr indent="450850" algn="ctr"/>
            <a:r>
              <a:rPr lang="ru-RU" sz="2000" b="1"/>
              <a:t>Как кровь тепла и солона.</a:t>
            </a:r>
          </a:p>
          <a:p>
            <a:pPr indent="450850" algn="ctr"/>
            <a:endParaRPr lang="ru-RU" sz="2000" b="1"/>
          </a:p>
        </p:txBody>
      </p:sp>
      <p:pic>
        <p:nvPicPr>
          <p:cNvPr id="53253" name="Picture 5" descr="24583624_SamsonovM_Sestrica"/>
          <p:cNvPicPr>
            <a:picLocks noChangeAspect="1" noChangeArrowheads="1"/>
          </p:cNvPicPr>
          <p:nvPr/>
        </p:nvPicPr>
        <p:blipFill>
          <a:blip r:embed="rId2" cstate="email"/>
          <a:srcRect/>
          <a:stretch>
            <a:fillRect/>
          </a:stretch>
        </p:blipFill>
        <p:spPr bwMode="auto">
          <a:xfrm>
            <a:off x="304800" y="304800"/>
            <a:ext cx="3397250" cy="4281488"/>
          </a:xfrm>
          <a:prstGeom prst="rect">
            <a:avLst/>
          </a:prstGeom>
          <a:noFill/>
        </p:spPr>
      </p:pic>
      <p:pic>
        <p:nvPicPr>
          <p:cNvPr id="53254" name="Picture 6" descr="Картинка 96 из 667">
            <a:hlinkClick r:id="rId3"/>
          </p:cNvPr>
          <p:cNvPicPr>
            <a:picLocks noChangeAspect="1" noChangeArrowheads="1"/>
          </p:cNvPicPr>
          <p:nvPr/>
        </p:nvPicPr>
        <p:blipFill>
          <a:blip r:embed="rId4" cstate="email"/>
          <a:srcRect/>
          <a:stretch>
            <a:fillRect/>
          </a:stretch>
        </p:blipFill>
        <p:spPr bwMode="auto">
          <a:xfrm>
            <a:off x="4191000" y="3733800"/>
            <a:ext cx="3886200" cy="26463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5029200" y="0"/>
            <a:ext cx="3505200" cy="3109913"/>
          </a:xfrm>
          <a:prstGeom prst="rect">
            <a:avLst/>
          </a:prstGeom>
          <a:noFill/>
          <a:ln w="9525">
            <a:noFill/>
            <a:miter lim="800000"/>
            <a:headEnd/>
            <a:tailEnd/>
          </a:ln>
          <a:effectLst/>
        </p:spPr>
        <p:txBody>
          <a:bodyPr anchor="ctr">
            <a:spAutoFit/>
          </a:bodyPr>
          <a:lstStyle/>
          <a:p>
            <a:pPr indent="450850" algn="ctr"/>
            <a:r>
              <a:rPr lang="ru-RU" sz="2000" b="1"/>
              <a:t>Весь народ поднялся на защиту Родины. Двадцать семь миллионов человеческих жизней унесла война. Фашизм не щадил ни женщин, ни стариков, ни детей.</a:t>
            </a:r>
          </a:p>
          <a:p>
            <a:pPr indent="450850" algn="ctr"/>
            <a:endParaRPr lang="ru-RU" sz="2000" b="1"/>
          </a:p>
          <a:p>
            <a:pPr indent="450850" algn="ctr"/>
            <a:endParaRPr lang="ru-RU"/>
          </a:p>
        </p:txBody>
      </p:sp>
      <p:pic>
        <p:nvPicPr>
          <p:cNvPr id="56325" name="Picture 5" descr="035nesvizh07v"/>
          <p:cNvPicPr>
            <a:picLocks noChangeAspect="1" noChangeArrowheads="1"/>
          </p:cNvPicPr>
          <p:nvPr/>
        </p:nvPicPr>
        <p:blipFill>
          <a:blip r:embed="rId2" cstate="email"/>
          <a:srcRect/>
          <a:stretch>
            <a:fillRect/>
          </a:stretch>
        </p:blipFill>
        <p:spPr bwMode="auto">
          <a:xfrm>
            <a:off x="6172200" y="3429000"/>
            <a:ext cx="2233613" cy="3124200"/>
          </a:xfrm>
          <a:prstGeom prst="rect">
            <a:avLst/>
          </a:prstGeom>
          <a:noFill/>
        </p:spPr>
      </p:pic>
      <p:sp>
        <p:nvSpPr>
          <p:cNvPr id="56326" name="Rectangle 6"/>
          <p:cNvSpPr>
            <a:spLocks noChangeArrowheads="1"/>
          </p:cNvSpPr>
          <p:nvPr/>
        </p:nvSpPr>
        <p:spPr bwMode="auto">
          <a:xfrm>
            <a:off x="1066800" y="4876800"/>
            <a:ext cx="4572000" cy="1552575"/>
          </a:xfrm>
          <a:prstGeom prst="rect">
            <a:avLst/>
          </a:prstGeom>
          <a:noFill/>
          <a:ln w="9525">
            <a:noFill/>
            <a:miter lim="800000"/>
            <a:headEnd/>
            <a:tailEnd/>
          </a:ln>
          <a:effectLst/>
        </p:spPr>
        <p:txBody>
          <a:bodyPr>
            <a:spAutoFit/>
          </a:bodyPr>
          <a:lstStyle/>
          <a:p>
            <a:pPr algn="ctr"/>
            <a:r>
              <a:rPr lang="ru-RU" sz="2400" b="1"/>
              <a:t>Вспомним их поименно…</a:t>
            </a:r>
          </a:p>
          <a:p>
            <a:pPr algn="ctr"/>
            <a:r>
              <a:rPr lang="ru-RU" sz="2400" b="1"/>
              <a:t>Горем вспомним своим!</a:t>
            </a:r>
          </a:p>
          <a:p>
            <a:pPr algn="ctr"/>
            <a:r>
              <a:rPr lang="ru-RU" sz="2400" b="1"/>
              <a:t>Это нужно не мертвым</a:t>
            </a:r>
          </a:p>
          <a:p>
            <a:pPr algn="ctr"/>
            <a:r>
              <a:rPr lang="ru-RU" sz="2400" b="1"/>
              <a:t>Это нужно живым!</a:t>
            </a:r>
            <a:r>
              <a:rPr lang="ru-RU" sz="2400" b="1">
                <a:sym typeface="Times New Roman" pitchFamily="18" charset="0"/>
              </a:rPr>
              <a:t></a:t>
            </a:r>
          </a:p>
        </p:txBody>
      </p:sp>
      <p:pic>
        <p:nvPicPr>
          <p:cNvPr id="56327" name="Picture 7" descr="260"/>
          <p:cNvPicPr>
            <a:picLocks noChangeAspect="1" noChangeArrowheads="1"/>
          </p:cNvPicPr>
          <p:nvPr/>
        </p:nvPicPr>
        <p:blipFill>
          <a:blip r:embed="rId3" cstate="email"/>
          <a:srcRect/>
          <a:stretch>
            <a:fillRect/>
          </a:stretch>
        </p:blipFill>
        <p:spPr bwMode="auto">
          <a:xfrm>
            <a:off x="304800" y="228600"/>
            <a:ext cx="3990975" cy="2552700"/>
          </a:xfrm>
          <a:prstGeom prst="rect">
            <a:avLst/>
          </a:prstGeom>
          <a:noFill/>
        </p:spPr>
      </p:pic>
      <p:pic>
        <p:nvPicPr>
          <p:cNvPr id="56328" name="Picture 8" descr="s320x240"/>
          <p:cNvPicPr>
            <a:picLocks noChangeAspect="1" noChangeArrowheads="1"/>
          </p:cNvPicPr>
          <p:nvPr/>
        </p:nvPicPr>
        <p:blipFill>
          <a:blip r:embed="rId4" cstate="email"/>
          <a:srcRect/>
          <a:stretch>
            <a:fillRect/>
          </a:stretch>
        </p:blipFill>
        <p:spPr bwMode="auto">
          <a:xfrm>
            <a:off x="2819400" y="2362200"/>
            <a:ext cx="3048000" cy="21812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Pim0065"/>
          <p:cNvPicPr>
            <a:picLocks noChangeAspect="1" noChangeArrowheads="1"/>
          </p:cNvPicPr>
          <p:nvPr/>
        </p:nvPicPr>
        <p:blipFill>
          <a:blip r:embed="rId2" cstate="email"/>
          <a:srcRect/>
          <a:stretch>
            <a:fillRect/>
          </a:stretch>
        </p:blipFill>
        <p:spPr bwMode="auto">
          <a:xfrm>
            <a:off x="468313" y="692150"/>
            <a:ext cx="3267075" cy="5534025"/>
          </a:xfrm>
          <a:prstGeom prst="rect">
            <a:avLst/>
          </a:prstGeom>
          <a:noFill/>
          <a:ln w="9525">
            <a:noFill/>
            <a:miter lim="800000"/>
            <a:headEnd/>
            <a:tailEnd/>
          </a:ln>
        </p:spPr>
      </p:pic>
      <p:sp>
        <p:nvSpPr>
          <p:cNvPr id="57347" name="Text Box 3"/>
          <p:cNvSpPr txBox="1">
            <a:spLocks noChangeArrowheads="1"/>
          </p:cNvSpPr>
          <p:nvPr/>
        </p:nvSpPr>
        <p:spPr bwMode="auto">
          <a:xfrm>
            <a:off x="4284663" y="404813"/>
            <a:ext cx="4535487" cy="6049962"/>
          </a:xfrm>
          <a:prstGeom prst="rect">
            <a:avLst/>
          </a:prstGeom>
          <a:noFill/>
          <a:ln w="9525">
            <a:noFill/>
            <a:miter lim="800000"/>
            <a:headEnd/>
            <a:tailEnd/>
          </a:ln>
          <a:effectLst/>
        </p:spPr>
        <p:txBody>
          <a:bodyPr>
            <a:spAutoFit/>
          </a:bodyPr>
          <a:lstStyle/>
          <a:p>
            <a:r>
              <a:rPr lang="ru-RU" sz="2000" b="1"/>
              <a:t>Чупров Александр Емельянович</a:t>
            </a:r>
            <a:r>
              <a:rPr lang="ru-RU" sz="1600" b="1"/>
              <a:t> житель поселка Шайтанка, добровольцем ушел на фронт и попадает на Западный фронт. При выполнении боевого задания был ранен. За эту операцию ему была вручена медаль «За отвагу», выдвигают в должность командира стрелковой роты и повышают в воинском звании – старший лейтенант. Особый героизм, отвагу, мужество проявил Александр Чупров при штурме города – крепости Кенигсберга. Четыре дня без сна, отдыха, в грохоте и пороховом дыму, в бесконечных атаках и контратаках на пределе физических возможностей. Надо ли говорить какой ценой досталась эта победа. Сколько жизней оборвалось на пути к ней. В числе погибших был командир первой штурмовой роты гвардии капитан Александр Емельянович Чупров. В Кенигсберге сооружен памятник, строги и лаконичны строки, выбитые в гранях обелиска памятника 1200 гвардейцев, среди них фамилия нашего земляка.</a:t>
            </a:r>
            <a:r>
              <a:rPr lang="ru-RU"/>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Артеева5"/>
          <p:cNvPicPr>
            <a:picLocks noChangeAspect="1" noChangeArrowheads="1"/>
          </p:cNvPicPr>
          <p:nvPr/>
        </p:nvPicPr>
        <p:blipFill>
          <a:blip r:embed="rId2" cstate="email"/>
          <a:srcRect/>
          <a:stretch>
            <a:fillRect/>
          </a:stretch>
        </p:blipFill>
        <p:spPr bwMode="auto">
          <a:xfrm>
            <a:off x="6705600" y="685800"/>
            <a:ext cx="2254250" cy="4319588"/>
          </a:xfrm>
          <a:prstGeom prst="rect">
            <a:avLst/>
          </a:prstGeom>
          <a:noFill/>
        </p:spPr>
      </p:pic>
      <p:sp>
        <p:nvSpPr>
          <p:cNvPr id="58371" name="Text Box 3"/>
          <p:cNvSpPr txBox="1">
            <a:spLocks noChangeArrowheads="1"/>
          </p:cNvSpPr>
          <p:nvPr/>
        </p:nvSpPr>
        <p:spPr bwMode="auto">
          <a:xfrm>
            <a:off x="735013" y="1504950"/>
            <a:ext cx="4484687" cy="366713"/>
          </a:xfrm>
          <a:prstGeom prst="rect">
            <a:avLst/>
          </a:prstGeom>
          <a:noFill/>
          <a:ln w="9525">
            <a:noFill/>
            <a:miter lim="800000"/>
            <a:headEnd/>
            <a:tailEnd/>
          </a:ln>
          <a:effectLst/>
        </p:spPr>
        <p:txBody>
          <a:bodyPr>
            <a:spAutoFit/>
          </a:bodyPr>
          <a:lstStyle/>
          <a:p>
            <a:endParaRPr lang="ru-RU" b="1"/>
          </a:p>
        </p:txBody>
      </p:sp>
      <p:sp>
        <p:nvSpPr>
          <p:cNvPr id="58372" name="Rectangle 4"/>
          <p:cNvSpPr>
            <a:spLocks noChangeArrowheads="1"/>
          </p:cNvSpPr>
          <p:nvPr/>
        </p:nvSpPr>
        <p:spPr bwMode="auto">
          <a:xfrm>
            <a:off x="2700338" y="303213"/>
            <a:ext cx="3932237" cy="6019800"/>
          </a:xfrm>
          <a:prstGeom prst="rect">
            <a:avLst/>
          </a:prstGeom>
          <a:noFill/>
          <a:ln w="9525">
            <a:noFill/>
            <a:miter lim="800000"/>
            <a:headEnd/>
            <a:tailEnd/>
          </a:ln>
          <a:effectLst/>
        </p:spPr>
        <p:txBody>
          <a:bodyPr anchor="ctr">
            <a:spAutoFit/>
          </a:bodyPr>
          <a:lstStyle/>
          <a:p>
            <a:pPr algn="just"/>
            <a:r>
              <a:rPr lang="ru-RU" sz="2000" b="1"/>
              <a:t>Елена Ильинична Артеева</a:t>
            </a:r>
            <a:r>
              <a:rPr lang="ru-RU" sz="1600" b="1"/>
              <a:t> родилась в селе Саранпауль 25 июня 1920 года. Лена окончила семь классов Саранпаульской школы и поступила учиться В Ханты – Мансийское медицинское училище, затем была направлена на работу в Октябрьский район. В мае 1942 года была призвана в Красную Армию. В середине лета 1942 года началась Сталинградская битва, которая продолжалась более полугода.</a:t>
            </a:r>
          </a:p>
          <a:p>
            <a:pPr algn="just"/>
            <a:r>
              <a:rPr lang="ru-RU" sz="1600" b="1"/>
              <a:t> Лена служила фельдшером противотанковой части. В одном из боёв немецкий танк прорвался к дивизионной санитарной службе, угрожая жизни раненых. Лена со связкой гранат бросилась под танк, ценой своей собственной жизни спасла раненых. В настоящее время прах нашей землячки Елены Ильиничны Артеевой покоится в братской могиле села Самофаловка.</a:t>
            </a:r>
          </a:p>
        </p:txBody>
      </p:sp>
      <p:pic>
        <p:nvPicPr>
          <p:cNvPr id="58373" name="Picture 5" descr="Артеева4"/>
          <p:cNvPicPr>
            <a:picLocks noChangeAspect="1" noChangeArrowheads="1"/>
          </p:cNvPicPr>
          <p:nvPr/>
        </p:nvPicPr>
        <p:blipFill>
          <a:blip r:embed="rId3" cstate="email"/>
          <a:srcRect/>
          <a:stretch>
            <a:fillRect/>
          </a:stretch>
        </p:blipFill>
        <p:spPr bwMode="auto">
          <a:xfrm>
            <a:off x="152400" y="2057400"/>
            <a:ext cx="2406650" cy="34575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email"/>
          <a:srcRect/>
          <a:stretch>
            <a:fillRect/>
          </a:stretch>
        </p:blipFill>
        <p:spPr bwMode="auto">
          <a:xfrm>
            <a:off x="395288" y="765175"/>
            <a:ext cx="3890962" cy="5256213"/>
          </a:xfrm>
          <a:prstGeom prst="rect">
            <a:avLst/>
          </a:prstGeom>
          <a:noFill/>
          <a:ln w="9525">
            <a:noFill/>
            <a:miter lim="800000"/>
            <a:headEnd/>
            <a:tailEnd/>
          </a:ln>
        </p:spPr>
      </p:pic>
      <p:sp>
        <p:nvSpPr>
          <p:cNvPr id="59395" name="Text Box 3"/>
          <p:cNvSpPr txBox="1">
            <a:spLocks noChangeArrowheads="1"/>
          </p:cNvSpPr>
          <p:nvPr/>
        </p:nvSpPr>
        <p:spPr bwMode="auto">
          <a:xfrm>
            <a:off x="4572000" y="692150"/>
            <a:ext cx="4287838" cy="5775325"/>
          </a:xfrm>
          <a:prstGeom prst="rect">
            <a:avLst/>
          </a:prstGeom>
          <a:noFill/>
          <a:ln w="9525">
            <a:noFill/>
            <a:miter lim="800000"/>
            <a:headEnd/>
            <a:tailEnd/>
          </a:ln>
          <a:effectLst/>
        </p:spPr>
        <p:txBody>
          <a:bodyPr>
            <a:spAutoFit/>
          </a:bodyPr>
          <a:lstStyle/>
          <a:p>
            <a:r>
              <a:rPr lang="ru-RU" sz="2000" b="1"/>
              <a:t>Путилов Матвей Матвей</a:t>
            </a:r>
            <a:r>
              <a:rPr lang="ru-RU" sz="1600" b="1"/>
              <a:t> </a:t>
            </a:r>
          </a:p>
          <a:p>
            <a:r>
              <a:rPr lang="ru-RU" sz="1600" b="1"/>
              <a:t>Путилов был воспитанником Шайтанского детского дома Ханты – Мансийского автономного округа с 1936 по 1938 год. В январе 1942 года Матвея призвали на фронт военным связистом под Сталинград. Когда на Мамаевом кургане в самый напряженный момент боя прекратилась связь, рядовой связист 308-й стрелковой дивизии Матвей Путилов пошел ликвидировать разрыв провода. При восстановлении поврежденной линии связи, ему осколком мины раздробило обе руки. Теряя сознание, он крепко зажал зубами концы провода. Связь была восстановлена. За этот подвиг Матвей был посмертно награжден орденом Отечественной войны </a:t>
            </a:r>
            <a:r>
              <a:rPr lang="en-US" sz="1600" b="1"/>
              <a:t>II</a:t>
            </a:r>
            <a:r>
              <a:rPr lang="ru-RU" sz="1600" b="1"/>
              <a:t> степени. В наши дни в Волгоградском музеи обороны храниться фронтовая листовка, в которой описан подвиг нашего земляка.</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фото0002"/>
          <p:cNvPicPr>
            <a:picLocks noChangeAspect="1" noChangeArrowheads="1"/>
          </p:cNvPicPr>
          <p:nvPr/>
        </p:nvPicPr>
        <p:blipFill>
          <a:blip r:embed="rId2" cstate="email"/>
          <a:srcRect/>
          <a:stretch>
            <a:fillRect/>
          </a:stretch>
        </p:blipFill>
        <p:spPr bwMode="auto">
          <a:xfrm>
            <a:off x="228600" y="1143000"/>
            <a:ext cx="3255963" cy="4086225"/>
          </a:xfrm>
          <a:prstGeom prst="rect">
            <a:avLst/>
          </a:prstGeom>
          <a:noFill/>
        </p:spPr>
      </p:pic>
      <p:sp>
        <p:nvSpPr>
          <p:cNvPr id="60419" name="Rectangle 3"/>
          <p:cNvSpPr>
            <a:spLocks noChangeArrowheads="1"/>
          </p:cNvSpPr>
          <p:nvPr/>
        </p:nvSpPr>
        <p:spPr bwMode="auto">
          <a:xfrm>
            <a:off x="381000" y="5791200"/>
            <a:ext cx="2905125" cy="366713"/>
          </a:xfrm>
          <a:prstGeom prst="rect">
            <a:avLst/>
          </a:prstGeom>
          <a:noFill/>
          <a:ln w="9525">
            <a:noFill/>
            <a:miter lim="800000"/>
            <a:headEnd/>
            <a:tailEnd/>
          </a:ln>
          <a:effectLst/>
        </p:spPr>
        <p:txBody>
          <a:bodyPr>
            <a:spAutoFit/>
          </a:bodyPr>
          <a:lstStyle/>
          <a:p>
            <a:pPr lvl="2">
              <a:spcBef>
                <a:spcPct val="20000"/>
              </a:spcBef>
              <a:buClr>
                <a:schemeClr val="tx2"/>
              </a:buClr>
              <a:buSzPct val="80000"/>
              <a:buFont typeface="Wingdings" pitchFamily="2" charset="2"/>
              <a:buNone/>
            </a:pPr>
            <a:r>
              <a:rPr lang="ru-RU" b="1">
                <a:latin typeface="Tahoma" pitchFamily="34" charset="0"/>
              </a:rPr>
              <a:t>1896-1943</a:t>
            </a:r>
          </a:p>
        </p:txBody>
      </p:sp>
      <p:sp>
        <p:nvSpPr>
          <p:cNvPr id="60420" name="Rectangle 4"/>
          <p:cNvSpPr>
            <a:spLocks noChangeArrowheads="1"/>
          </p:cNvSpPr>
          <p:nvPr/>
        </p:nvSpPr>
        <p:spPr bwMode="auto">
          <a:xfrm>
            <a:off x="3563938" y="333375"/>
            <a:ext cx="5256212" cy="5646738"/>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pPr>
            <a:r>
              <a:rPr lang="ru-RU" sz="2000">
                <a:solidFill>
                  <a:srgbClr val="000000"/>
                </a:solidFill>
                <a:latin typeface="Tahoma" pitchFamily="34" charset="0"/>
              </a:rPr>
              <a:t>Гавриил Епифанович Собянин</a:t>
            </a:r>
            <a:r>
              <a:rPr lang="ru-RU">
                <a:solidFill>
                  <a:srgbClr val="000000"/>
                </a:solidFill>
                <a:latin typeface="Tahoma" pitchFamily="34" charset="0"/>
              </a:rPr>
              <a:t> родился 25 мая 1896 году Коми АССР, Троицко-Печерский район, деревня Шайтановка в семье крестьянина. До начала Великой Отечественной войны Собянин был лучшим рыболовом и охотником в рыболовецкой артели </a:t>
            </a:r>
          </a:p>
          <a:p>
            <a:pPr>
              <a:spcBef>
                <a:spcPct val="20000"/>
              </a:spcBef>
              <a:buClr>
                <a:schemeClr val="hlink"/>
              </a:buClr>
              <a:buSzPct val="80000"/>
              <a:buFont typeface="Wingdings" pitchFamily="2" charset="2"/>
              <a:buNone/>
            </a:pPr>
            <a:r>
              <a:rPr lang="ru-RU">
                <a:solidFill>
                  <a:srgbClr val="000000"/>
                </a:solidFill>
                <a:latin typeface="Tahoma" pitchFamily="34" charset="0"/>
              </a:rPr>
              <a:t> В августе  1942 года Гавриил Епифанович добровольцем ушел в армию и вскоре был направлен на фронт.</a:t>
            </a:r>
          </a:p>
          <a:p>
            <a:pPr>
              <a:spcBef>
                <a:spcPct val="20000"/>
              </a:spcBef>
              <a:buClr>
                <a:schemeClr val="hlink"/>
              </a:buClr>
              <a:buSzPct val="80000"/>
              <a:buFont typeface="Wingdings" pitchFamily="2" charset="2"/>
              <a:buNone/>
            </a:pPr>
            <a:r>
              <a:rPr lang="ru-RU">
                <a:solidFill>
                  <a:srgbClr val="000000"/>
                </a:solidFill>
                <a:latin typeface="Tahoma" pitchFamily="34" charset="0"/>
              </a:rPr>
              <a:t>Младший сержант воевал на различных фронтах, совершил много героических подвигов. Был награжден орденом Красного Знамени, медалями «За отвагу» и «За боевые заслуги». </a:t>
            </a:r>
          </a:p>
          <a:p>
            <a:pPr>
              <a:lnSpc>
                <a:spcPct val="90000"/>
              </a:lnSpc>
              <a:spcBef>
                <a:spcPct val="20000"/>
              </a:spcBef>
              <a:buClr>
                <a:schemeClr val="hlink"/>
              </a:buClr>
              <a:buSzPct val="80000"/>
              <a:buFont typeface="Wingdings" pitchFamily="2" charset="2"/>
              <a:buNone/>
            </a:pPr>
            <a:endParaRPr lang="ru-RU">
              <a:solidFill>
                <a:srgbClr val="000000"/>
              </a:solidFill>
              <a:latin typeface="Tahoma" pitchFamily="34" charset="0"/>
            </a:endParaRPr>
          </a:p>
          <a:p>
            <a:pPr>
              <a:spcBef>
                <a:spcPct val="20000"/>
              </a:spcBef>
              <a:buClr>
                <a:schemeClr val="hlink"/>
              </a:buClr>
              <a:buSzPct val="80000"/>
              <a:buFont typeface="Wingdings" pitchFamily="2" charset="2"/>
              <a:buNone/>
            </a:pPr>
            <a:endParaRPr lang="ru-RU">
              <a:solidFill>
                <a:srgbClr val="000000"/>
              </a:solidFill>
              <a:effectLst>
                <a:outerShdw blurRad="38100" dist="38100" dir="2700000" algn="tl">
                  <a:srgbClr val="FFFFFF"/>
                </a:outerShdw>
              </a:effectLst>
              <a:latin typeface="Tahoma" pitchFamily="34" charset="0"/>
            </a:endParaRPr>
          </a:p>
          <a:p>
            <a:pPr>
              <a:spcBef>
                <a:spcPct val="20000"/>
              </a:spcBef>
              <a:buClr>
                <a:schemeClr val="hlink"/>
              </a:buClr>
              <a:buSzPct val="80000"/>
              <a:buFont typeface="Wingdings" pitchFamily="2" charset="2"/>
              <a:buChar char="l"/>
            </a:pPr>
            <a:endParaRPr lang="ru-RU">
              <a:effectLst>
                <a:outerShdw blurRad="38100" dist="38100" dir="2700000" algn="tl">
                  <a:srgbClr val="FFFFFF"/>
                </a:outerShdw>
              </a:effectLst>
              <a:latin typeface="Tahoma" pitchFamily="34" charset="0"/>
            </a:endParaRPr>
          </a:p>
          <a:p>
            <a:pPr>
              <a:spcBef>
                <a:spcPct val="20000"/>
              </a:spcBef>
              <a:buClr>
                <a:schemeClr val="hlink"/>
              </a:buClr>
              <a:buSzPct val="80000"/>
              <a:buFont typeface="Wingdings" pitchFamily="2" charset="2"/>
              <a:buChar char="l"/>
            </a:pPr>
            <a:endParaRPr lang="ru-RU">
              <a:latin typeface="Tahoma" pitchFamily="34" charset="0"/>
            </a:endParaRPr>
          </a:p>
        </p:txBody>
      </p:sp>
      <p:pic>
        <p:nvPicPr>
          <p:cNvPr id="60421" name="Picture 5"/>
          <p:cNvPicPr>
            <a:picLocks noChangeAspect="1" noChangeArrowheads="1"/>
          </p:cNvPicPr>
          <p:nvPr/>
        </p:nvPicPr>
        <p:blipFill>
          <a:blip r:embed="rId3" cstate="email"/>
          <a:srcRect/>
          <a:stretch>
            <a:fillRect/>
          </a:stretch>
        </p:blipFill>
        <p:spPr bwMode="auto">
          <a:xfrm>
            <a:off x="5867400" y="4419600"/>
            <a:ext cx="2232025" cy="221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219200" y="533400"/>
            <a:ext cx="6596063" cy="474663"/>
          </a:xfrm>
        </p:spPr>
        <p:txBody>
          <a:bodyPr/>
          <a:lstStyle/>
          <a:p>
            <a:pPr>
              <a:buFontTx/>
              <a:buNone/>
            </a:pPr>
            <a:endParaRPr lang="ru-RU" sz="3600">
              <a:solidFill>
                <a:srgbClr val="FF6600"/>
              </a:solidFill>
            </a:endParaRPr>
          </a:p>
        </p:txBody>
      </p:sp>
      <p:pic>
        <p:nvPicPr>
          <p:cNvPr id="46084" name="Picture 4" descr="Победа - Кривоногов"/>
          <p:cNvPicPr>
            <a:picLocks noChangeAspect="1" noChangeArrowheads="1"/>
          </p:cNvPicPr>
          <p:nvPr/>
        </p:nvPicPr>
        <p:blipFill>
          <a:blip r:embed="rId3" cstate="email"/>
          <a:srcRect/>
          <a:stretch>
            <a:fillRect/>
          </a:stretch>
        </p:blipFill>
        <p:spPr bwMode="auto">
          <a:xfrm>
            <a:off x="990600" y="0"/>
            <a:ext cx="7261225" cy="4929188"/>
          </a:xfrm>
          <a:prstGeom prst="rect">
            <a:avLst/>
          </a:prstGeom>
          <a:noFill/>
        </p:spPr>
      </p:pic>
      <p:pic>
        <p:nvPicPr>
          <p:cNvPr id="46085" name="levitan4.mp3">
            <a:hlinkClick r:id="" action="ppaction://media"/>
          </p:cNvPr>
          <p:cNvPicPr>
            <a:picLocks noRot="1" noChangeAspect="1" noChangeArrowheads="1"/>
          </p:cNvPicPr>
          <p:nvPr>
            <a:audioFile r:link="rId1"/>
          </p:nvPr>
        </p:nvPicPr>
        <p:blipFill>
          <a:blip r:embed="rId4" cstate="email"/>
          <a:srcRect/>
          <a:stretch>
            <a:fillRect/>
          </a:stretch>
        </p:blipFill>
        <p:spPr bwMode="auto">
          <a:xfrm>
            <a:off x="195263" y="6369050"/>
            <a:ext cx="277812" cy="276225"/>
          </a:xfrm>
          <a:prstGeom prst="rect">
            <a:avLst/>
          </a:prstGeom>
          <a:noFill/>
        </p:spPr>
      </p:pic>
      <p:sp>
        <p:nvSpPr>
          <p:cNvPr id="46086" name="Rectangle 6"/>
          <p:cNvSpPr>
            <a:spLocks noChangeArrowheads="1"/>
          </p:cNvSpPr>
          <p:nvPr/>
        </p:nvSpPr>
        <p:spPr bwMode="auto">
          <a:xfrm>
            <a:off x="381000" y="4953000"/>
            <a:ext cx="8362950" cy="2165350"/>
          </a:xfrm>
          <a:prstGeom prst="rect">
            <a:avLst/>
          </a:prstGeom>
          <a:noFill/>
          <a:ln w="9525">
            <a:noFill/>
            <a:miter lim="800000"/>
            <a:headEnd/>
            <a:tailEnd/>
          </a:ln>
          <a:effectLst/>
        </p:spPr>
        <p:txBody>
          <a:bodyPr anchor="ctr">
            <a:spAutoFit/>
          </a:bodyPr>
          <a:lstStyle/>
          <a:p>
            <a:pPr algn="just"/>
            <a:r>
              <a:rPr lang="ru-RU" sz="1600" b="1"/>
              <a:t>В мае 1945 года миллионы людей во всем мире с огромным ликованием встретили волнующую весть о безоговорочной капитуляции фашисткой Германии и победоносном окончании войны в Европе. </a:t>
            </a:r>
          </a:p>
          <a:p>
            <a:pPr>
              <a:lnSpc>
                <a:spcPct val="125000"/>
              </a:lnSpc>
              <a:spcBef>
                <a:spcPct val="20000"/>
              </a:spcBef>
              <a:spcAft>
                <a:spcPts val="1000"/>
              </a:spcAft>
            </a:pPr>
            <a:r>
              <a:rPr lang="ru-RU" sz="1600" b="1"/>
              <a:t>30 апреля 1945 года два советских воина, Михаил Егоров и Милитон Кантария установили ЗНАМЯ ПОБЕДЫ на крыше Рейхстага, на самом верху, над побежденным Берлином как символ непобедимости советского народа.</a:t>
            </a:r>
          </a:p>
          <a:p>
            <a:pPr algn="just"/>
            <a:endParaRPr lang="ru-RU" sz="1600" b="1"/>
          </a:p>
        </p:txBody>
      </p:sp>
      <p:sp>
        <p:nvSpPr>
          <p:cNvPr id="46087" name="Rectangle 7"/>
          <p:cNvSpPr>
            <a:spLocks noChangeArrowheads="1"/>
          </p:cNvSpPr>
          <p:nvPr/>
        </p:nvSpPr>
        <p:spPr bwMode="auto">
          <a:xfrm>
            <a:off x="3124200" y="609600"/>
            <a:ext cx="2895600" cy="641350"/>
          </a:xfrm>
          <a:prstGeom prst="rect">
            <a:avLst/>
          </a:prstGeom>
          <a:noFill/>
          <a:ln w="9525">
            <a:noFill/>
            <a:miter lim="800000"/>
            <a:headEnd/>
            <a:tailEnd/>
          </a:ln>
          <a:effectLst/>
        </p:spPr>
        <p:txBody>
          <a:bodyPr>
            <a:spAutoFit/>
          </a:bodyPr>
          <a:lstStyle/>
          <a:p>
            <a:r>
              <a:rPr lang="ru-RU" sz="3600" b="1" i="1">
                <a:solidFill>
                  <a:srgbClr val="FFCC00"/>
                </a:solidFill>
              </a:rPr>
              <a:t>Победа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542" fill="hold"/>
                                        <p:tgtEl>
                                          <p:spTgt spid="460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608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457200" y="404813"/>
            <a:ext cx="8229600" cy="5721350"/>
          </a:xfrm>
        </p:spPr>
        <p:txBody>
          <a:bodyPr/>
          <a:lstStyle/>
          <a:p>
            <a:pPr>
              <a:buFontTx/>
              <a:buNone/>
            </a:pPr>
            <a:r>
              <a:rPr lang="ru-RU"/>
              <a:t>   </a:t>
            </a:r>
          </a:p>
        </p:txBody>
      </p:sp>
      <p:sp>
        <p:nvSpPr>
          <p:cNvPr id="61443" name="Text Box 3"/>
          <p:cNvSpPr txBox="1">
            <a:spLocks noChangeArrowheads="1"/>
          </p:cNvSpPr>
          <p:nvPr/>
        </p:nvSpPr>
        <p:spPr bwMode="auto">
          <a:xfrm>
            <a:off x="3924300" y="620713"/>
            <a:ext cx="4824413" cy="5035550"/>
          </a:xfrm>
          <a:prstGeom prst="rect">
            <a:avLst/>
          </a:prstGeom>
          <a:noFill/>
          <a:ln w="9525">
            <a:noFill/>
            <a:miter lim="800000"/>
            <a:headEnd/>
            <a:tailEnd/>
          </a:ln>
          <a:effectLst/>
        </p:spPr>
        <p:txBody>
          <a:bodyPr>
            <a:spAutoFit/>
          </a:bodyPr>
          <a:lstStyle/>
          <a:p>
            <a:r>
              <a:rPr lang="ru-RU" b="1">
                <a:latin typeface="Tahoma" pitchFamily="34" charset="0"/>
              </a:rPr>
              <a:t>Обнаруживал вражеские огневые точки, указывал их артиллеристам трассирующими пулями и ракетами. Кроме того, меткими снайперскими выстрелами уничтожил вражеских пулеметчиков,  снайперов, чем обеспечивал продвижение роты и захват противника.</a:t>
            </a:r>
          </a:p>
          <a:p>
            <a:r>
              <a:rPr lang="ru-RU" b="1">
                <a:latin typeface="Tahoma" pitchFamily="34" charset="0"/>
              </a:rPr>
              <a:t>«Что с боем взято, то свято» - говорил Собянин, уверенно истребляя фашистов, невзирая на ураганный огонь врага. </a:t>
            </a:r>
          </a:p>
          <a:p>
            <a:r>
              <a:rPr lang="ru-RU" b="1">
                <a:latin typeface="Tahoma" pitchFamily="34" charset="0"/>
              </a:rPr>
              <a:t>23 декабря 1944 года в бою за населенный пункт Гаракас (Латвийская ССР) Собянин погиб смертью храбрых.</a:t>
            </a:r>
          </a:p>
          <a:p>
            <a:endParaRPr lang="ru-RU" b="1">
              <a:latin typeface="Tahoma" pitchFamily="34" charset="0"/>
            </a:endParaRPr>
          </a:p>
          <a:p>
            <a:endParaRPr lang="ru-RU" b="1">
              <a:effectLst>
                <a:outerShdw blurRad="38100" dist="38100" dir="2700000" algn="tl">
                  <a:srgbClr val="FFFFFF"/>
                </a:outerShdw>
              </a:effectLst>
              <a:latin typeface="Tahoma" pitchFamily="34" charset="0"/>
            </a:endParaRPr>
          </a:p>
        </p:txBody>
      </p:sp>
      <p:pic>
        <p:nvPicPr>
          <p:cNvPr id="61444" name="Picture 4" descr="фото0004"/>
          <p:cNvPicPr>
            <a:picLocks noChangeAspect="1" noChangeArrowheads="1"/>
          </p:cNvPicPr>
          <p:nvPr/>
        </p:nvPicPr>
        <p:blipFill>
          <a:blip r:embed="rId2" cstate="email"/>
          <a:srcRect/>
          <a:stretch>
            <a:fillRect/>
          </a:stretch>
        </p:blipFill>
        <p:spPr bwMode="auto">
          <a:xfrm>
            <a:off x="250825" y="908050"/>
            <a:ext cx="3435350" cy="460851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40867_800_600"/>
          <p:cNvPicPr>
            <a:picLocks noChangeAspect="1" noChangeArrowheads="1"/>
          </p:cNvPicPr>
          <p:nvPr/>
        </p:nvPicPr>
        <p:blipFill>
          <a:blip r:embed="rId2" cstate="email"/>
          <a:srcRect/>
          <a:stretch>
            <a:fillRect/>
          </a:stretch>
        </p:blipFill>
        <p:spPr bwMode="auto">
          <a:xfrm>
            <a:off x="1219200" y="228600"/>
            <a:ext cx="7010400" cy="5257800"/>
          </a:xfrm>
          <a:prstGeom prst="rect">
            <a:avLst/>
          </a:prstGeom>
          <a:noFill/>
        </p:spPr>
      </p:pic>
      <p:sp>
        <p:nvSpPr>
          <p:cNvPr id="51205" name="Rectangle 5"/>
          <p:cNvSpPr>
            <a:spLocks noChangeArrowheads="1"/>
          </p:cNvSpPr>
          <p:nvPr/>
        </p:nvSpPr>
        <p:spPr bwMode="auto">
          <a:xfrm>
            <a:off x="533400" y="5761038"/>
            <a:ext cx="8286750" cy="701675"/>
          </a:xfrm>
          <a:prstGeom prst="rect">
            <a:avLst/>
          </a:prstGeom>
          <a:noFill/>
          <a:ln w="9525">
            <a:noFill/>
            <a:miter lim="800000"/>
            <a:headEnd/>
            <a:tailEnd/>
          </a:ln>
          <a:effectLst/>
        </p:spPr>
        <p:txBody>
          <a:bodyPr anchor="ctr">
            <a:spAutoFit/>
          </a:bodyPr>
          <a:lstStyle/>
          <a:p>
            <a:pPr algn="ctr"/>
            <a:r>
              <a:rPr lang="ru-RU" sz="2000" b="1"/>
              <a:t>А сколько было безымянных героев, которые навсегда остались лежать на огневых рубежах!</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4876800" y="457200"/>
            <a:ext cx="3733800" cy="5859463"/>
          </a:xfrm>
          <a:prstGeom prst="rect">
            <a:avLst/>
          </a:prstGeom>
          <a:noFill/>
          <a:ln w="9525">
            <a:noFill/>
            <a:miter lim="800000"/>
            <a:headEnd/>
            <a:tailEnd/>
          </a:ln>
          <a:effectLst/>
        </p:spPr>
        <p:txBody>
          <a:bodyPr anchor="ctr">
            <a:spAutoFit/>
          </a:bodyPr>
          <a:lstStyle/>
          <a:p>
            <a:pPr algn="just"/>
            <a:r>
              <a:rPr lang="ru-RU"/>
              <a:t>В районах, захваченных врагом, создавались партизанские отряды. Ни днем, ни ночью не давали покоя нацистам неуловимые народные мстители. И хотя война и дети – это несовместимые понятия, но они существуют. Вместе со взрослыми в партизанских отрядах немало было и совсем юных бойцов. Они пробирались в самые уязвимые места противника, захватывали оружие, собирали ценные разведывательные данные для командования фронта. Их руками пущены под откос сотни эшелонов с гитлеровцами, вооружением и боеприпасами, взорвано немало военных объектов врага.</a:t>
            </a:r>
          </a:p>
        </p:txBody>
      </p:sp>
      <p:pic>
        <p:nvPicPr>
          <p:cNvPr id="62469" name="Picture 5" descr="собирают боеприп"/>
          <p:cNvPicPr>
            <a:picLocks noChangeAspect="1" noChangeArrowheads="1"/>
          </p:cNvPicPr>
          <p:nvPr/>
        </p:nvPicPr>
        <p:blipFill>
          <a:blip r:embed="rId2" cstate="email"/>
          <a:srcRect/>
          <a:stretch>
            <a:fillRect/>
          </a:stretch>
        </p:blipFill>
        <p:spPr bwMode="auto">
          <a:xfrm>
            <a:off x="838200" y="2286000"/>
            <a:ext cx="3810000" cy="2466975"/>
          </a:xfrm>
          <a:prstGeom prst="rect">
            <a:avLst/>
          </a:prstGeom>
          <a:noFill/>
          <a:ln w="25400">
            <a:pattFill prst="lgCheck">
              <a:fgClr>
                <a:srgbClr val="FF5050"/>
              </a:fgClr>
              <a:bgClr>
                <a:srgbClr val="FFFF00"/>
              </a:bgClr>
            </a:pattFill>
            <a:miter lim="800000"/>
            <a:headEnd/>
            <a:tailEnd/>
          </a:ln>
        </p:spPr>
      </p:pic>
      <p:pic>
        <p:nvPicPr>
          <p:cNvPr id="62470" name="Picture 6" descr="набивают патроны для авиачасти"/>
          <p:cNvPicPr>
            <a:picLocks noChangeAspect="1" noChangeArrowheads="1"/>
          </p:cNvPicPr>
          <p:nvPr/>
        </p:nvPicPr>
        <p:blipFill>
          <a:blip r:embed="rId3" cstate="email"/>
          <a:srcRect/>
          <a:stretch>
            <a:fillRect/>
          </a:stretch>
        </p:blipFill>
        <p:spPr bwMode="auto">
          <a:xfrm>
            <a:off x="228600" y="4530725"/>
            <a:ext cx="3360738" cy="2327275"/>
          </a:xfrm>
          <a:prstGeom prst="rect">
            <a:avLst/>
          </a:prstGeom>
          <a:noFill/>
          <a:ln w="25400">
            <a:pattFill prst="lgCheck">
              <a:fgClr>
                <a:srgbClr val="FF5050"/>
              </a:fgClr>
              <a:bgClr>
                <a:srgbClr val="FFFF00"/>
              </a:bgClr>
            </a:pattFill>
            <a:miter lim="800000"/>
            <a:headEnd/>
            <a:tailEnd/>
          </a:ln>
        </p:spPr>
      </p:pic>
      <p:pic>
        <p:nvPicPr>
          <p:cNvPr id="62471" name="Picture 7" descr="09306f5e0af9e0f01cfe7de45f254a08"/>
          <p:cNvPicPr>
            <a:picLocks noChangeAspect="1" noChangeArrowheads="1"/>
          </p:cNvPicPr>
          <p:nvPr/>
        </p:nvPicPr>
        <p:blipFill>
          <a:blip r:embed="rId4" cstate="email"/>
          <a:srcRect/>
          <a:stretch>
            <a:fillRect/>
          </a:stretch>
        </p:blipFill>
        <p:spPr bwMode="auto">
          <a:xfrm>
            <a:off x="0" y="0"/>
            <a:ext cx="4038600" cy="2466975"/>
          </a:xfrm>
          <a:prstGeom prst="rect">
            <a:avLst/>
          </a:prstGeom>
          <a:noFill/>
          <a:ln w="25400">
            <a:pattFill prst="lgCheck">
              <a:fgClr>
                <a:srgbClr val="FF0000"/>
              </a:fgClr>
              <a:bgClr>
                <a:srgbClr val="FFFF00"/>
              </a:bgClr>
            </a:patt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3886200" y="685800"/>
            <a:ext cx="5029200" cy="5859463"/>
          </a:xfrm>
          <a:prstGeom prst="rect">
            <a:avLst/>
          </a:prstGeom>
          <a:noFill/>
          <a:ln w="9525">
            <a:noFill/>
            <a:miter lim="800000"/>
            <a:headEnd/>
            <a:tailEnd/>
          </a:ln>
          <a:effectLst/>
        </p:spPr>
        <p:txBody>
          <a:bodyPr anchor="ctr">
            <a:spAutoFit/>
          </a:bodyPr>
          <a:lstStyle/>
          <a:p>
            <a:pPr algn="just"/>
            <a:r>
              <a:rPr lang="ru-RU"/>
              <a:t>Вся страна в годы Великой Отечественной войны знала о боевых делах Лени Голикова. Особое восхищение вызывал его подвиг, совершенный 13 августа 1942 года. Броском гранаты он разбил легковую автомашину противника на дороге Псков – Луга. Ехавшие в ней гитлеровцы погибли, а генерал Рихард Вирту остался жив. Он выскочил из машины и пустился наутек. Голиков бросился за ним. Завязалась перестрелка. Из этого поединка победителем вышел 16-летний партизан. Его меткая пуля настигла оккупанта. В портфеле генерала оказались очень ценные документы. Их отправили в Москву. Отважного партизана решено было отметить высшей наградой. Но получить ее Леня не успел. В одном из тяжелых боев, уничтожив десяток гитлеровцев, юный автоматчик погиб. Лене Голикову посмертно присвоено звание Героя Советского Союза.</a:t>
            </a:r>
          </a:p>
        </p:txBody>
      </p:sp>
      <p:pic>
        <p:nvPicPr>
          <p:cNvPr id="63493" name="Picture 5"/>
          <p:cNvPicPr>
            <a:picLocks noChangeAspect="1" noChangeArrowheads="1"/>
          </p:cNvPicPr>
          <p:nvPr/>
        </p:nvPicPr>
        <p:blipFill>
          <a:blip r:embed="rId2" cstate="email"/>
          <a:srcRect/>
          <a:stretch>
            <a:fillRect/>
          </a:stretch>
        </p:blipFill>
        <p:spPr bwMode="auto">
          <a:xfrm>
            <a:off x="304800" y="609600"/>
            <a:ext cx="3484563" cy="4419600"/>
          </a:xfrm>
          <a:prstGeom prst="rect">
            <a:avLst/>
          </a:prstGeom>
          <a:noFill/>
        </p:spPr>
      </p:pic>
      <p:sp>
        <p:nvSpPr>
          <p:cNvPr id="63494" name="WordArt 6"/>
          <p:cNvSpPr>
            <a:spLocks noChangeArrowheads="1" noChangeShapeType="1" noTextEdit="1"/>
          </p:cNvSpPr>
          <p:nvPr/>
        </p:nvSpPr>
        <p:spPr bwMode="auto">
          <a:xfrm>
            <a:off x="1066800" y="5410200"/>
            <a:ext cx="2089150" cy="719138"/>
          </a:xfrm>
          <a:prstGeom prst="rect">
            <a:avLst/>
          </a:prstGeom>
        </p:spPr>
        <p:txBody>
          <a:bodyPr wrap="none" fromWordArt="1">
            <a:prstTxWarp prst="textPlain">
              <a:avLst>
                <a:gd name="adj" fmla="val 50000"/>
              </a:avLst>
            </a:prstTxWarp>
          </a:bodyPr>
          <a:lstStyle/>
          <a:p>
            <a:pPr algn="ctr"/>
            <a:r>
              <a:rPr lang="ru-RU" sz="3600" kern="10">
                <a:ln w="19050">
                  <a:solidFill>
                    <a:schemeClr val="tx1"/>
                  </a:solidFill>
                  <a:round/>
                  <a:headEnd/>
                  <a:tailEnd/>
                </a:ln>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effectLst>
                  <a:outerShdw dist="35921" dir="2700000" algn="ctr" rotWithShape="0">
                    <a:srgbClr val="C0C0C0">
                      <a:alpha val="80000"/>
                    </a:srgbClr>
                  </a:outerShdw>
                </a:effectLst>
                <a:latin typeface="Impact"/>
              </a:rPr>
              <a:t>Лёня</a:t>
            </a:r>
          </a:p>
          <a:p>
            <a:pPr algn="ctr"/>
            <a:r>
              <a:rPr lang="ru-RU" sz="3600" kern="10">
                <a:ln w="19050">
                  <a:solidFill>
                    <a:schemeClr val="tx1"/>
                  </a:solidFill>
                  <a:round/>
                  <a:headEnd/>
                  <a:tailEnd/>
                </a:ln>
                <a:gradFill rotWithShape="1">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effectLst>
                  <a:outerShdw dist="35921" dir="2700000" algn="ctr" rotWithShape="0">
                    <a:srgbClr val="C0C0C0">
                      <a:alpha val="80000"/>
                    </a:srgbClr>
                  </a:outerShdw>
                </a:effectLst>
                <a:latin typeface="Impact"/>
              </a:rPr>
              <a:t>Голиков</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ortnova_zina"/>
          <p:cNvPicPr>
            <a:picLocks noChangeAspect="1" noChangeArrowheads="1"/>
          </p:cNvPicPr>
          <p:nvPr/>
        </p:nvPicPr>
        <p:blipFill>
          <a:blip r:embed="rId3" cstate="email"/>
          <a:srcRect/>
          <a:stretch>
            <a:fillRect/>
          </a:stretch>
        </p:blipFill>
        <p:spPr bwMode="auto">
          <a:xfrm>
            <a:off x="304800" y="1295400"/>
            <a:ext cx="3300413" cy="4824413"/>
          </a:xfrm>
          <a:prstGeom prst="rect">
            <a:avLst/>
          </a:prstGeom>
          <a:noFill/>
          <a:ln w="34925">
            <a:pattFill prst="lgCheck">
              <a:fgClr>
                <a:srgbClr val="FF5050"/>
              </a:fgClr>
              <a:bgClr>
                <a:srgbClr val="FFFF00"/>
              </a:bgClr>
            </a:pattFill>
            <a:miter lim="800000"/>
            <a:headEnd/>
            <a:tailEnd/>
          </a:ln>
        </p:spPr>
      </p:pic>
      <p:sp>
        <p:nvSpPr>
          <p:cNvPr id="65539" name="WordArt 3"/>
          <p:cNvSpPr>
            <a:spLocks noChangeArrowheads="1" noChangeShapeType="1" noTextEdit="1"/>
          </p:cNvSpPr>
          <p:nvPr/>
        </p:nvSpPr>
        <p:spPr bwMode="auto">
          <a:xfrm>
            <a:off x="457200" y="549275"/>
            <a:ext cx="2895600" cy="571500"/>
          </a:xfrm>
          <a:prstGeom prst="rect">
            <a:avLst/>
          </a:prstGeom>
        </p:spPr>
        <p:txBody>
          <a:bodyPr wrap="none" fromWordArt="1">
            <a:prstTxWarp prst="textPlain">
              <a:avLst>
                <a:gd name="adj" fmla="val 50000"/>
              </a:avLst>
            </a:prstTxWarp>
          </a:bodyPr>
          <a:lstStyle/>
          <a:p>
            <a:pPr algn="ctr"/>
            <a:r>
              <a:rPr lang="ru-RU" sz="3600" b="1" kern="10">
                <a:ln w="9525">
                  <a:solidFill>
                    <a:srgbClr val="FFFF99"/>
                  </a:solidFill>
                  <a:round/>
                  <a:headEnd/>
                  <a:tailEnd/>
                </a:ln>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effectLst>
                  <a:outerShdw dist="35921" dir="2700000" algn="ctr" rotWithShape="0">
                    <a:srgbClr val="C0C0C0">
                      <a:alpha val="80000"/>
                    </a:srgbClr>
                  </a:outerShdw>
                </a:effectLst>
                <a:latin typeface="Georgia"/>
              </a:rPr>
              <a:t>Зина Портнова</a:t>
            </a:r>
          </a:p>
        </p:txBody>
      </p:sp>
      <p:pic>
        <p:nvPicPr>
          <p:cNvPr id="65540" name="2-Кісен ашкан.mp3">
            <a:hlinkClick r:id="" action="ppaction://media"/>
          </p:cNvPr>
          <p:cNvPicPr>
            <a:picLocks noRot="1" noChangeAspect="1" noChangeArrowheads="1"/>
          </p:cNvPicPr>
          <p:nvPr>
            <a:audioFile r:link="rId1"/>
          </p:nvPr>
        </p:nvPicPr>
        <p:blipFill>
          <a:blip r:embed="rId4" cstate="email"/>
          <a:srcRect/>
          <a:stretch>
            <a:fillRect/>
          </a:stretch>
        </p:blipFill>
        <p:spPr bwMode="auto">
          <a:xfrm>
            <a:off x="8839200" y="6553200"/>
            <a:ext cx="304800" cy="304800"/>
          </a:xfrm>
          <a:prstGeom prst="rect">
            <a:avLst/>
          </a:prstGeom>
          <a:noFill/>
        </p:spPr>
      </p:pic>
      <p:sp>
        <p:nvSpPr>
          <p:cNvPr id="65541" name="Rectangle 5"/>
          <p:cNvSpPr>
            <a:spLocks noChangeArrowheads="1"/>
          </p:cNvSpPr>
          <p:nvPr/>
        </p:nvSpPr>
        <p:spPr bwMode="auto">
          <a:xfrm>
            <a:off x="4038600" y="533400"/>
            <a:ext cx="4924425" cy="5859463"/>
          </a:xfrm>
          <a:prstGeom prst="rect">
            <a:avLst/>
          </a:prstGeom>
          <a:noFill/>
          <a:ln w="9525">
            <a:noFill/>
            <a:miter lim="800000"/>
            <a:headEnd/>
            <a:tailEnd/>
          </a:ln>
          <a:effectLst/>
        </p:spPr>
        <p:txBody>
          <a:bodyPr anchor="ctr">
            <a:spAutoFit/>
          </a:bodyPr>
          <a:lstStyle/>
          <a:p>
            <a:pPr algn="just"/>
            <a:r>
              <a:rPr lang="ru-RU"/>
              <a:t>Не один десяток фашистских офицеров уничтожила Зина Портнова, работая в столовой. Схватив 16-летнюю партизанку, гестаповцы около месяца подвергали ее нечеловеческим пыткам. Затем решили поколебать ее дух льстивыми предложениями, но она держалась стойко. На одном из допросов фашистский офицер положил на стол пистолет изъявил, что если она ничего не скажет, ее расстреляют. Зине удалось схватить пистолет и выстрелить в следователя. Второй пулей она убила появившегося в дверях еще одного офицера и выпрыгнула в окно. Навстречу ей бежал автоматчик. Портнова нажала на спусковой крючок пистолета, но выстрела не последовало. Автоматной очередью фашист ранил ее в обе ноги. Истекающую кровью патриотку гитлеровцы схватили за волосы и потащили в гестапо. Там ее замучили.</a:t>
            </a:r>
          </a:p>
        </p:txBody>
      </p:sp>
    </p:spTree>
  </p:cSld>
  <p:clrMapOvr>
    <a:masterClrMapping/>
  </p:clrMapOvr>
  <p:timing>
    <p:tnLst>
      <p:par>
        <p:cTn id="1" dur="indefinite" restart="never" nodeType="tmRoot">
          <p:childTnLst>
            <p:audio>
              <p:cMediaNode numSld="2">
                <p:cTn id="2" fill="hold" display="0">
                  <p:stCondLst>
                    <p:cond delay="indefinite"/>
                  </p:stCondLst>
                  <p:endCondLst>
                    <p:cond evt="onPrev" delay="0">
                      <p:tgtEl>
                        <p:sldTgt/>
                      </p:tgtEl>
                    </p:cond>
                    <p:cond evt="onStopAudio" delay="0">
                      <p:tgtEl>
                        <p:sldTgt/>
                      </p:tgtEl>
                    </p:cond>
                  </p:endCondLst>
                </p:cTn>
                <p:tgtEl>
                  <p:spTgt spid="6554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5029200" y="304800"/>
            <a:ext cx="3824288" cy="6134100"/>
          </a:xfrm>
          <a:prstGeom prst="rect">
            <a:avLst/>
          </a:prstGeom>
          <a:noFill/>
          <a:ln w="9525">
            <a:noFill/>
            <a:miter lim="800000"/>
            <a:headEnd/>
            <a:tailEnd/>
          </a:ln>
          <a:effectLst/>
        </p:spPr>
        <p:txBody>
          <a:bodyPr anchor="ctr">
            <a:spAutoFit/>
          </a:bodyPr>
          <a:lstStyle/>
          <a:p>
            <a:pPr algn="just"/>
            <a:r>
              <a:rPr lang="ru-RU"/>
              <a:t>Навсегда в памяти народной останутся имена Виктора Третьякевича, Зины Портновой, Олега Кошевого, Кузьмы Галкина, Саши Чекалина, Зои Космодемьянской, Веры Валюшиной и тысяч других патриотов, замученных фашистами. Знайте, что они умерли во имя будущей победы. Высоко оценила Родина боевые заслуги юного поколения страны. За годы войны были награждены орденами и медалями 36 тысяч школьников. Трем тысячам юношам и девушкам присвоено звание Героя Советского Союза, 60 из них удостоились этого звания дважды. Героические дела они совершали вовсе не помышляя о геройстве. Они защищали Родину.</a:t>
            </a:r>
          </a:p>
        </p:txBody>
      </p:sp>
      <p:pic>
        <p:nvPicPr>
          <p:cNvPr id="64517" name="Picture 5" descr="2c264d673989"/>
          <p:cNvPicPr>
            <a:picLocks noChangeAspect="1" noChangeArrowheads="1"/>
          </p:cNvPicPr>
          <p:nvPr/>
        </p:nvPicPr>
        <p:blipFill>
          <a:blip r:embed="rId2" cstate="email"/>
          <a:srcRect/>
          <a:stretch>
            <a:fillRect/>
          </a:stretch>
        </p:blipFill>
        <p:spPr bwMode="auto">
          <a:xfrm>
            <a:off x="609600" y="381000"/>
            <a:ext cx="3673475" cy="2492375"/>
          </a:xfrm>
          <a:prstGeom prst="rect">
            <a:avLst/>
          </a:prstGeom>
          <a:noFill/>
          <a:ln w="25400">
            <a:pattFill prst="lgCheck">
              <a:fgClr>
                <a:srgbClr val="FF5050"/>
              </a:fgClr>
              <a:bgClr>
                <a:srgbClr val="FFFF00"/>
              </a:bgClr>
            </a:pattFill>
            <a:miter lim="800000"/>
            <a:headEnd/>
            <a:tailEnd/>
          </a:ln>
        </p:spPr>
      </p:pic>
      <p:pic>
        <p:nvPicPr>
          <p:cNvPr id="64518" name="Picture 6" descr="дети награж мед За оборону Лен"/>
          <p:cNvPicPr>
            <a:picLocks noChangeAspect="1" noChangeArrowheads="1"/>
          </p:cNvPicPr>
          <p:nvPr/>
        </p:nvPicPr>
        <p:blipFill>
          <a:blip r:embed="rId3" cstate="email"/>
          <a:srcRect/>
          <a:stretch>
            <a:fillRect/>
          </a:stretch>
        </p:blipFill>
        <p:spPr bwMode="auto">
          <a:xfrm>
            <a:off x="228600" y="3200400"/>
            <a:ext cx="4560888" cy="2765425"/>
          </a:xfrm>
          <a:prstGeom prst="rect">
            <a:avLst/>
          </a:prstGeom>
          <a:noFill/>
          <a:ln w="25400">
            <a:pattFill prst="lgCheck">
              <a:fgClr>
                <a:srgbClr val="FF0000"/>
              </a:fgClr>
              <a:bgClr>
                <a:srgbClr val="FFFF00"/>
              </a:bgClr>
            </a:patt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81000" y="517525"/>
            <a:ext cx="4038600" cy="5859463"/>
          </a:xfrm>
          <a:prstGeom prst="rect">
            <a:avLst/>
          </a:prstGeom>
          <a:noFill/>
          <a:ln w="9525">
            <a:noFill/>
            <a:miter lim="800000"/>
            <a:headEnd/>
            <a:tailEnd/>
          </a:ln>
          <a:effectLst/>
        </p:spPr>
        <p:txBody>
          <a:bodyPr anchor="ctr">
            <a:spAutoFit/>
          </a:bodyPr>
          <a:lstStyle/>
          <a:p>
            <a:r>
              <a:rPr lang="ru-RU"/>
              <a:t>Шла священная война против фашизма. Народы нашей страны были убеждены в своей правоте, в святости дела, за которое воюют. Эта убежденность и давала им решимость и силы для подвигов, казавшихся раньше немыслимыми, неведомых историй прежних войн. Когда мать Героев Советского Союза Зои и Александра Космодемьянских спросили об истоках героических поступков ее детей, она ответила: «Откуда взялись мужество и стойкость, непримиримость к врагам у вчерашних</a:t>
            </a:r>
          </a:p>
          <a:p>
            <a:r>
              <a:rPr lang="ru-RU"/>
              <a:t>школьников? Героями не рождаются, ими становятся. Тысячи и тысячи стали героями, такими их воспитала школа, семья, наша литература, вся жизнь».</a:t>
            </a:r>
          </a:p>
        </p:txBody>
      </p:sp>
      <p:pic>
        <p:nvPicPr>
          <p:cNvPr id="67589" name="Picture 5" descr="271294952373267"/>
          <p:cNvPicPr>
            <a:picLocks noChangeAspect="1" noChangeArrowheads="1"/>
          </p:cNvPicPr>
          <p:nvPr/>
        </p:nvPicPr>
        <p:blipFill>
          <a:blip r:embed="rId2" cstate="email"/>
          <a:srcRect/>
          <a:stretch>
            <a:fillRect/>
          </a:stretch>
        </p:blipFill>
        <p:spPr bwMode="auto">
          <a:xfrm>
            <a:off x="4953000" y="381000"/>
            <a:ext cx="2960688" cy="3886200"/>
          </a:xfrm>
          <a:prstGeom prst="rect">
            <a:avLst/>
          </a:prstGeom>
          <a:noFill/>
        </p:spPr>
      </p:pic>
      <p:pic>
        <p:nvPicPr>
          <p:cNvPr id="67590" name="Picture 6" descr="243"/>
          <p:cNvPicPr>
            <a:picLocks noChangeAspect="1" noChangeArrowheads="1"/>
          </p:cNvPicPr>
          <p:nvPr/>
        </p:nvPicPr>
        <p:blipFill>
          <a:blip r:embed="rId3" cstate="email"/>
          <a:srcRect/>
          <a:stretch>
            <a:fillRect/>
          </a:stretch>
        </p:blipFill>
        <p:spPr bwMode="auto">
          <a:xfrm>
            <a:off x="4724400" y="4467225"/>
            <a:ext cx="3581400" cy="2390775"/>
          </a:xfrm>
          <a:prstGeom prst="rect">
            <a:avLst/>
          </a:prstGeom>
          <a:noFill/>
        </p:spPr>
      </p:pic>
      <p:pic>
        <p:nvPicPr>
          <p:cNvPr id="67591" name="Picture 7" descr="206"/>
          <p:cNvPicPr>
            <a:picLocks noChangeAspect="1" noChangeArrowheads="1"/>
          </p:cNvPicPr>
          <p:nvPr/>
        </p:nvPicPr>
        <p:blipFill>
          <a:blip r:embed="rId4" cstate="email"/>
          <a:srcRect/>
          <a:stretch>
            <a:fillRect/>
          </a:stretch>
        </p:blipFill>
        <p:spPr bwMode="auto">
          <a:xfrm>
            <a:off x="6553200" y="0"/>
            <a:ext cx="2092325" cy="2743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4724400" y="4419600"/>
            <a:ext cx="4038600" cy="1739900"/>
          </a:xfrm>
          <a:prstGeom prst="rect">
            <a:avLst/>
          </a:prstGeom>
          <a:noFill/>
          <a:ln w="9525">
            <a:noFill/>
            <a:miter lim="800000"/>
            <a:headEnd/>
            <a:tailEnd/>
          </a:ln>
          <a:effectLst/>
        </p:spPr>
        <p:txBody>
          <a:bodyPr anchor="ctr">
            <a:spAutoFit/>
          </a:bodyPr>
          <a:lstStyle/>
          <a:p>
            <a:pPr algn="just"/>
            <a:r>
              <a:rPr lang="ru-RU" b="1"/>
              <a:t>Вот такое это было поколение, вошедшее в историю как поколение победителей. Ценой беззаветного мужества и огромных жертв фашизм был разгромлен.</a:t>
            </a:r>
          </a:p>
        </p:txBody>
      </p:sp>
      <p:pic>
        <p:nvPicPr>
          <p:cNvPr id="5" name="Picture 2" descr="C:\Users\Жанна\Desktop\Победа\ja45-g-m.v._kantaria_i_m.a._egorov_s_odnim_iz_wturmovih_flagov,_vod.jpg"/>
          <p:cNvPicPr>
            <a:picLocks noChangeAspect="1" noChangeArrowheads="1"/>
          </p:cNvPicPr>
          <p:nvPr/>
        </p:nvPicPr>
        <p:blipFill>
          <a:blip r:embed="rId2" cstate="email"/>
          <a:srcRect/>
          <a:stretch>
            <a:fillRect/>
          </a:stretch>
        </p:blipFill>
        <p:spPr bwMode="auto">
          <a:xfrm>
            <a:off x="0" y="0"/>
            <a:ext cx="3314700" cy="4724400"/>
          </a:xfrm>
          <a:prstGeom prst="rect">
            <a:avLst/>
          </a:prstGeom>
          <a:noFill/>
          <a:ln w="9525">
            <a:noFill/>
            <a:miter lim="800000"/>
            <a:headEnd/>
            <a:tailEnd/>
          </a:ln>
          <a:effectLst/>
        </p:spPr>
      </p:pic>
      <p:pic>
        <p:nvPicPr>
          <p:cNvPr id="68614" name="Picture 6"/>
          <p:cNvPicPr>
            <a:picLocks noChangeAspect="1" noChangeArrowheads="1"/>
          </p:cNvPicPr>
          <p:nvPr/>
        </p:nvPicPr>
        <p:blipFill>
          <a:blip r:embed="rId3" cstate="email"/>
          <a:srcRect/>
          <a:stretch>
            <a:fillRect/>
          </a:stretch>
        </p:blipFill>
        <p:spPr bwMode="auto">
          <a:xfrm>
            <a:off x="3886200" y="609600"/>
            <a:ext cx="4759325" cy="3098800"/>
          </a:xfrm>
          <a:prstGeom prst="rect">
            <a:avLst/>
          </a:prstGeom>
          <a:noFill/>
          <a:ln w="9525">
            <a:noFill/>
            <a:round/>
            <a:headEnd/>
            <a:tailEnd/>
          </a:ln>
          <a:effectLst/>
        </p:spPr>
      </p:pic>
      <p:pic>
        <p:nvPicPr>
          <p:cNvPr id="68615" name="Picture 7" descr="Красной арми - слава -- Л Голованов"/>
          <p:cNvPicPr>
            <a:picLocks noChangeAspect="1" noChangeArrowheads="1"/>
          </p:cNvPicPr>
          <p:nvPr/>
        </p:nvPicPr>
        <p:blipFill>
          <a:blip r:embed="rId4" cstate="email"/>
          <a:srcRect/>
          <a:stretch>
            <a:fillRect/>
          </a:stretch>
        </p:blipFill>
        <p:spPr bwMode="auto">
          <a:xfrm>
            <a:off x="2209800" y="3581400"/>
            <a:ext cx="2379663" cy="3276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4316413" y="381000"/>
            <a:ext cx="4827587" cy="5859463"/>
          </a:xfrm>
          <a:prstGeom prst="rect">
            <a:avLst/>
          </a:prstGeom>
          <a:noFill/>
          <a:ln w="9525">
            <a:noFill/>
            <a:miter lim="800000"/>
            <a:headEnd/>
            <a:tailEnd/>
          </a:ln>
          <a:effectLst/>
        </p:spPr>
        <p:txBody>
          <a:bodyPr anchor="ctr">
            <a:spAutoFit/>
          </a:bodyPr>
          <a:lstStyle/>
          <a:p>
            <a:pPr indent="450850" algn="ctr"/>
            <a:r>
              <a:rPr lang="ru-RU"/>
              <a:t>Враг разбит. И сразу после боя</a:t>
            </a:r>
          </a:p>
          <a:p>
            <a:pPr indent="450850" algn="ctr"/>
            <a:r>
              <a:rPr lang="ru-RU"/>
              <a:t>Хлынули и в уши и в глаза</a:t>
            </a:r>
          </a:p>
          <a:p>
            <a:pPr indent="450850" algn="ctr"/>
            <a:r>
              <a:rPr lang="ru-RU"/>
              <a:t>Шум прибоя, небо голубое,</a:t>
            </a:r>
          </a:p>
          <a:p>
            <a:pPr indent="450850" algn="ctr"/>
            <a:r>
              <a:rPr lang="ru-RU"/>
              <a:t>Ветер, волосы откинувший назад.</a:t>
            </a:r>
          </a:p>
          <a:p>
            <a:pPr indent="450850" algn="ctr"/>
            <a:r>
              <a:rPr lang="ru-RU"/>
              <a:t>Шелестит холмов убор зелёный,</a:t>
            </a:r>
          </a:p>
          <a:p>
            <a:pPr indent="450850" algn="ctr"/>
            <a:r>
              <a:rPr lang="ru-RU"/>
              <a:t>Плещет где-то речка меж камней,</a:t>
            </a:r>
          </a:p>
          <a:p>
            <a:pPr indent="450850" algn="ctr"/>
            <a:r>
              <a:rPr lang="ru-RU"/>
              <a:t>Голоса счастливых птиц влюблённых,</a:t>
            </a:r>
          </a:p>
          <a:p>
            <a:pPr indent="450850" algn="ctr"/>
            <a:r>
              <a:rPr lang="ru-RU"/>
              <a:t>Не смолкая, льются в тишине.</a:t>
            </a:r>
          </a:p>
          <a:p>
            <a:pPr indent="450850" algn="ctr"/>
            <a:r>
              <a:rPr lang="ru-RU"/>
              <a:t>Родина, суровая и милая,</a:t>
            </a:r>
          </a:p>
          <a:p>
            <a:pPr indent="450850" algn="ctr"/>
            <a:r>
              <a:rPr lang="ru-RU"/>
              <a:t>Помнит все жестокие бои.</a:t>
            </a:r>
          </a:p>
          <a:p>
            <a:pPr indent="450850" algn="ctr"/>
            <a:r>
              <a:rPr lang="ru-RU"/>
              <a:t>Вырастают рощи над могилами,</a:t>
            </a:r>
          </a:p>
          <a:p>
            <a:pPr indent="450850" algn="ctr"/>
            <a:r>
              <a:rPr lang="ru-RU"/>
              <a:t>Славят жизнь по рощам соловьи.</a:t>
            </a:r>
          </a:p>
          <a:p>
            <a:pPr indent="450850" algn="ctr"/>
            <a:r>
              <a:rPr lang="ru-RU"/>
              <a:t>С ней живут, любя, страдая, радуясь.</a:t>
            </a:r>
          </a:p>
          <a:p>
            <a:pPr indent="450850" algn="ctr"/>
            <a:r>
              <a:rPr lang="ru-RU"/>
              <a:t>Падая и поднимаясь ввысь.</a:t>
            </a:r>
          </a:p>
          <a:p>
            <a:pPr indent="450850" algn="ctr"/>
            <a:r>
              <a:rPr lang="ru-RU"/>
              <a:t>Над грозою торжествует радуга,</a:t>
            </a:r>
          </a:p>
          <a:p>
            <a:pPr indent="450850" algn="ctr"/>
            <a:r>
              <a:rPr lang="ru-RU"/>
              <a:t>Над бедою торжествует жизнь!</a:t>
            </a:r>
          </a:p>
          <a:p>
            <a:pPr indent="450850" algn="ctr"/>
            <a:r>
              <a:rPr lang="ru-RU"/>
              <a:t>Медленно история листается,</a:t>
            </a:r>
          </a:p>
          <a:p>
            <a:pPr indent="450850" algn="ctr"/>
            <a:r>
              <a:rPr lang="ru-RU"/>
              <a:t>Летописный тяжелеет слог.</a:t>
            </a:r>
          </a:p>
          <a:p>
            <a:pPr indent="450850" algn="ctr"/>
            <a:r>
              <a:rPr lang="ru-RU"/>
              <a:t>Всё стареет. Родина не старится.</a:t>
            </a:r>
          </a:p>
          <a:p>
            <a:pPr indent="450850" algn="ctr"/>
            <a:r>
              <a:rPr lang="ru-RU"/>
              <a:t>Не пускает старость на порог.    </a:t>
            </a:r>
          </a:p>
          <a:p>
            <a:pPr indent="450850" algn="ctr" eaLnBrk="0" hangingPunct="0"/>
            <a:endParaRPr lang="ru-RU"/>
          </a:p>
        </p:txBody>
      </p:sp>
      <p:sp>
        <p:nvSpPr>
          <p:cNvPr id="69637" name="Rectangle 5"/>
          <p:cNvSpPr>
            <a:spLocks noChangeArrowheads="1"/>
          </p:cNvSpPr>
          <p:nvPr/>
        </p:nvSpPr>
        <p:spPr bwMode="auto">
          <a:xfrm>
            <a:off x="304800" y="685800"/>
            <a:ext cx="3836988" cy="1465263"/>
          </a:xfrm>
          <a:prstGeom prst="rect">
            <a:avLst/>
          </a:prstGeom>
          <a:noFill/>
          <a:ln w="9525">
            <a:noFill/>
            <a:miter lim="800000"/>
            <a:headEnd/>
            <a:tailEnd/>
          </a:ln>
          <a:effectLst/>
        </p:spPr>
        <p:txBody>
          <a:bodyPr>
            <a:spAutoFit/>
          </a:bodyPr>
          <a:lstStyle/>
          <a:p>
            <a:r>
              <a:rPr lang="ru-RU"/>
              <a:t> 9 мая 2010 года страна отмечает 65-летие Великой Победы над фашизмом. Нашему поколению выпала честь равняться на их ратные и трудовые подвиги.</a:t>
            </a:r>
          </a:p>
        </p:txBody>
      </p:sp>
      <p:pic>
        <p:nvPicPr>
          <p:cNvPr id="69638" name="Picture 6" descr="639584"/>
          <p:cNvPicPr>
            <a:picLocks noChangeAspect="1" noChangeArrowheads="1"/>
          </p:cNvPicPr>
          <p:nvPr/>
        </p:nvPicPr>
        <p:blipFill>
          <a:blip r:embed="rId2" cstate="email"/>
          <a:srcRect/>
          <a:stretch>
            <a:fillRect/>
          </a:stretch>
        </p:blipFill>
        <p:spPr bwMode="auto">
          <a:xfrm>
            <a:off x="152400" y="2743200"/>
            <a:ext cx="4343400" cy="31686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304800" y="304800"/>
            <a:ext cx="8534400" cy="1465263"/>
          </a:xfrm>
          <a:prstGeom prst="rect">
            <a:avLst/>
          </a:prstGeom>
          <a:noFill/>
          <a:ln w="9525">
            <a:noFill/>
            <a:miter lim="800000"/>
            <a:headEnd/>
            <a:tailEnd/>
          </a:ln>
          <a:effectLst/>
        </p:spPr>
        <p:txBody>
          <a:bodyPr anchor="ctr">
            <a:spAutoFit/>
          </a:bodyPr>
          <a:lstStyle/>
          <a:p>
            <a:pPr algn="just"/>
            <a:r>
              <a:rPr lang="ru-RU"/>
              <a:t>Время неузнаваемо преобразило поля былых сражений. Меняется наше отношение к Германии, русские девушки выходят замуж за немцев, немцы женятся на россиянках. Но есть то, что неподвластно времени. Память о тех, кто сражался за Родину в годы Великой Отечественной войны. Память не знает старости, и именно она поможет сохранить в каждом человеке.</a:t>
            </a:r>
          </a:p>
        </p:txBody>
      </p:sp>
      <p:pic>
        <p:nvPicPr>
          <p:cNvPr id="70661" name="Picture 5" descr="MPj04337560000[1]"/>
          <p:cNvPicPr>
            <a:picLocks noChangeAspect="1" noChangeArrowheads="1"/>
          </p:cNvPicPr>
          <p:nvPr/>
        </p:nvPicPr>
        <p:blipFill>
          <a:blip r:embed="rId2" cstate="email"/>
          <a:srcRect/>
          <a:stretch>
            <a:fillRect/>
          </a:stretch>
        </p:blipFill>
        <p:spPr bwMode="auto">
          <a:xfrm>
            <a:off x="838200" y="1752600"/>
            <a:ext cx="7162800" cy="47640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MPj04318560000[1]"/>
          <p:cNvPicPr>
            <a:picLocks noChangeAspect="1" noChangeArrowheads="1"/>
          </p:cNvPicPr>
          <p:nvPr/>
        </p:nvPicPr>
        <p:blipFill>
          <a:blip r:embed="rId2" cstate="email"/>
          <a:srcRect/>
          <a:stretch>
            <a:fillRect/>
          </a:stretch>
        </p:blipFill>
        <p:spPr bwMode="auto">
          <a:xfrm>
            <a:off x="4191000" y="228600"/>
            <a:ext cx="4724400" cy="3779838"/>
          </a:xfrm>
          <a:prstGeom prst="rect">
            <a:avLst/>
          </a:prstGeom>
          <a:noFill/>
        </p:spPr>
      </p:pic>
      <p:pic>
        <p:nvPicPr>
          <p:cNvPr id="13318" name="Picture 6" descr="Хатынь 028"/>
          <p:cNvPicPr>
            <a:picLocks noChangeAspect="1" noChangeArrowheads="1"/>
          </p:cNvPicPr>
          <p:nvPr/>
        </p:nvPicPr>
        <p:blipFill>
          <a:blip r:embed="rId3" cstate="email"/>
          <a:srcRect/>
          <a:stretch>
            <a:fillRect/>
          </a:stretch>
        </p:blipFill>
        <p:spPr bwMode="auto">
          <a:xfrm>
            <a:off x="0" y="3016250"/>
            <a:ext cx="4038600" cy="3841750"/>
          </a:xfrm>
          <a:prstGeom prst="rect">
            <a:avLst/>
          </a:prstGeom>
          <a:noFill/>
          <a:ln w="9525">
            <a:noFill/>
            <a:miter lim="800000"/>
            <a:headEnd/>
            <a:tailEnd/>
          </a:ln>
        </p:spPr>
      </p:pic>
      <p:sp>
        <p:nvSpPr>
          <p:cNvPr id="13319" name="Rectangle 7"/>
          <p:cNvSpPr>
            <a:spLocks noChangeArrowheads="1"/>
          </p:cNvSpPr>
          <p:nvPr/>
        </p:nvSpPr>
        <p:spPr bwMode="auto">
          <a:xfrm>
            <a:off x="228600" y="304800"/>
            <a:ext cx="3886200" cy="2014538"/>
          </a:xfrm>
          <a:prstGeom prst="rect">
            <a:avLst/>
          </a:prstGeom>
          <a:noFill/>
          <a:ln w="9525">
            <a:noFill/>
            <a:miter lim="800000"/>
            <a:headEnd/>
            <a:tailEnd/>
          </a:ln>
          <a:effectLst/>
        </p:spPr>
        <p:txBody>
          <a:bodyPr anchor="ctr">
            <a:spAutoFit/>
          </a:bodyPr>
          <a:lstStyle/>
          <a:p>
            <a:pPr algn="just"/>
            <a:r>
              <a:rPr lang="ru-RU" b="1"/>
              <a:t>Великая Отечественная война (1941- навязанная Советскому Союзу германским фашизмом, продолжалась 1418 дней и ночей, она была самой жестокой и тяжелой в истории нашей Родины.</a:t>
            </a:r>
            <a:r>
              <a:rPr lang="ru-RU"/>
              <a:t> </a:t>
            </a:r>
          </a:p>
        </p:txBody>
      </p:sp>
      <p:sp>
        <p:nvSpPr>
          <p:cNvPr id="13320" name="Rectangle 8"/>
          <p:cNvSpPr>
            <a:spLocks noChangeArrowheads="1"/>
          </p:cNvSpPr>
          <p:nvPr/>
        </p:nvSpPr>
        <p:spPr bwMode="auto">
          <a:xfrm>
            <a:off x="4419600" y="4724400"/>
            <a:ext cx="4724400" cy="1739900"/>
          </a:xfrm>
          <a:prstGeom prst="rect">
            <a:avLst/>
          </a:prstGeom>
          <a:noFill/>
          <a:ln w="9525">
            <a:noFill/>
            <a:miter lim="800000"/>
            <a:headEnd/>
            <a:tailEnd/>
          </a:ln>
          <a:effectLst/>
        </p:spPr>
        <p:txBody>
          <a:bodyPr>
            <a:spAutoFit/>
          </a:bodyPr>
          <a:lstStyle/>
          <a:p>
            <a:r>
              <a:rPr lang="ru-RU" b="1"/>
              <a:t>Фашистские варвары разрушили и сожгли 1710 городов, более 70 тысяч сел и деревень, уничтожили 84 тысячи школ, лишили крова 25 миллионов человек и причинили нашей стране колоссальный материальный ущерб.</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0" name="Picture 32" descr="MPj04224230000[1]"/>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7172" name="Rectangle 4"/>
          <p:cNvSpPr>
            <a:spLocks noChangeArrowheads="1"/>
          </p:cNvSpPr>
          <p:nvPr/>
        </p:nvSpPr>
        <p:spPr bwMode="auto">
          <a:xfrm>
            <a:off x="0" y="-2932113"/>
            <a:ext cx="9144000" cy="0"/>
          </a:xfrm>
          <a:prstGeom prst="rect">
            <a:avLst/>
          </a:prstGeom>
          <a:noFill/>
          <a:ln w="9525">
            <a:noFill/>
            <a:miter lim="800000"/>
            <a:headEnd/>
            <a:tailEnd/>
          </a:ln>
          <a:effectLst/>
        </p:spPr>
        <p:txBody>
          <a:bodyPr wrap="none" anchor="ctr">
            <a:spAutoFit/>
          </a:bodyPr>
          <a:lstStyle/>
          <a:p>
            <a:endParaRPr lang="ru-RU"/>
          </a:p>
        </p:txBody>
      </p:sp>
      <p:graphicFrame>
        <p:nvGraphicFramePr>
          <p:cNvPr id="7202" name="Group 34"/>
          <p:cNvGraphicFramePr>
            <a:graphicFrameLocks noGrp="1"/>
          </p:cNvGraphicFramePr>
          <p:nvPr/>
        </p:nvGraphicFramePr>
        <p:xfrm>
          <a:off x="381000" y="304800"/>
          <a:ext cx="6477000" cy="1739900"/>
        </p:xfrm>
        <a:graphic>
          <a:graphicData uri="http://schemas.openxmlformats.org/drawingml/2006/table">
            <a:tbl>
              <a:tblPr/>
              <a:tblGrid>
                <a:gridCol w="6477000"/>
              </a:tblGrid>
              <a:tr h="173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Помните! Через века, через года,- помните!</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О тех, кто уже не придет никогда,- помните!</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Не плачьте! В горле сдержите стоны, горькие стоны.</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Памяти павших будьте достойны! Вечно достойны!</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Хлебом и песней, мечтой и стихами, жизнью просторной,</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Каждой секундой, каждым дыханьем будьте достойны!</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7183" name="Rectangle 15"/>
          <p:cNvSpPr>
            <a:spLocks noChangeArrowheads="1"/>
          </p:cNvSpPr>
          <p:nvPr/>
        </p:nvSpPr>
        <p:spPr bwMode="auto">
          <a:xfrm>
            <a:off x="4479925" y="454025"/>
            <a:ext cx="184150" cy="1190625"/>
          </a:xfrm>
          <a:prstGeom prst="rect">
            <a:avLst/>
          </a:prstGeom>
          <a:noFill/>
          <a:ln w="9525">
            <a:noFill/>
            <a:miter lim="800000"/>
            <a:headEnd/>
            <a:tailEnd/>
          </a:ln>
          <a:effectLst/>
        </p:spPr>
        <p:txBody>
          <a:bodyPr wrap="none" anchor="ctr">
            <a:spAutoFit/>
          </a:bodyPr>
          <a:lstStyle/>
          <a:p>
            <a:endParaRPr lang="ru-RU"/>
          </a:p>
          <a:p>
            <a:pPr eaLnBrk="0" hangingPunct="0"/>
            <a:r>
              <a:rPr lang="ru-RU"/>
              <a:t/>
            </a:r>
            <a:br>
              <a:rPr lang="ru-RU"/>
            </a:br>
            <a:endParaRPr lang="ru-RU"/>
          </a:p>
          <a:p>
            <a:pPr eaLnBrk="0" hangingPunct="0"/>
            <a:endParaRPr lang="ru-RU"/>
          </a:p>
        </p:txBody>
      </p:sp>
      <p:sp>
        <p:nvSpPr>
          <p:cNvPr id="7194" name="Rectangle 26"/>
          <p:cNvSpPr>
            <a:spLocks noChangeArrowheads="1"/>
          </p:cNvSpPr>
          <p:nvPr/>
        </p:nvSpPr>
        <p:spPr bwMode="auto">
          <a:xfrm>
            <a:off x="4479925" y="9150350"/>
            <a:ext cx="184150" cy="641350"/>
          </a:xfrm>
          <a:prstGeom prst="rect">
            <a:avLst/>
          </a:prstGeom>
          <a:noFill/>
          <a:ln w="9525">
            <a:noFill/>
            <a:miter lim="800000"/>
            <a:headEnd/>
            <a:tailEnd/>
          </a:ln>
          <a:effectLst/>
        </p:spPr>
        <p:txBody>
          <a:bodyPr wrap="none" anchor="ctr">
            <a:spAutoFit/>
          </a:bodyPr>
          <a:lstStyle/>
          <a:p>
            <a:endParaRPr lang="ru-RU"/>
          </a:p>
          <a:p>
            <a:pPr eaLnBrk="0" hangingPunct="0"/>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6" name="Picture 20" descr="38881_800_600"/>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graphicFrame>
        <p:nvGraphicFramePr>
          <p:cNvPr id="14361" name="Group 25"/>
          <p:cNvGraphicFramePr>
            <a:graphicFrameLocks noGrp="1"/>
          </p:cNvGraphicFramePr>
          <p:nvPr>
            <p:ph idx="1"/>
          </p:nvPr>
        </p:nvGraphicFramePr>
        <p:xfrm>
          <a:off x="609600" y="5029200"/>
          <a:ext cx="6400800" cy="1676400"/>
        </p:xfrm>
        <a:graphic>
          <a:graphicData uri="http://schemas.openxmlformats.org/drawingml/2006/table">
            <a:tbl>
              <a:tblPr/>
              <a:tblGrid>
                <a:gridCol w="6400800"/>
              </a:tblGrid>
              <a:tr h="167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rPr>
                        <a:t>Люди! Покуда сердца стучатся,- помните!</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Какою ценой завоевано счастье,- пожалуйста, помните!</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Песню свою отправляя в полет,- помните!</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О тех, кто уже никогда не споет,- помните!</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Детям своим расскажите о них, чтоб запомнили!</a:t>
                      </a:r>
                      <a:br>
                        <a:rPr kumimoji="0" lang="ru-RU" sz="1600" b="1" i="0" u="none" strike="noStrike" cap="none" normalizeH="0" baseline="0" smtClean="0">
                          <a:ln>
                            <a:noFill/>
                          </a:ln>
                          <a:solidFill>
                            <a:schemeClr val="tx1"/>
                          </a:solidFill>
                          <a:effectLst/>
                          <a:latin typeface="Arial" charset="0"/>
                        </a:rPr>
                      </a:br>
                      <a:r>
                        <a:rPr kumimoji="0" lang="ru-RU" sz="1600" b="1" i="0" u="none" strike="noStrike" cap="none" normalizeH="0" baseline="0" smtClean="0">
                          <a:ln>
                            <a:noFill/>
                          </a:ln>
                          <a:solidFill>
                            <a:schemeClr val="tx1"/>
                          </a:solidFill>
                          <a:effectLst/>
                          <a:latin typeface="Arial" charset="0"/>
                        </a:rPr>
                        <a:t>Детям детей расскажите о них, чтобы тоже запомнили!</a:t>
                      </a: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MPj04337520000[1]"/>
          <p:cNvPicPr>
            <a:picLocks noChangeAspect="1" noChangeArrowheads="1"/>
          </p:cNvPicPr>
          <p:nvPr/>
        </p:nvPicPr>
        <p:blipFill>
          <a:blip r:embed="rId2" cstate="email"/>
          <a:srcRect/>
          <a:stretch>
            <a:fillRect/>
          </a:stretch>
        </p:blipFill>
        <p:spPr bwMode="auto">
          <a:xfrm>
            <a:off x="0" y="-33338"/>
            <a:ext cx="9144000" cy="6891338"/>
          </a:xfrm>
          <a:prstGeom prst="rect">
            <a:avLst/>
          </a:prstGeom>
          <a:noFill/>
        </p:spPr>
      </p:pic>
      <p:sp>
        <p:nvSpPr>
          <p:cNvPr id="16388" name="Rectangle 4"/>
          <p:cNvSpPr>
            <a:spLocks noChangeArrowheads="1"/>
          </p:cNvSpPr>
          <p:nvPr/>
        </p:nvSpPr>
        <p:spPr bwMode="auto">
          <a:xfrm>
            <a:off x="685800" y="228600"/>
            <a:ext cx="6278563" cy="1803400"/>
          </a:xfrm>
          <a:prstGeom prst="rect">
            <a:avLst/>
          </a:prstGeom>
          <a:noFill/>
          <a:ln w="9525">
            <a:noFill/>
            <a:miter lim="800000"/>
            <a:headEnd/>
            <a:tailEnd/>
          </a:ln>
          <a:effectLst/>
        </p:spPr>
        <p:txBody>
          <a:bodyPr wrap="none">
            <a:spAutoFit/>
          </a:bodyPr>
          <a:lstStyle/>
          <a:p>
            <a:r>
              <a:rPr lang="ru-RU" sz="1600" b="1">
                <a:solidFill>
                  <a:schemeClr val="bg1"/>
                </a:solidFill>
              </a:rPr>
              <a:t>Во все времена бессмертной Земли помните!</a:t>
            </a:r>
            <a:br>
              <a:rPr lang="ru-RU" sz="1600" b="1">
                <a:solidFill>
                  <a:schemeClr val="bg1"/>
                </a:solidFill>
              </a:rPr>
            </a:br>
            <a:r>
              <a:rPr lang="ru-RU" sz="1600" b="1">
                <a:solidFill>
                  <a:schemeClr val="bg1"/>
                </a:solidFill>
              </a:rPr>
              <a:t>К мерцающим звездам ведя корабли,- о погибших помните!</a:t>
            </a:r>
            <a:br>
              <a:rPr lang="ru-RU" sz="1600" b="1">
                <a:solidFill>
                  <a:schemeClr val="bg1"/>
                </a:solidFill>
              </a:rPr>
            </a:br>
            <a:r>
              <a:rPr lang="ru-RU" sz="1600" b="1">
                <a:solidFill>
                  <a:schemeClr val="bg1"/>
                </a:solidFill>
              </a:rPr>
              <a:t>Встречайте трепетную весну, люди Земли.</a:t>
            </a:r>
            <a:br>
              <a:rPr lang="ru-RU" sz="1600" b="1">
                <a:solidFill>
                  <a:schemeClr val="bg1"/>
                </a:solidFill>
              </a:rPr>
            </a:br>
            <a:r>
              <a:rPr lang="ru-RU" sz="1600" b="1">
                <a:solidFill>
                  <a:schemeClr val="bg1"/>
                </a:solidFill>
              </a:rPr>
              <a:t>Убейте войну, прокляните войну, люди Земли!</a:t>
            </a:r>
            <a:br>
              <a:rPr lang="ru-RU" sz="1600" b="1">
                <a:solidFill>
                  <a:schemeClr val="bg1"/>
                </a:solidFill>
              </a:rPr>
            </a:br>
            <a:r>
              <a:rPr lang="ru-RU" sz="1600" b="1">
                <a:solidFill>
                  <a:schemeClr val="bg1"/>
                </a:solidFill>
              </a:rPr>
              <a:t>Мечту пронесите через года и жизнью наполните!..</a:t>
            </a:r>
            <a:br>
              <a:rPr lang="ru-RU" sz="1600" b="1">
                <a:solidFill>
                  <a:schemeClr val="bg1"/>
                </a:solidFill>
              </a:rPr>
            </a:br>
            <a:r>
              <a:rPr lang="ru-RU" sz="1600" b="1">
                <a:solidFill>
                  <a:schemeClr val="bg1"/>
                </a:solidFill>
              </a:rPr>
              <a:t>Но о тех, кто уже не придет никогда,- заклинаю,- помните!</a:t>
            </a:r>
            <a:br>
              <a:rPr lang="ru-RU" sz="1600" b="1">
                <a:solidFill>
                  <a:schemeClr val="bg1"/>
                </a:solidFill>
              </a:rPr>
            </a:br>
            <a:r>
              <a:rPr lang="ru-RU" sz="1600" b="1">
                <a:solidFill>
                  <a:schemeClr val="bg1"/>
                </a:solidFill>
              </a:rPr>
              <a:t>(Р.Рождественский)</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152400" y="762000"/>
            <a:ext cx="3505200" cy="2514600"/>
          </a:xfrm>
        </p:spPr>
        <p:txBody>
          <a:bodyPr/>
          <a:lstStyle/>
          <a:p>
            <a:pPr>
              <a:lnSpc>
                <a:spcPct val="80000"/>
              </a:lnSpc>
              <a:buFontTx/>
              <a:buNone/>
            </a:pPr>
            <a:r>
              <a:rPr lang="ru-RU" sz="2000"/>
              <a:t> </a:t>
            </a:r>
            <a:r>
              <a:rPr lang="ru-RU" sz="2000" b="1"/>
              <a:t>Год 1941-й. Июнь… </a:t>
            </a:r>
          </a:p>
          <a:p>
            <a:pPr>
              <a:lnSpc>
                <a:spcPct val="80000"/>
              </a:lnSpc>
              <a:buFontTx/>
              <a:buNone/>
            </a:pPr>
            <a:endParaRPr lang="ru-RU" sz="2000" b="1"/>
          </a:p>
          <a:p>
            <a:pPr>
              <a:lnSpc>
                <a:spcPct val="80000"/>
              </a:lnSpc>
              <a:buFontTx/>
              <a:buNone/>
            </a:pPr>
            <a:r>
              <a:rPr lang="ru-RU" sz="2000" b="1"/>
              <a:t>    Страна жила мирной жизнью, надеясь, что пожар войны, который уже разгорелся в Европе, не затронет нашу страну.</a:t>
            </a:r>
          </a:p>
        </p:txBody>
      </p:sp>
      <p:sp>
        <p:nvSpPr>
          <p:cNvPr id="44037" name="Rectangle 5"/>
          <p:cNvSpPr>
            <a:spLocks noChangeArrowheads="1"/>
          </p:cNvSpPr>
          <p:nvPr/>
        </p:nvSpPr>
        <p:spPr bwMode="auto">
          <a:xfrm>
            <a:off x="304800" y="152400"/>
            <a:ext cx="8534400" cy="457200"/>
          </a:xfrm>
          <a:prstGeom prst="rect">
            <a:avLst/>
          </a:prstGeom>
          <a:noFill/>
          <a:ln w="9525">
            <a:noFill/>
            <a:miter lim="800000"/>
            <a:headEnd/>
            <a:tailEnd/>
          </a:ln>
          <a:effectLst/>
        </p:spPr>
        <p:txBody>
          <a:bodyPr wrap="none" anchor="ctr"/>
          <a:lstStyle/>
          <a:p>
            <a:pPr algn="ctr"/>
            <a:endParaRPr lang="ru-RU" i="1">
              <a:solidFill>
                <a:srgbClr val="FFCC00"/>
              </a:solidFill>
            </a:endParaRPr>
          </a:p>
        </p:txBody>
      </p:sp>
      <p:pic>
        <p:nvPicPr>
          <p:cNvPr id="44039" name="Picture 7" descr="MPj04328780000[1]"/>
          <p:cNvPicPr>
            <a:picLocks noChangeAspect="1" noChangeArrowheads="1"/>
          </p:cNvPicPr>
          <p:nvPr/>
        </p:nvPicPr>
        <p:blipFill>
          <a:blip r:embed="rId2" cstate="email"/>
          <a:srcRect/>
          <a:stretch>
            <a:fillRect/>
          </a:stretch>
        </p:blipFill>
        <p:spPr bwMode="auto">
          <a:xfrm>
            <a:off x="3733800" y="381000"/>
            <a:ext cx="5257800" cy="3505200"/>
          </a:xfrm>
          <a:prstGeom prst="rect">
            <a:avLst/>
          </a:prstGeom>
          <a:noFill/>
        </p:spPr>
      </p:pic>
      <p:sp>
        <p:nvSpPr>
          <p:cNvPr id="44040" name="Rectangle 8"/>
          <p:cNvSpPr>
            <a:spLocks noChangeArrowheads="1"/>
          </p:cNvSpPr>
          <p:nvPr/>
        </p:nvSpPr>
        <p:spPr bwMode="auto">
          <a:xfrm>
            <a:off x="3505200" y="4114800"/>
            <a:ext cx="5511800" cy="2530475"/>
          </a:xfrm>
          <a:prstGeom prst="rect">
            <a:avLst/>
          </a:prstGeom>
          <a:noFill/>
          <a:ln w="9525">
            <a:noFill/>
            <a:miter lim="800000"/>
            <a:headEnd/>
            <a:tailEnd/>
          </a:ln>
          <a:effectLst/>
        </p:spPr>
        <p:txBody>
          <a:bodyPr wrap="none" anchor="ctr">
            <a:spAutoFit/>
          </a:bodyPr>
          <a:lstStyle/>
          <a:p>
            <a:pPr indent="450850" algn="ctr"/>
            <a:r>
              <a:rPr lang="ru-RU" sz="2000" b="1"/>
              <a:t>Июнь… Клонился к вечеру закат.</a:t>
            </a:r>
          </a:p>
          <a:p>
            <a:pPr indent="450850" algn="ctr"/>
            <a:r>
              <a:rPr lang="ru-RU" sz="2000" b="1"/>
              <a:t>И белой ночи разливалось море,</a:t>
            </a:r>
          </a:p>
          <a:p>
            <a:pPr indent="450850" algn="ctr"/>
            <a:r>
              <a:rPr lang="ru-RU" sz="2000" b="1"/>
              <a:t>И раздавался звонкий смех ребят,</a:t>
            </a:r>
          </a:p>
          <a:p>
            <a:pPr indent="450850" algn="ctr"/>
            <a:r>
              <a:rPr lang="ru-RU" sz="2000" b="1"/>
              <a:t>Не знающих, не ведающих горя.</a:t>
            </a:r>
          </a:p>
          <a:p>
            <a:pPr indent="450850" algn="ctr"/>
            <a:r>
              <a:rPr lang="ru-RU" sz="2000" b="1"/>
              <a:t>Июнь: Тогда ещё не знали мы,</a:t>
            </a:r>
          </a:p>
          <a:p>
            <a:pPr indent="450850" algn="ctr"/>
            <a:r>
              <a:rPr lang="ru-RU" sz="2000" b="1"/>
              <a:t>Со школьных вечеров шагая,</a:t>
            </a:r>
          </a:p>
          <a:p>
            <a:pPr indent="450850" algn="ctr"/>
            <a:r>
              <a:rPr lang="ru-RU" sz="2000" b="1"/>
              <a:t>Что завтра будет первый день войны,</a:t>
            </a:r>
          </a:p>
          <a:p>
            <a:pPr indent="450850" algn="ctr"/>
            <a:r>
              <a:rPr lang="ru-RU" sz="2000" b="1"/>
              <a:t>А кончится она лишь в 45-м, в мае.</a:t>
            </a:r>
          </a:p>
        </p:txBody>
      </p:sp>
      <p:pic>
        <p:nvPicPr>
          <p:cNvPr id="44042" name="Picture 10" descr="image43"/>
          <p:cNvPicPr>
            <a:picLocks noChangeAspect="1" noChangeArrowheads="1"/>
          </p:cNvPicPr>
          <p:nvPr/>
        </p:nvPicPr>
        <p:blipFill>
          <a:blip r:embed="rId3" cstate="email"/>
          <a:srcRect/>
          <a:stretch>
            <a:fillRect/>
          </a:stretch>
        </p:blipFill>
        <p:spPr bwMode="auto">
          <a:xfrm>
            <a:off x="304800" y="3962400"/>
            <a:ext cx="3581400" cy="25288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495800" y="457200"/>
            <a:ext cx="4191000" cy="2743200"/>
          </a:xfrm>
        </p:spPr>
        <p:txBody>
          <a:bodyPr/>
          <a:lstStyle/>
          <a:p>
            <a:pPr>
              <a:lnSpc>
                <a:spcPct val="90000"/>
              </a:lnSpc>
              <a:buFontTx/>
              <a:buNone/>
            </a:pPr>
            <a:r>
              <a:rPr lang="ru-RU" sz="1800"/>
              <a:t>Казалось, было холодно цветам,</a:t>
            </a:r>
          </a:p>
          <a:p>
            <a:pPr>
              <a:lnSpc>
                <a:spcPct val="90000"/>
              </a:lnSpc>
              <a:buFontTx/>
              <a:buNone/>
            </a:pPr>
            <a:r>
              <a:rPr lang="ru-RU" sz="1800"/>
              <a:t>И от росы они слегка поблекли.</a:t>
            </a:r>
          </a:p>
          <a:p>
            <a:pPr>
              <a:lnSpc>
                <a:spcPct val="90000"/>
              </a:lnSpc>
              <a:buFontTx/>
              <a:buNone/>
            </a:pPr>
            <a:r>
              <a:rPr lang="ru-RU" sz="1800"/>
              <a:t>Зарю, что шла по травам и кустам,</a:t>
            </a:r>
          </a:p>
          <a:p>
            <a:pPr>
              <a:lnSpc>
                <a:spcPct val="90000"/>
              </a:lnSpc>
              <a:buFontTx/>
              <a:buNone/>
            </a:pPr>
            <a:r>
              <a:rPr lang="ru-RU" sz="1800"/>
              <a:t>Обшарили немецкие бинокли.</a:t>
            </a:r>
          </a:p>
          <a:p>
            <a:pPr>
              <a:lnSpc>
                <a:spcPct val="90000"/>
              </a:lnSpc>
              <a:buFontTx/>
              <a:buNone/>
            </a:pPr>
            <a:r>
              <a:rPr lang="ru-RU" sz="1800"/>
              <a:t>Такою всё дышало тишиной,</a:t>
            </a:r>
          </a:p>
          <a:p>
            <a:pPr>
              <a:lnSpc>
                <a:spcPct val="90000"/>
              </a:lnSpc>
              <a:buFontTx/>
              <a:buNone/>
            </a:pPr>
            <a:r>
              <a:rPr lang="ru-RU" sz="1800"/>
              <a:t>Что вся земля ещё спала, казалось.</a:t>
            </a:r>
          </a:p>
          <a:p>
            <a:pPr>
              <a:lnSpc>
                <a:spcPct val="90000"/>
              </a:lnSpc>
              <a:buFontTx/>
              <a:buNone/>
            </a:pPr>
            <a:r>
              <a:rPr lang="ru-RU" sz="1800"/>
              <a:t>Кто знал, что между миром и войной</a:t>
            </a:r>
          </a:p>
          <a:p>
            <a:pPr>
              <a:lnSpc>
                <a:spcPct val="90000"/>
              </a:lnSpc>
              <a:buFontTx/>
              <a:buNone/>
            </a:pPr>
            <a:r>
              <a:rPr lang="ru-RU" sz="1800"/>
              <a:t>Всего каких-то пять минут осталось!</a:t>
            </a:r>
          </a:p>
        </p:txBody>
      </p:sp>
      <p:pic>
        <p:nvPicPr>
          <p:cNvPr id="49156" name="Picture 4"/>
          <p:cNvPicPr>
            <a:picLocks noChangeAspect="1" noChangeArrowheads="1"/>
          </p:cNvPicPr>
          <p:nvPr/>
        </p:nvPicPr>
        <p:blipFill>
          <a:blip r:embed="rId2" cstate="email"/>
          <a:srcRect/>
          <a:stretch>
            <a:fillRect/>
          </a:stretch>
        </p:blipFill>
        <p:spPr bwMode="auto">
          <a:xfrm>
            <a:off x="4724400" y="3581400"/>
            <a:ext cx="4046538" cy="2987675"/>
          </a:xfrm>
          <a:prstGeom prst="rect">
            <a:avLst/>
          </a:prstGeom>
          <a:noFill/>
          <a:ln w="9525">
            <a:noFill/>
            <a:round/>
            <a:headEnd/>
            <a:tailEnd/>
          </a:ln>
          <a:effectLst/>
        </p:spPr>
      </p:pic>
      <p:pic>
        <p:nvPicPr>
          <p:cNvPr id="49157" name="Picture 5" descr="Картинка 53 из 1006">
            <a:hlinkClick r:id="rId3"/>
          </p:cNvPr>
          <p:cNvPicPr>
            <a:picLocks noChangeAspect="1" noChangeArrowheads="1"/>
          </p:cNvPicPr>
          <p:nvPr/>
        </p:nvPicPr>
        <p:blipFill>
          <a:blip r:embed="rId4" cstate="email"/>
          <a:srcRect/>
          <a:stretch>
            <a:fillRect/>
          </a:stretch>
        </p:blipFill>
        <p:spPr bwMode="auto">
          <a:xfrm>
            <a:off x="228600" y="3886200"/>
            <a:ext cx="4191000" cy="2490788"/>
          </a:xfrm>
          <a:prstGeom prst="rect">
            <a:avLst/>
          </a:prstGeom>
          <a:noFill/>
        </p:spPr>
      </p:pic>
      <p:pic>
        <p:nvPicPr>
          <p:cNvPr id="49158" name="Picture 6" descr="5331_164_725_ArtFile_ru"/>
          <p:cNvPicPr>
            <a:picLocks noChangeAspect="1" noChangeArrowheads="1"/>
          </p:cNvPicPr>
          <p:nvPr/>
        </p:nvPicPr>
        <p:blipFill>
          <a:blip r:embed="rId5" cstate="email"/>
          <a:srcRect/>
          <a:stretch>
            <a:fillRect/>
          </a:stretch>
        </p:blipFill>
        <p:spPr bwMode="auto">
          <a:xfrm>
            <a:off x="304800" y="457200"/>
            <a:ext cx="4038600" cy="30289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Жанна\Desktop\Победа\1363.JPG"/>
          <p:cNvPicPr>
            <a:picLocks noGrp="1" noChangeAspect="1" noChangeArrowheads="1"/>
          </p:cNvPicPr>
          <p:nvPr>
            <p:ph sz="quarter" idx="4294967295"/>
          </p:nvPr>
        </p:nvPicPr>
        <p:blipFill>
          <a:blip r:embed="rId2" cstate="email"/>
          <a:srcRect/>
          <a:stretch>
            <a:fillRect/>
          </a:stretch>
        </p:blipFill>
        <p:spPr>
          <a:xfrm>
            <a:off x="4743450" y="357188"/>
            <a:ext cx="4043363" cy="6215062"/>
          </a:xfrm>
          <a:noFill/>
        </p:spPr>
      </p:pic>
      <p:sp>
        <p:nvSpPr>
          <p:cNvPr id="2" name="Заголовок 1"/>
          <p:cNvSpPr>
            <a:spLocks noGrp="1"/>
          </p:cNvSpPr>
          <p:nvPr>
            <p:ph type="title" idx="4294967295"/>
          </p:nvPr>
        </p:nvSpPr>
        <p:spPr>
          <a:xfrm>
            <a:off x="0" y="0"/>
            <a:ext cx="4800600" cy="1195388"/>
          </a:xfrm>
        </p:spPr>
        <p:txBody>
          <a:bodyPr tIns="91440" anchor="b">
            <a:noAutofit/>
          </a:bodyPr>
          <a:lstStyle/>
          <a:p>
            <a:r>
              <a:rPr lang="ru-RU" sz="2400" b="1"/>
              <a:t>22 июня 1941 года фашистская Германия напала на Советский Союз</a:t>
            </a:r>
          </a:p>
        </p:txBody>
      </p:sp>
      <p:sp>
        <p:nvSpPr>
          <p:cNvPr id="39941" name="Rectangle 5"/>
          <p:cNvSpPr>
            <a:spLocks noChangeArrowheads="1"/>
          </p:cNvSpPr>
          <p:nvPr/>
        </p:nvSpPr>
        <p:spPr bwMode="auto">
          <a:xfrm>
            <a:off x="304800" y="1219200"/>
            <a:ext cx="4191000" cy="2289175"/>
          </a:xfrm>
          <a:prstGeom prst="rect">
            <a:avLst/>
          </a:prstGeom>
          <a:noFill/>
          <a:ln w="9525">
            <a:noFill/>
            <a:miter lim="800000"/>
            <a:headEnd/>
            <a:tailEnd/>
          </a:ln>
          <a:effectLst/>
        </p:spPr>
        <p:txBody>
          <a:bodyPr anchor="ctr">
            <a:spAutoFit/>
          </a:bodyPr>
          <a:lstStyle/>
          <a:p>
            <a:pPr indent="450850" algn="ctr"/>
            <a:r>
              <a:rPr lang="ru-RU" b="1"/>
              <a:t>Сорок первый! Июнь.</a:t>
            </a:r>
          </a:p>
          <a:p>
            <a:pPr indent="450850" algn="ctr"/>
            <a:r>
              <a:rPr lang="ru-RU" b="1"/>
              <a:t>Год и месяц борьбы всенародной.</a:t>
            </a:r>
          </a:p>
          <a:p>
            <a:pPr indent="450850" algn="ctr"/>
            <a:r>
              <a:rPr lang="ru-RU" b="1"/>
              <a:t>Даже пылью времён</a:t>
            </a:r>
          </a:p>
          <a:p>
            <a:pPr indent="450850" algn="ctr"/>
            <a:r>
              <a:rPr lang="ru-RU" b="1"/>
              <a:t>Затянуть эту дату нельзя.</a:t>
            </a:r>
          </a:p>
          <a:p>
            <a:pPr indent="450850" algn="ctr"/>
            <a:r>
              <a:rPr lang="ru-RU" b="1"/>
              <a:t>Поднималась страна</a:t>
            </a:r>
          </a:p>
          <a:p>
            <a:pPr indent="450850" algn="ctr"/>
            <a:r>
              <a:rPr lang="ru-RU" b="1"/>
              <a:t>И на фронт уходила поротно,</a:t>
            </a:r>
          </a:p>
          <a:p>
            <a:pPr indent="450850" algn="ctr"/>
            <a:r>
              <a:rPr lang="ru-RU" b="1"/>
              <a:t>Кумачовые звёзды</a:t>
            </a:r>
          </a:p>
          <a:p>
            <a:pPr indent="450850" algn="ctr"/>
            <a:r>
              <a:rPr lang="ru-RU" b="1"/>
              <a:t>На полотнах знамён унося.</a:t>
            </a:r>
          </a:p>
        </p:txBody>
      </p:sp>
      <p:pic>
        <p:nvPicPr>
          <p:cNvPr id="39943" name="Picture 7"/>
          <p:cNvPicPr>
            <a:picLocks noChangeAspect="1" noChangeArrowheads="1"/>
          </p:cNvPicPr>
          <p:nvPr/>
        </p:nvPicPr>
        <p:blipFill>
          <a:blip r:embed="rId3" cstate="email"/>
          <a:srcRect/>
          <a:stretch>
            <a:fillRect/>
          </a:stretch>
        </p:blipFill>
        <p:spPr bwMode="auto">
          <a:xfrm>
            <a:off x="381000" y="3657600"/>
            <a:ext cx="3962400" cy="3065463"/>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228600" y="457200"/>
            <a:ext cx="3810000" cy="2835275"/>
          </a:xfrm>
          <a:prstGeom prst="rect">
            <a:avLst/>
          </a:prstGeom>
          <a:noFill/>
          <a:ln w="9525">
            <a:noFill/>
            <a:miter lim="800000"/>
            <a:headEnd/>
            <a:tailEnd/>
          </a:ln>
          <a:effectLst/>
        </p:spPr>
        <p:txBody>
          <a:bodyPr anchor="ctr">
            <a:spAutoFit/>
          </a:bodyPr>
          <a:lstStyle/>
          <a:p>
            <a:r>
              <a:rPr lang="ru-RU" sz="2000" b="1"/>
              <a:t>Почти вся Западная Европа лежала под кованной пятой немецко-фашистских захватчиков, когда фашистская Германия мощь своих танков, самолетов, орудий и снарядов обрушила на наше государство. </a:t>
            </a:r>
          </a:p>
        </p:txBody>
      </p:sp>
      <p:pic>
        <p:nvPicPr>
          <p:cNvPr id="50181" name="Picture 5"/>
          <p:cNvPicPr>
            <a:picLocks noChangeAspect="1" noChangeArrowheads="1"/>
          </p:cNvPicPr>
          <p:nvPr/>
        </p:nvPicPr>
        <p:blipFill>
          <a:blip r:embed="rId2" cstate="email"/>
          <a:srcRect/>
          <a:stretch>
            <a:fillRect/>
          </a:stretch>
        </p:blipFill>
        <p:spPr bwMode="auto">
          <a:xfrm>
            <a:off x="4114800" y="304800"/>
            <a:ext cx="4876800" cy="3022600"/>
          </a:xfrm>
          <a:prstGeom prst="rect">
            <a:avLst/>
          </a:prstGeom>
          <a:noFill/>
          <a:ln w="9525">
            <a:noFill/>
            <a:round/>
            <a:headEnd/>
            <a:tailEnd/>
          </a:ln>
          <a:effectLst/>
        </p:spPr>
      </p:pic>
      <p:pic>
        <p:nvPicPr>
          <p:cNvPr id="50182" name="Picture 6"/>
          <p:cNvPicPr>
            <a:picLocks noChangeAspect="1" noChangeArrowheads="1"/>
          </p:cNvPicPr>
          <p:nvPr/>
        </p:nvPicPr>
        <p:blipFill>
          <a:blip r:embed="rId3" cstate="email"/>
          <a:srcRect/>
          <a:stretch>
            <a:fillRect/>
          </a:stretch>
        </p:blipFill>
        <p:spPr bwMode="auto">
          <a:xfrm>
            <a:off x="152400" y="3886200"/>
            <a:ext cx="4959350" cy="2741613"/>
          </a:xfrm>
          <a:prstGeom prst="rect">
            <a:avLst/>
          </a:prstGeom>
          <a:noFill/>
          <a:ln w="9525">
            <a:noFill/>
            <a:round/>
            <a:headEnd/>
            <a:tailEnd/>
          </a:ln>
          <a:effectLst/>
        </p:spPr>
      </p:pic>
      <p:sp>
        <p:nvSpPr>
          <p:cNvPr id="50183" name="Rectangle 7"/>
          <p:cNvSpPr>
            <a:spLocks noChangeArrowheads="1"/>
          </p:cNvSpPr>
          <p:nvPr/>
        </p:nvSpPr>
        <p:spPr bwMode="auto">
          <a:xfrm>
            <a:off x="5257800" y="3962400"/>
            <a:ext cx="3736975" cy="2530475"/>
          </a:xfrm>
          <a:prstGeom prst="rect">
            <a:avLst/>
          </a:prstGeom>
          <a:noFill/>
          <a:ln w="9525">
            <a:noFill/>
            <a:miter lim="800000"/>
            <a:headEnd/>
            <a:tailEnd/>
          </a:ln>
          <a:effectLst/>
        </p:spPr>
        <p:txBody>
          <a:bodyPr>
            <a:spAutoFit/>
          </a:bodyPr>
          <a:lstStyle/>
          <a:p>
            <a:r>
              <a:rPr lang="ru-RU" sz="2000" b="1"/>
              <a:t>И нужно было быть очень сильным народом, иметь стальной характер, обладать великой нравственной силой, чтобы противостоять врагу, побороть его несметные силы.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28600"/>
            <a:ext cx="8229600" cy="411163"/>
          </a:xfrm>
        </p:spPr>
        <p:txBody>
          <a:bodyPr/>
          <a:lstStyle/>
          <a:p>
            <a:r>
              <a:rPr lang="ru-RU" sz="2000" b="1">
                <a:solidFill>
                  <a:srgbClr val="000099"/>
                </a:solidFill>
              </a:rPr>
              <a:t>Брестская крепость (крепость – герой)</a:t>
            </a:r>
            <a:r>
              <a:rPr lang="ru-RU" sz="4000"/>
              <a:t> </a:t>
            </a:r>
          </a:p>
        </p:txBody>
      </p:sp>
      <p:sp>
        <p:nvSpPr>
          <p:cNvPr id="40965" name="Rectangle 5"/>
          <p:cNvSpPr>
            <a:spLocks noGrp="1" noChangeArrowheads="1"/>
          </p:cNvSpPr>
          <p:nvPr>
            <p:ph type="body" sz="half" idx="3"/>
          </p:nvPr>
        </p:nvSpPr>
        <p:spPr>
          <a:xfrm>
            <a:off x="5105400" y="838200"/>
            <a:ext cx="4038600" cy="3733800"/>
          </a:xfrm>
        </p:spPr>
        <p:txBody>
          <a:bodyPr/>
          <a:lstStyle/>
          <a:p>
            <a:pPr>
              <a:lnSpc>
                <a:spcPct val="80000"/>
              </a:lnSpc>
              <a:buFontTx/>
              <a:buNone/>
            </a:pPr>
            <a:r>
              <a:rPr lang="ru-RU" sz="1800"/>
              <a:t>В памяти народа навечно остались 29 трагических дней, не покорившихся врагу защитников Брестской крепости </a:t>
            </a:r>
          </a:p>
          <a:p>
            <a:pPr>
              <a:lnSpc>
                <a:spcPct val="80000"/>
              </a:lnSpc>
              <a:buFontTx/>
              <a:buNone/>
            </a:pPr>
            <a:r>
              <a:rPr lang="ru-RU" sz="1800"/>
              <a:t>Брест - один из первых городов, принявший удар фашистов в первые дни.  На всю страну стал известен подвиг пограничников Бреста </a:t>
            </a:r>
          </a:p>
          <a:p>
            <a:pPr>
              <a:lnSpc>
                <a:spcPct val="80000"/>
              </a:lnSpc>
              <a:buFontTx/>
              <a:buNone/>
            </a:pPr>
            <a:r>
              <a:rPr lang="ru-RU" sz="1800"/>
              <a:t> За массовый героизм и мужество его защитников Бресту было присвоена высшая степень отличия - звание "Город-герой".</a:t>
            </a:r>
          </a:p>
        </p:txBody>
      </p:sp>
      <p:pic>
        <p:nvPicPr>
          <p:cNvPr id="40966" name="Picture 6" descr="Картинка 54 из 2773">
            <a:hlinkClick r:id="rId2"/>
          </p:cNvPr>
          <p:cNvPicPr>
            <a:picLocks noChangeAspect="1" noChangeArrowheads="1"/>
          </p:cNvPicPr>
          <p:nvPr/>
        </p:nvPicPr>
        <p:blipFill>
          <a:blip r:embed="rId3" cstate="email"/>
          <a:srcRect/>
          <a:stretch>
            <a:fillRect/>
          </a:stretch>
        </p:blipFill>
        <p:spPr bwMode="auto">
          <a:xfrm>
            <a:off x="762000" y="3886200"/>
            <a:ext cx="3429000" cy="2771775"/>
          </a:xfrm>
          <a:prstGeom prst="rect">
            <a:avLst/>
          </a:prstGeom>
          <a:noFill/>
        </p:spPr>
      </p:pic>
      <p:pic>
        <p:nvPicPr>
          <p:cNvPr id="40967" name="Picture 7" descr="Картинка 90 из 2773">
            <a:hlinkClick r:id="rId4"/>
          </p:cNvPr>
          <p:cNvPicPr>
            <a:picLocks noChangeAspect="1" noChangeArrowheads="1"/>
          </p:cNvPicPr>
          <p:nvPr/>
        </p:nvPicPr>
        <p:blipFill>
          <a:blip r:embed="rId5" cstate="email"/>
          <a:srcRect/>
          <a:stretch>
            <a:fillRect/>
          </a:stretch>
        </p:blipFill>
        <p:spPr bwMode="auto">
          <a:xfrm>
            <a:off x="5029200" y="4038600"/>
            <a:ext cx="3513138" cy="2552700"/>
          </a:xfrm>
          <a:prstGeom prst="rect">
            <a:avLst/>
          </a:prstGeom>
          <a:noFill/>
        </p:spPr>
      </p:pic>
      <p:pic>
        <p:nvPicPr>
          <p:cNvPr id="40968" name="Picture 8"/>
          <p:cNvPicPr>
            <a:picLocks noChangeAspect="1" noChangeArrowheads="1"/>
          </p:cNvPicPr>
          <p:nvPr/>
        </p:nvPicPr>
        <p:blipFill>
          <a:blip r:embed="rId6" cstate="email"/>
          <a:srcRect/>
          <a:stretch>
            <a:fillRect/>
          </a:stretch>
        </p:blipFill>
        <p:spPr bwMode="auto">
          <a:xfrm>
            <a:off x="381000" y="838200"/>
            <a:ext cx="4464050" cy="3003550"/>
          </a:xfrm>
          <a:prstGeom prst="rect">
            <a:avLst/>
          </a:prstGeom>
          <a:noFill/>
          <a:ln w="9525">
            <a:noFill/>
            <a:round/>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Жанна\Desktop\Победа\1318.JPG"/>
          <p:cNvPicPr>
            <a:picLocks noGrp="1" noChangeAspect="1" noChangeArrowheads="1"/>
          </p:cNvPicPr>
          <p:nvPr>
            <p:ph sz="half" idx="4294967295"/>
          </p:nvPr>
        </p:nvPicPr>
        <p:blipFill>
          <a:blip r:embed="rId2" cstate="email"/>
          <a:srcRect/>
          <a:stretch>
            <a:fillRect/>
          </a:stretch>
        </p:blipFill>
        <p:spPr>
          <a:xfrm>
            <a:off x="142875" y="0"/>
            <a:ext cx="4429125" cy="6858000"/>
          </a:xfrm>
          <a:noFill/>
        </p:spPr>
      </p:pic>
      <p:sp>
        <p:nvSpPr>
          <p:cNvPr id="6" name="Содержимое 5"/>
          <p:cNvSpPr>
            <a:spLocks noGrp="1"/>
          </p:cNvSpPr>
          <p:nvPr>
            <p:ph sz="quarter" idx="4294967295"/>
          </p:nvPr>
        </p:nvSpPr>
        <p:spPr>
          <a:xfrm>
            <a:off x="4876800" y="533400"/>
            <a:ext cx="4052888" cy="6110288"/>
          </a:xfrm>
        </p:spPr>
        <p:txBody>
          <a:bodyPr>
            <a:normAutofit/>
          </a:bodyPr>
          <a:lstStyle/>
          <a:p>
            <a:pPr marL="273050" indent="-273050">
              <a:lnSpc>
                <a:spcPct val="90000"/>
              </a:lnSpc>
            </a:pPr>
            <a:endParaRPr lang="ru-RU" sz="2400"/>
          </a:p>
          <a:p>
            <a:pPr marL="273050" indent="-273050">
              <a:lnSpc>
                <a:spcPct val="90000"/>
              </a:lnSpc>
              <a:buFontTx/>
              <a:buNone/>
            </a:pPr>
            <a:r>
              <a:rPr lang="ru-RU" sz="2400"/>
              <a:t>С 20 ноября 1941 г. началась голодная блокада Ленинграда. </a:t>
            </a:r>
          </a:p>
          <a:p>
            <a:pPr marL="273050" indent="-273050">
              <a:lnSpc>
                <a:spcPct val="90000"/>
              </a:lnSpc>
              <a:buFontTx/>
              <a:buNone/>
            </a:pPr>
            <a:r>
              <a:rPr lang="ru-RU" sz="2000"/>
              <a:t>  </a:t>
            </a:r>
            <a:r>
              <a:rPr lang="ru-RU" sz="2400"/>
              <a:t>900 блокадных дней выдержал город на Неве. </a:t>
            </a:r>
          </a:p>
          <a:p>
            <a:pPr marL="273050" indent="-273050">
              <a:lnSpc>
                <a:spcPct val="90000"/>
              </a:lnSpc>
              <a:buFontTx/>
              <a:buNone/>
            </a:pPr>
            <a:r>
              <a:rPr lang="ru-RU" sz="2400"/>
              <a:t>Наши солдаты погибали с возгласом «Умрем, но Ленинград не отдадим!»</a:t>
            </a:r>
          </a:p>
          <a:p>
            <a:pPr marL="273050" indent="-273050">
              <a:lnSpc>
                <a:spcPct val="90000"/>
              </a:lnSpc>
              <a:buFontTx/>
              <a:buNone/>
            </a:pPr>
            <a:endParaRPr lang="ru-RU" sz="2400">
              <a:solidFill>
                <a:srgbClr val="FF0000"/>
              </a:solidFill>
            </a:endParaRPr>
          </a:p>
          <a:p>
            <a:pPr marL="273050" indent="-273050">
              <a:lnSpc>
                <a:spcPct val="90000"/>
              </a:lnSpc>
              <a:buFontTx/>
              <a:buNone/>
            </a:pPr>
            <a:endParaRPr lang="ru-RU" sz="2000">
              <a:solidFill>
                <a:srgbClr val="FF0000"/>
              </a:solidFill>
            </a:endParaRPr>
          </a:p>
          <a:p>
            <a:pPr marL="273050" indent="-273050">
              <a:lnSpc>
                <a:spcPct val="90000"/>
              </a:lnSpc>
              <a:buFontTx/>
              <a:buNone/>
            </a:pPr>
            <a:endParaRPr lang="ru-RU" sz="2000">
              <a:solidFill>
                <a:srgbClr val="FF0000"/>
              </a:solidFill>
            </a:endParaRPr>
          </a:p>
          <a:p>
            <a:pPr marL="273050" indent="-273050">
              <a:lnSpc>
                <a:spcPct val="90000"/>
              </a:lnSpc>
              <a:buFontTx/>
              <a:buNone/>
            </a:pPr>
            <a:endParaRPr lang="ru-RU" sz="200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561</TotalTime>
  <Words>1988</Words>
  <Application>Microsoft Office PowerPoint</Application>
  <PresentationFormat>Экран (4:3)</PresentationFormat>
  <Paragraphs>130</Paragraphs>
  <Slides>32</Slides>
  <Notes>0</Notes>
  <HiddenSlides>0</HiddenSlides>
  <MMClips>2</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Times New Roman</vt:lpstr>
      <vt:lpstr>Wingdings</vt:lpstr>
      <vt:lpstr>Tahoma</vt:lpstr>
      <vt:lpstr>Оформление по умолчанию</vt:lpstr>
      <vt:lpstr>Слайд 1</vt:lpstr>
      <vt:lpstr>Слайд 2</vt:lpstr>
      <vt:lpstr>Слайд 3</vt:lpstr>
      <vt:lpstr>Слайд 4</vt:lpstr>
      <vt:lpstr>Слайд 5</vt:lpstr>
      <vt:lpstr>22 июня 1941 года фашистская Германия напала на Советский Союз</vt:lpstr>
      <vt:lpstr>Слайд 7</vt:lpstr>
      <vt:lpstr>Брестская крепость (крепость – герой) </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revaz</cp:lastModifiedBy>
  <cp:revision>6</cp:revision>
  <cp:lastPrinted>1601-01-01T00:00:00Z</cp:lastPrinted>
  <dcterms:created xsi:type="dcterms:W3CDTF">1601-01-01T00:00:00Z</dcterms:created>
  <dcterms:modified xsi:type="dcterms:W3CDTF">2012-07-19T13:41:04Z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