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6" r:id="rId12"/>
    <p:sldId id="278" r:id="rId13"/>
    <p:sldId id="280" r:id="rId14"/>
    <p:sldId id="281" r:id="rId15"/>
    <p:sldId id="282" r:id="rId16"/>
    <p:sldId id="283" r:id="rId17"/>
    <p:sldId id="285" r:id="rId18"/>
    <p:sldId id="305" r:id="rId19"/>
    <p:sldId id="296" r:id="rId20"/>
    <p:sldId id="286" r:id="rId21"/>
    <p:sldId id="287" r:id="rId22"/>
    <p:sldId id="306" r:id="rId23"/>
    <p:sldId id="307" r:id="rId24"/>
    <p:sldId id="308" r:id="rId25"/>
    <p:sldId id="298" r:id="rId26"/>
    <p:sldId id="288" r:id="rId27"/>
    <p:sldId id="297" r:id="rId28"/>
    <p:sldId id="302" r:id="rId29"/>
    <p:sldId id="292" r:id="rId30"/>
    <p:sldId id="293" r:id="rId31"/>
    <p:sldId id="294" r:id="rId32"/>
    <p:sldId id="263" r:id="rId33"/>
    <p:sldId id="265" r:id="rId34"/>
    <p:sldId id="266" r:id="rId35"/>
    <p:sldId id="267" r:id="rId36"/>
    <p:sldId id="268" r:id="rId37"/>
    <p:sldId id="304" r:id="rId38"/>
    <p:sldId id="30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6B6A-AC7C-4F1F-BB71-1E6F3BCE4C90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7EEB5-6749-47B3-9C55-D6F171C5E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7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EEB5-6749-47B3-9C55-D6F171C5E3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4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0DED-7A6D-4EAB-BEFF-97297EE18EC5}" type="datetime1">
              <a:rPr lang="ru-RU" smtClean="0"/>
              <a:t>23.01.2012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472A-C740-4A4D-B80E-F19C29B082D6}" type="datetime1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2A3D-D1A5-4BE0-96C9-A007BBF08C1B}" type="datetime1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6B97-BA7B-4E7B-89C7-CF66DA85572C}" type="datetime1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631B-BA93-40D2-BB46-2DF677AA7FFD}" type="datetime1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92A-B3F3-44EE-A7EC-3C8058AF06E3}" type="datetime1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1FD6-9EAA-4E92-ACA4-9AED4FFB9EA1}" type="datetime1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B535-7C6D-4AB3-A340-272B19B5EDA6}" type="datetime1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3751-1E20-49DF-8F2D-C2E1B5831507}" type="datetime1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9109-4FEE-4C79-9033-6951983869A1}" type="datetime1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D892-46FE-4285-BF97-BEE5BA3A1648}" type="datetime1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BF8A8E-1DE2-47F8-ADE3-CD70E5A61AAD}" type="datetime1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52DAE-35E2-4006-8322-158A32999C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Возникновение ислама	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1"/>
                </a:solidFill>
              </a:rPr>
              <a:t>Арабский халифат и его распад.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53337"/>
            <a:ext cx="467544" cy="4046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 algn="ctr"/>
              <a:t>1</a:t>
            </a:fld>
            <a:endParaRPr lang="ru-RU" sz="28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94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3960440" cy="5865515"/>
          </a:xfrm>
        </p:spPr>
        <p:txBody>
          <a:bodyPr>
            <a:normAutofit/>
          </a:bodyPr>
          <a:lstStyle/>
          <a:p>
            <a:r>
              <a:rPr lang="ru-RU" sz="4000" dirty="0"/>
              <a:t>Бедуины делились на множество племен и родов. Из-за пастбищ часто происходили стычки между племенами.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5184"/>
            <a:ext cx="5148065" cy="6863184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385519"/>
            <a:ext cx="596900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10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57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Ожесточенные схватки вызывал и обычай кровной мести. Войны между племенами иногда длились десятилетиями.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582"/>
            <a:ext cx="9144000" cy="443041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7592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0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Обычно вождя выбирали из богатого рода, чтобы он при необходимости мог кормить бедняков и выкупать пленников.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3"/>
            <a:ext cx="9144000" cy="46531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56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87444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Основоположник ислама – Мухаммад (</a:t>
            </a:r>
            <a:r>
              <a:rPr lang="ru-RU" sz="5400" dirty="0" err="1" smtClean="0">
                <a:solidFill>
                  <a:srgbClr val="FFFF00"/>
                </a:solidFill>
              </a:rPr>
              <a:t>с.а.с</a:t>
            </a:r>
            <a:r>
              <a:rPr lang="ru-RU" sz="5400" dirty="0" smtClean="0">
                <a:solidFill>
                  <a:srgbClr val="FFFF00"/>
                </a:solidFill>
              </a:rPr>
              <a:t>.), шести лет остался сиротой, его воспитывали дядя и дедушка по линии отца.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00079"/>
            <a:ext cx="514400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73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7223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Примерно в 610 году Мухаммад (</a:t>
            </a:r>
            <a:r>
              <a:rPr lang="ru-RU" sz="4400" dirty="0" err="1" smtClean="0">
                <a:solidFill>
                  <a:srgbClr val="FF0000"/>
                </a:solidFill>
              </a:rPr>
              <a:t>с.а.с</a:t>
            </a:r>
            <a:r>
              <a:rPr lang="ru-RU" sz="4400" dirty="0" smtClean="0">
                <a:solidFill>
                  <a:srgbClr val="FF0000"/>
                </a:solidFill>
              </a:rPr>
              <a:t>.) выступил с проповедью новой религии. Он утверждал, что нет Бога кроме Единого Бога – Аллаха, а он, Мухаммад, - Его пророк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24644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5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358641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проповедях Мухаммад (</a:t>
            </a:r>
            <a:r>
              <a:rPr lang="ru-RU" sz="2800" b="1" i="1" dirty="0" err="1" smtClean="0"/>
              <a:t>с.а.с</a:t>
            </a:r>
            <a:r>
              <a:rPr lang="ru-RU" sz="2800" b="1" i="1" dirty="0" smtClean="0"/>
              <a:t>.) обличал несправедливо наживающих богатство, призывал богачей помогать бедным и сиротам, выкупать и освобождать рабов. Все, кто принимал новую религию, называли себя мусульманами, то есть «покорными Богу»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52" y="5312965"/>
            <a:ext cx="2242592" cy="1545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85520"/>
            <a:ext cx="4572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15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65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Влиятельная мекканская знать отнеслась враждебно к проповедям пророка (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с.а.с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.). И в 622 году Мухаммад со сторонниками переселился в соседний оазис, позднее названный «Медина», что означает «город Пророка»</a:t>
            </a:r>
            <a:b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Год переселения – хиджра – стал началом мусульманского летоисчисления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16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94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630 году знать Мекки подписала с Мухаммадом (</a:t>
            </a:r>
            <a:r>
              <a:rPr lang="ru-RU" dirty="0" err="1" smtClean="0"/>
              <a:t>с.а.с</a:t>
            </a:r>
            <a:r>
              <a:rPr lang="ru-RU" dirty="0" smtClean="0"/>
              <a:t>.) соглашение и открыла перед ним ворота города.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04864"/>
            <a:ext cx="9505056" cy="46531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1328"/>
            <a:ext cx="514400" cy="469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6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644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Narrow" pitchFamily="34" charset="0"/>
              </a:rPr>
              <a:t>Объединению арабских племен способствовала новая религия – ИСЛАМ.</a:t>
            </a:r>
            <a:endParaRPr lang="ru-RU" sz="6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9"/>
            <a:ext cx="611560" cy="4743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58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Только после смерти Пророка (</a:t>
            </a:r>
            <a:r>
              <a:rPr lang="ru-RU" dirty="0" err="1" smtClean="0"/>
              <a:t>с.а.с</a:t>
            </a:r>
            <a:r>
              <a:rPr lang="ru-RU" dirty="0" smtClean="0"/>
              <a:t>.) все  откровения были собраны й переписаны.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332154" cy="47085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39552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19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14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Арабы издавна жили на обширном Аравийском полуострове.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" y="1700808"/>
            <a:ext cx="9145015" cy="510265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467544" cy="4531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5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Коран («чтение») – священная книга мусульман, состоит из 114 сур, которые делятся в свою очередь на </a:t>
            </a:r>
            <a:r>
              <a:rPr lang="ru-RU" sz="2400" b="1" dirty="0" err="1" smtClean="0">
                <a:solidFill>
                  <a:schemeClr val="tx1"/>
                </a:solidFill>
                <a:latin typeface="Arial Black" pitchFamily="34" charset="0"/>
              </a:rPr>
              <a:t>аяты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. </a:t>
            </a:r>
            <a:b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Как и в библии в Коране говорится о том, что Аллах сотворил землю за шесть дней.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511256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97352"/>
            <a:ext cx="611560" cy="4608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20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30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основе Корана юристы разработали правила поведения – шариат («правильный путь»)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6343163" cy="59214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592" y="6374679"/>
            <a:ext cx="586408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35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В 711 году арабы переправились через Гибралтарский пролив на Пиренейский полуостров. Королевство вестготов, ослабленное борьбой знати за престол, было за несколько лет почти полностью завоевано арабами.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7592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22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2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478116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400" b="1" dirty="0">
                <a:solidFill>
                  <a:schemeClr val="bg1"/>
                </a:solidFill>
              </a:rPr>
              <a:t>На востоке завоеватели встретили сопротивление народов Кавказа и Средней Азии. Лишь направив большие армии и пользуясь раздорами между племенами арабы покорили Северный Кавказ, но власть их здесь была непрочной.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592" y="6381328"/>
            <a:ext cx="586408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7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 течение </a:t>
            </a:r>
            <a:r>
              <a:rPr lang="en-US" dirty="0">
                <a:solidFill>
                  <a:srgbClr val="C00000"/>
                </a:solidFill>
              </a:rPr>
              <a:t>VII</a:t>
            </a:r>
            <a:r>
              <a:rPr lang="ru-RU" dirty="0">
                <a:solidFill>
                  <a:srgbClr val="C00000"/>
                </a:solidFill>
              </a:rPr>
              <a:t> и первой половины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VIII</a:t>
            </a:r>
            <a:r>
              <a:rPr lang="ru-RU" dirty="0">
                <a:solidFill>
                  <a:srgbClr val="C00000"/>
                </a:solidFill>
              </a:rPr>
              <a:t> века образовалось огромное государство арабов – Арабский халифат со столицей в Дамаске.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713"/>
            <a:ext cx="9144000" cy="43902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7592" y="638738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24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8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44538"/>
            <a:ext cx="3008313" cy="59642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Ислам имел огромное влияние на культуру, обычаи и нравы, право и мораль не только арабов, но и жителей завоеванных ими стран, в частности Испании.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6156176" cy="68579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25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67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После смерти Мухаммада (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с.а.с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.)</a:t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Арабским государством управляли халифы («заместители» Пророка). Первые четыре халифа были его ближайшими родственниками и учениками: Абу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Бакр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Умар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Усман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и Али.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429309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000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26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4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1691680" y="0"/>
            <a:ext cx="6130528" cy="4597896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835696" y="4797152"/>
            <a:ext cx="5486400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При первых халифах многочисленные отряды арабов вышли за пределы Аравийского полуострова. Главную силу их войска составляла стремительная, легкая конница.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7592" y="6385519"/>
            <a:ext cx="586408" cy="4724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03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22937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750 году власть в халифате перешла к династии </a:t>
            </a:r>
            <a:r>
              <a:rPr lang="ru-RU" b="1" dirty="0" err="1" smtClean="0">
                <a:solidFill>
                  <a:schemeClr val="bg1"/>
                </a:solidFill>
              </a:rPr>
              <a:t>Аббасидов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Во время их правления арабы проникли на такие важные территории, как острова Сицилия, Кипр, Крит и часть юга Италии.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7248" y="6385520"/>
            <a:ext cx="586408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1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Харун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ар-Рашид </a:t>
            </a:r>
            <a:r>
              <a:rPr lang="ru-RU" b="1" dirty="0" smtClean="0">
                <a:solidFill>
                  <a:srgbClr val="FFFF00"/>
                </a:solidFill>
              </a:rPr>
              <a:t>или </a:t>
            </a:r>
            <a:r>
              <a:rPr lang="ru-RU" b="1" dirty="0">
                <a:solidFill>
                  <a:srgbClr val="FFFF00"/>
                </a:solidFill>
              </a:rPr>
              <a:t>Справедливый (766-809) – пятый багдадский халиф из династии </a:t>
            </a:r>
            <a:r>
              <a:rPr lang="ru-RU" b="1" dirty="0" err="1" smtClean="0">
                <a:solidFill>
                  <a:srgbClr val="FFFF00"/>
                </a:solidFill>
              </a:rPr>
              <a:t>Аббасидов</a:t>
            </a:r>
            <a:r>
              <a:rPr lang="ru-RU" b="1" dirty="0" smtClean="0">
                <a:solidFill>
                  <a:srgbClr val="FFFF00"/>
                </a:solidFill>
              </a:rPr>
              <a:t>, стал </a:t>
            </a:r>
            <a:r>
              <a:rPr lang="ru-RU" b="1" dirty="0">
                <a:solidFill>
                  <a:srgbClr val="FFFF00"/>
                </a:solidFill>
              </a:rPr>
              <a:t>правителем </a:t>
            </a:r>
            <a:r>
              <a:rPr lang="ru-RU" b="1" dirty="0" err="1">
                <a:solidFill>
                  <a:srgbClr val="FFFF00"/>
                </a:solidFill>
              </a:rPr>
              <a:t>Абассидского</a:t>
            </a:r>
            <a:r>
              <a:rPr lang="ru-RU" b="1" dirty="0">
                <a:solidFill>
                  <a:srgbClr val="FFFF00"/>
                </a:solidFill>
              </a:rPr>
              <a:t> халифата </a:t>
            </a:r>
            <a:r>
              <a:rPr lang="ru-RU" b="1" u="sng" dirty="0">
                <a:solidFill>
                  <a:srgbClr val="FFFF00"/>
                </a:solidFill>
              </a:rPr>
              <a:t>14 </a:t>
            </a:r>
            <a:r>
              <a:rPr lang="ru-RU" b="1" u="sng" dirty="0" smtClean="0">
                <a:solidFill>
                  <a:srgbClr val="FFFF00"/>
                </a:solidFill>
              </a:rPr>
              <a:t>сентября</a:t>
            </a:r>
            <a:r>
              <a:rPr lang="ru-RU" b="1" dirty="0">
                <a:solidFill>
                  <a:srgbClr val="FFFF00"/>
                </a:solidFill>
              </a:rPr>
              <a:t> 786 года и правил с помощью </a:t>
            </a:r>
            <a:r>
              <a:rPr lang="ru-RU" b="1" dirty="0" err="1">
                <a:solidFill>
                  <a:srgbClr val="FFFF00"/>
                </a:solidFill>
              </a:rPr>
              <a:t>везиров</a:t>
            </a:r>
            <a:r>
              <a:rPr lang="ru-RU" b="1" dirty="0">
                <a:solidFill>
                  <a:srgbClr val="FFFF00"/>
                </a:solidFill>
              </a:rPr>
              <a:t> из семьи </a:t>
            </a:r>
            <a:r>
              <a:rPr lang="ru-RU" b="1" dirty="0" err="1">
                <a:solidFill>
                  <a:srgbClr val="FFFF00"/>
                </a:solidFill>
              </a:rPr>
              <a:t>Бармакидов</a:t>
            </a:r>
            <a:r>
              <a:rPr lang="ru-RU" b="1" dirty="0">
                <a:solidFill>
                  <a:srgbClr val="FFFF00"/>
                </a:solidFill>
              </a:rPr>
              <a:t>, представлявших Иранскую феодальную аристократию, а после их отстранения в 803 году стал править единолично. Умер в 809 году во время военного похода.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err="1">
                <a:solidFill>
                  <a:srgbClr val="FFFF00"/>
                </a:solidFill>
              </a:rPr>
              <a:t>Харун</a:t>
            </a:r>
            <a:r>
              <a:rPr lang="ru-RU" b="1" dirty="0">
                <a:solidFill>
                  <a:srgbClr val="FFFF00"/>
                </a:solidFill>
              </a:rPr>
              <a:t> превратил Багдад в блестящую и интеллектуальную столицу Востока. Он возвел для себя роскошный дворец, основал в Багдаде большой университет и библиотеку, строил школы и больницы, покровительствовал наукам и искусствам, поощрял занятия музыкой, привлекал ко двору ученых, поэтов, врачей и музыкантов, даже из числа иностранцев. Сам увлекался наукой и писал стихи. При нём в Халифате достигли значительного развития сельское хозяйство, ремёсла, торговля и культура (преимущественно литература).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8048" y="63619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29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24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Большую его часть занимают сухие степи и безводные пустыни.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81328"/>
            <a:ext cx="586408" cy="3886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53337"/>
            <a:ext cx="467544" cy="4046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6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008313" cy="5604222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Харун</a:t>
            </a:r>
            <a:r>
              <a:rPr lang="ru-RU" sz="2800" b="1" dirty="0" smtClean="0"/>
              <a:t> пытался еще больше расширить владения халифата. Он воевал с Византией и опустошил ее владения, но серьезных успехов в этой войне не добился.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243408"/>
            <a:ext cx="5945346" cy="71014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30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0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445963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немусульмане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жившие в халифате, были обложены высокими налогами и должны были за свой счет содержать армию. Жители завоеванных стран не имели права носить оружие.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1328"/>
            <a:ext cx="514400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31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77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6264696"/>
          </a:xfrm>
        </p:spPr>
        <p:txBody>
          <a:bodyPr>
            <a:noAutofit/>
          </a:bodyPr>
          <a:lstStyle/>
          <a:p>
            <a:r>
              <a:rPr lang="ru-RU" sz="3200" b="1" dirty="0"/>
              <a:t>В </a:t>
            </a:r>
            <a:r>
              <a:rPr lang="en-US" sz="3200" b="1" dirty="0"/>
              <a:t>VIII</a:t>
            </a:r>
            <a:r>
              <a:rPr lang="ru-RU" sz="3200" b="1" dirty="0"/>
              <a:t>-</a:t>
            </a:r>
            <a:r>
              <a:rPr lang="en-US" sz="3200" b="1" dirty="0"/>
              <a:t>IX</a:t>
            </a:r>
            <a:r>
              <a:rPr lang="ru-RU" sz="3200" b="1" dirty="0"/>
              <a:t> веках по халифату прокатилась волна народных восстаний против владычества арабов, что подтачивало силы </a:t>
            </a:r>
            <a:r>
              <a:rPr lang="ru-RU" sz="3200" b="1" dirty="0" smtClean="0"/>
              <a:t>халифата.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84515"/>
            <a:ext cx="5111750" cy="443018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3873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32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4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5536" y="0"/>
            <a:ext cx="8579296" cy="21379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800" dirty="0"/>
              <a:t>В середине </a:t>
            </a:r>
            <a:r>
              <a:rPr lang="en-US" sz="3800" dirty="0"/>
              <a:t>VIII </a:t>
            </a:r>
            <a:r>
              <a:rPr lang="ru-RU" sz="3800" dirty="0"/>
              <a:t>века один из противников халифа захватил власть в Кордове. Образовалось самостоятельное арабское государство в Испании – Кордовский эмират (с Х века – Кордовский халифат)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9256" y="64000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33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08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2008"/>
            <a:ext cx="8229600" cy="2348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Arial Narrow" pitchFamily="34" charset="0"/>
              </a:rPr>
              <a:t>В </a:t>
            </a:r>
            <a:r>
              <a:rPr lang="en-US" sz="2800" b="1" dirty="0" smtClean="0">
                <a:latin typeface="Arial Narrow" pitchFamily="34" charset="0"/>
              </a:rPr>
              <a:t>IX </a:t>
            </a:r>
            <a:r>
              <a:rPr lang="ru-RU" sz="2800" b="1" dirty="0" smtClean="0">
                <a:latin typeface="Arial Narrow" pitchFamily="34" charset="0"/>
              </a:rPr>
              <a:t>веке от Багдадского халифата отделились Египет и другие провинции в Северной Африке, Средняя Азия, Иран, Афганистан. Под властью правившего халифа осталась лишь Месопотамия. Но и ее подчинила правившая в Иране династия.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9600" y="641278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34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00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 середине</a:t>
            </a:r>
            <a:r>
              <a:rPr lang="en-US" sz="4400" b="1" dirty="0" smtClean="0">
                <a:solidFill>
                  <a:srgbClr val="C00000"/>
                </a:solidFill>
              </a:rPr>
              <a:t> XI </a:t>
            </a:r>
            <a:r>
              <a:rPr lang="ru-RU" sz="4400" b="1" dirty="0" smtClean="0">
                <a:solidFill>
                  <a:srgbClr val="C00000"/>
                </a:solidFill>
              </a:rPr>
              <a:t>века большая часть арабских владений на Ближнем Востоке была завоевана турками-сельджуками, пришедшими из Средней Азии. В 1055 году они захватили Багдад. Правитель турок-сельджуков был коронован халифом и получил от него титул султана.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39552" cy="4912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35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3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Территориальное деление Иберийского полуострова около 1031г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8892480" cy="493734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20700" cy="476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36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78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Тезаурус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Ислам</a:t>
            </a:r>
            <a:r>
              <a:rPr lang="ru-RU" i="1" dirty="0"/>
              <a:t> </a:t>
            </a:r>
            <a:r>
              <a:rPr lang="ru-RU" dirty="0"/>
              <a:t>– мировая религия, исповедующая учение, изложенное </a:t>
            </a:r>
            <a:r>
              <a:rPr lang="ru-RU" dirty="0" smtClean="0"/>
              <a:t>Мухаммедом.</a:t>
            </a:r>
          </a:p>
          <a:p>
            <a:r>
              <a:rPr lang="ru-RU" i="1" dirty="0" smtClean="0"/>
              <a:t>Мусульмане</a:t>
            </a:r>
            <a:r>
              <a:rPr lang="ru-RU" dirty="0"/>
              <a:t> – последователи религии, проповедуемой </a:t>
            </a:r>
            <a:r>
              <a:rPr lang="ru-RU" dirty="0" smtClean="0"/>
              <a:t>Мухаммедом.</a:t>
            </a:r>
          </a:p>
          <a:p>
            <a:r>
              <a:rPr lang="ru-RU" i="1" dirty="0" smtClean="0"/>
              <a:t>Арабы</a:t>
            </a:r>
            <a:r>
              <a:rPr lang="ru-RU" dirty="0"/>
              <a:t> – это народы, издревле жившие в Аравии и на Ближнем </a:t>
            </a:r>
            <a:r>
              <a:rPr lang="ru-RU" dirty="0" smtClean="0"/>
              <a:t>Востоке.</a:t>
            </a:r>
          </a:p>
          <a:p>
            <a:r>
              <a:rPr lang="ru-RU" i="1" dirty="0" smtClean="0"/>
              <a:t>Коран</a:t>
            </a:r>
            <a:r>
              <a:rPr lang="ru-RU" dirty="0"/>
              <a:t> – священная книга </a:t>
            </a:r>
            <a:r>
              <a:rPr lang="ru-RU" dirty="0" smtClean="0"/>
              <a:t>мусульман.</a:t>
            </a:r>
          </a:p>
          <a:p>
            <a:r>
              <a:rPr lang="ru-RU" i="1" dirty="0" smtClean="0"/>
              <a:t>Мировая </a:t>
            </a:r>
            <a:r>
              <a:rPr lang="ru-RU" i="1" dirty="0"/>
              <a:t>религия</a:t>
            </a:r>
            <a:r>
              <a:rPr lang="ru-RU" dirty="0"/>
              <a:t> – религиозное течение, распространившееся среди народов различных стран и </a:t>
            </a:r>
            <a:r>
              <a:rPr lang="ru-RU" dirty="0" smtClean="0"/>
              <a:t>континентов.</a:t>
            </a:r>
          </a:p>
          <a:p>
            <a:r>
              <a:rPr lang="ru-RU" i="1" dirty="0" smtClean="0"/>
              <a:t>Шииты</a:t>
            </a:r>
            <a:r>
              <a:rPr lang="ru-RU" dirty="0"/>
              <a:t> – общий термин, в широком смысле означающий последователей ряда течений ислама, признающих право только потомков пророка Мухаммеда возглавлять мусульманскую </a:t>
            </a:r>
            <a:r>
              <a:rPr lang="ru-RU" dirty="0" smtClean="0"/>
              <a:t>общину.</a:t>
            </a:r>
          </a:p>
          <a:p>
            <a:r>
              <a:rPr lang="ru-RU" i="1" dirty="0" smtClean="0"/>
              <a:t>Сунниты</a:t>
            </a:r>
            <a:r>
              <a:rPr lang="ru-RU" dirty="0"/>
              <a:t> – последователи наиболее многочисленного направления в </a:t>
            </a:r>
            <a:r>
              <a:rPr lang="ru-RU" dirty="0" smtClean="0"/>
              <a:t>исламе.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3448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37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6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5300"/>
            <a:ext cx="8229600" cy="5760680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150000"/>
              </a:lnSpc>
              <a:buNone/>
            </a:pPr>
            <a:r>
              <a:rPr lang="ru-RU" sz="4400" dirty="0" smtClean="0"/>
              <a:t>Подготовил преподаватель истории и обществознания </a:t>
            </a:r>
          </a:p>
          <a:p>
            <a:pPr marL="137160" indent="0" algn="ctr">
              <a:lnSpc>
                <a:spcPct val="150000"/>
              </a:lnSpc>
              <a:buNone/>
            </a:pPr>
            <a:r>
              <a:rPr lang="ru-RU" sz="4400" dirty="0" smtClean="0"/>
              <a:t>ГОУ «Гимназия №1 </a:t>
            </a:r>
            <a:r>
              <a:rPr lang="ru-RU" sz="4400" dirty="0" err="1" smtClean="0"/>
              <a:t>г.Назрань</a:t>
            </a:r>
            <a:r>
              <a:rPr lang="ru-RU" sz="4400" dirty="0" smtClean="0"/>
              <a:t>»</a:t>
            </a:r>
          </a:p>
          <a:p>
            <a:pPr marL="137160" indent="0" algn="ctr">
              <a:lnSpc>
                <a:spcPct val="150000"/>
              </a:lnSpc>
              <a:buNone/>
            </a:pPr>
            <a:r>
              <a:rPr lang="ru-RU" sz="4400" dirty="0" err="1" smtClean="0"/>
              <a:t>Цицкиев</a:t>
            </a:r>
            <a:r>
              <a:rPr lang="ru-RU" sz="4400" dirty="0" smtClean="0"/>
              <a:t> </a:t>
            </a:r>
            <a:r>
              <a:rPr lang="ru-RU" sz="4400" dirty="0" err="1" smtClean="0"/>
              <a:t>Ваха</a:t>
            </a:r>
            <a:r>
              <a:rPr lang="ru-RU" sz="4400" dirty="0" smtClean="0"/>
              <a:t> </a:t>
            </a:r>
            <a:r>
              <a:rPr lang="ru-RU" sz="4400" dirty="0" err="1" smtClean="0"/>
              <a:t>Хусейнович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DAE-35E2-4006-8322-158A32999CBA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99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Для земледелия были пригодны лишь небольшие оазисы на юге и западе Аравии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95432" y="6417692"/>
            <a:ext cx="448568" cy="4403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4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6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Бедуины разводили верблюдов, они кочевали вместе со своими стадами по степям.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3"/>
            <a:ext cx="9144000" cy="494116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385520"/>
            <a:ext cx="514400" cy="472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5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20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Вдоль берега Красного моря пролегал старинный торговый путь из Византии в Африку и Индию. В оазисах на этом пути возникали торговые поселения и города с базарами, постоялыми дворами (караван-сараями) и святилищами местных божеств.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457528"/>
            <a:ext cx="456952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6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15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Самым крупным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городом была Мекка.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7"/>
            <a:ext cx="473968" cy="4766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7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24208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Каждую весну в Мекке проводились ярмарки. Кочевники пригоняли сюда скот и обменивали его на хлеб, ткани, оружие, посуду. 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8920"/>
            <a:ext cx="9143752" cy="414908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9600" y="6457528"/>
            <a:ext cx="514400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3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Мекке было расположено древнее святилище – храм Кааба (что значит Куб),  служивший святым местом для всех арабов.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6" y="2237535"/>
            <a:ext cx="9144000" cy="462046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1608" y="6457528"/>
            <a:ext cx="442392" cy="400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3152DAE-35E2-4006-8322-158A32999CBA}" type="slidenum">
              <a:rPr lang="ru-RU" sz="2800" b="1" smtClean="0">
                <a:solidFill>
                  <a:schemeClr val="bg1"/>
                </a:solidFill>
              </a:rPr>
              <a:pPr algn="ctr"/>
              <a:t>9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7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1014</TotalTime>
  <Words>800</Words>
  <Application>Microsoft Office PowerPoint</Application>
  <PresentationFormat>Экран (4:3)</PresentationFormat>
  <Paragraphs>88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Возникновение ислама </vt:lpstr>
      <vt:lpstr>Арабы издавна жили на обширном Аравийском полуострове.</vt:lpstr>
      <vt:lpstr>Большую его часть занимают сухие степи и безводные пустыни.</vt:lpstr>
      <vt:lpstr>Для земледелия были пригодны лишь небольшие оазисы на юге и западе Аравии</vt:lpstr>
      <vt:lpstr>Бедуины разводили верблюдов, они кочевали вместе со своими стадами по степям.</vt:lpstr>
      <vt:lpstr>Презентация PowerPoint</vt:lpstr>
      <vt:lpstr>Самым крупным  городом была Мекка. </vt:lpstr>
      <vt:lpstr>Каждую весну в Мекке проводились ярмарки. Кочевники пригоняли сюда скот и обменивали его на хлеб, ткани, оружие, посуду. </vt:lpstr>
      <vt:lpstr>В Мекке было расположено древнее святилище – храм Кааба (что значит Куб),  служивший святым местом для всех арабов.</vt:lpstr>
      <vt:lpstr>Презентация PowerPoint</vt:lpstr>
      <vt:lpstr>Ожесточенные схватки вызывал и обычай кровной мести. Войны между племенами иногда длились десятилетиями.</vt:lpstr>
      <vt:lpstr>Обычно вождя выбирали из богатого рода, чтобы он при необходимости мог кормить бедняков и выкупать пленников.</vt:lpstr>
      <vt:lpstr>Основоположник ислама – Мухаммад (с.а.с.), шести лет остался сиротой, его воспитывали дядя и дедушка по линии отца.</vt:lpstr>
      <vt:lpstr>Примерно в 610 году Мухаммад (с.а.с.) выступил с проповедью новой религии. Он утверждал, что нет Бога кроме Единого Бога – Аллаха, а он, Мухаммад, - Его пророк  </vt:lpstr>
      <vt:lpstr>В проповедях Мухаммад (с.а.с.) обличал несправедливо наживающих богатство, призывал богачей помогать бедным и сиротам, выкупать и освобождать рабов. Все, кто принимал новую религию, называли себя мусульманами, то есть «покорными Богу»</vt:lpstr>
      <vt:lpstr>Влиятельная мекканская знать отнеслась враждебно к проповедям пророка (с.а.с.). И в 622 году Мухаммад со сторонниками переселился в соседний оазис, позднее названный «Медина», что означает «город Пророка» Год переселения – хиджра – стал началом мусульманского летоисчисления.</vt:lpstr>
      <vt:lpstr>В 630 году знать Мекки подписала с Мухаммадом (с.а.с.) соглашение и открыла перед ним ворота города.</vt:lpstr>
      <vt:lpstr>Презентация PowerPoint</vt:lpstr>
      <vt:lpstr>Только после смерти Пророка (с.а.с.) все  откровения были собраны й переписаны.  </vt:lpstr>
      <vt:lpstr>Коран («чтение») – священная книга мусульман, состоит из 114 сур, которые делятся в свою очередь на аяты.  Как и в библии в Коране говорится о том, что Аллах сотворил землю за шесть дней.</vt:lpstr>
      <vt:lpstr>На основе Корана юристы разработали правила поведения – шариат («правильный путь»)</vt:lpstr>
      <vt:lpstr>В 711 году арабы переправились через Гибралтарский пролив на Пиренейский полуостров. Королевство вестготов, ослабленное борьбой знати за престол, было за несколько лет почти полностью завоевано арабами. </vt:lpstr>
      <vt:lpstr>Презентация PowerPoint</vt:lpstr>
      <vt:lpstr>В течение VII и первой половины  VIII века образовалось огромное государство арабов – Арабский халифат со столицей в Дамаске. </vt:lpstr>
      <vt:lpstr>Ислам имел огромное влияние на культуру, обычаи и нравы, право и мораль не только арабов, но и жителей завоеванных ими стран, в частности Испании.</vt:lpstr>
      <vt:lpstr>После смерти Мухаммада (с.а.с.)  Арабским государством управляли халифы («заместители» Пророка). Первые четыре халифа были его ближайшими родственниками и учениками: Абу Бакр, Умар, Усман и Али.</vt:lpstr>
      <vt:lpstr>Презентация PowerPoint</vt:lpstr>
      <vt:lpstr>Презентация PowerPoint</vt:lpstr>
      <vt:lpstr>Презентация PowerPoint</vt:lpstr>
      <vt:lpstr>Харун пытался еще больше расширить владения халифата. Он воевал с Византией и опустошил ее владения, но серьезных успехов в этой войне не добился. </vt:lpstr>
      <vt:lpstr>Все немусульмане, жившие в халифате, были обложены высокими налогами и должны были за свой счет содержать армию. Жители завоеванных стран не имели права носить оружие.</vt:lpstr>
      <vt:lpstr>В VIII-IX веках по халифату прокатилась волна народных восстаний против владычества арабов, что подтачивало силы халифата.</vt:lpstr>
      <vt:lpstr>Презентация PowerPoint</vt:lpstr>
      <vt:lpstr>Презентация PowerPoint</vt:lpstr>
      <vt:lpstr>Презентация PowerPoint</vt:lpstr>
      <vt:lpstr>Территориальное деление Иберийского полуострова около 1031г</vt:lpstr>
      <vt:lpstr>Тезаурус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ислама</dc:title>
  <dc:creator>Tim</dc:creator>
  <cp:lastModifiedBy>Tim</cp:lastModifiedBy>
  <cp:revision>77</cp:revision>
  <dcterms:created xsi:type="dcterms:W3CDTF">2011-11-29T16:47:49Z</dcterms:created>
  <dcterms:modified xsi:type="dcterms:W3CDTF">2012-01-23T11:16:15Z</dcterms:modified>
</cp:coreProperties>
</file>