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ru.wikipedia.org/wiki/%D0%A4%D0%B0%D0%B9%D0%BB:Mfrus3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Triangle-R51-Papyrus-rhin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Euclid_Vat_ms_no_190_XI_prop_3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642918"/>
            <a:ext cx="4877453" cy="46190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5500702"/>
            <a:ext cx="7736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геометрии как науки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785926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threePt" dir="t"/>
          </a:scene3d>
          <a:sp3d>
            <a:bevelT w="114300" prst="artDeco"/>
          </a:sp3d>
        </p:spPr>
      </p:pic>
      <p:sp>
        <p:nvSpPr>
          <p:cNvPr id="6" name="Прямоугольник 5"/>
          <p:cNvSpPr/>
          <p:nvPr/>
        </p:nvSpPr>
        <p:spPr>
          <a:xfrm>
            <a:off x="857223" y="214291"/>
            <a:ext cx="7286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Первые печатные издания</a:t>
            </a:r>
            <a:endParaRPr lang="ru-RU" sz="4400" b="1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71480"/>
            <a:ext cx="364333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29322" y="1643050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Русское издание начал  1819 год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500174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 за 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500438"/>
            <a:ext cx="2755898" cy="295222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214291"/>
            <a:ext cx="1500197" cy="257176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14356"/>
            <a:ext cx="728667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557214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Московский  математический папирус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85728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 № M14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Московского математического папируса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frus3.GIF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2738132" cy="269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4744" y="1357298"/>
            <a:ext cx="49292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Современное описание условия данной задачи: </a:t>
            </a:r>
            <a:r>
              <a:rPr lang="ru-RU" b="1" dirty="0" smtClean="0"/>
              <a:t>дана пирамида, верхняя часть которой отделена от нижней так, что нижняя часть пирамиды является четырёхугольной усеченной пирамидой с основаниями, равными соответственно </a:t>
            </a:r>
            <a:r>
              <a:rPr lang="ru-RU" sz="2000" b="1" dirty="0" smtClean="0">
                <a:solidFill>
                  <a:srgbClr val="FFC000"/>
                </a:solidFill>
              </a:rPr>
              <a:t>4</a:t>
            </a:r>
            <a:r>
              <a:rPr lang="ru-RU" b="1" dirty="0" smtClean="0"/>
              <a:t> и </a:t>
            </a:r>
            <a:r>
              <a:rPr lang="ru-RU" sz="2000" b="1" dirty="0" smtClean="0">
                <a:solidFill>
                  <a:srgbClr val="FFC000"/>
                </a:solidFill>
              </a:rPr>
              <a:t>2</a:t>
            </a:r>
            <a:r>
              <a:rPr lang="ru-RU" b="1" dirty="0" smtClean="0"/>
              <a:t> единицы, при высоте </a:t>
            </a:r>
            <a:r>
              <a:rPr lang="ru-RU" sz="2000" b="1" dirty="0" smtClean="0">
                <a:solidFill>
                  <a:srgbClr val="FFC000"/>
                </a:solidFill>
              </a:rPr>
              <a:t>6</a:t>
            </a:r>
            <a:r>
              <a:rPr lang="ru-RU" b="1" dirty="0" smtClean="0"/>
              <a:t> единиц. Необходимо найти объём этого тела.</a:t>
            </a: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214818"/>
            <a:ext cx="83582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 усеченной пирамиды определяется по формуле :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Путём соответствующих вычислений автор папируса определил, что объём пирамиды составляет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FFC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Остаётся неизвестным путь нахождения этой формулы.</a:t>
            </a:r>
            <a:endParaRPr lang="ru-RU" sz="12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Рисунок 5" descr="V=\frac{1}{3}h(b_1^2+b_1b_2+b_2^2)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214818"/>
            <a:ext cx="2572435" cy="54292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Рисунок 6" descr="V=\frac{1}{3}\cdot 6\cdot (2^2+2\cdot 4+4^2)=56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5143512"/>
            <a:ext cx="3857653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95532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5143512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Математический папирус </a:t>
            </a:r>
            <a:r>
              <a:rPr lang="ru-RU" sz="2800" b="1" dirty="0" err="1" smtClean="0">
                <a:solidFill>
                  <a:srgbClr val="FFC000"/>
                </a:solidFill>
              </a:rPr>
              <a:t>Ахмеса</a:t>
            </a:r>
            <a:r>
              <a:rPr lang="ru-RU" sz="2800" dirty="0" smtClean="0">
                <a:solidFill>
                  <a:srgbClr val="FFC000"/>
                </a:solidFill>
              </a:rPr>
              <a:t> (также известен как </a:t>
            </a:r>
            <a:r>
              <a:rPr lang="ru-RU" sz="2800" b="1" dirty="0" smtClean="0">
                <a:solidFill>
                  <a:srgbClr val="FFC000"/>
                </a:solidFill>
              </a:rPr>
              <a:t>папирус </a:t>
            </a:r>
            <a:r>
              <a:rPr lang="ru-RU" sz="2800" b="1" dirty="0" err="1" smtClean="0">
                <a:solidFill>
                  <a:srgbClr val="FFC000"/>
                </a:solidFill>
              </a:rPr>
              <a:t>Ринда</a:t>
            </a:r>
            <a:r>
              <a:rPr lang="ru-RU" sz="2800" dirty="0" smtClean="0">
                <a:solidFill>
                  <a:srgbClr val="FFC000"/>
                </a:solidFill>
              </a:rPr>
              <a:t> или </a:t>
            </a:r>
            <a:r>
              <a:rPr lang="ru-RU" sz="2800" b="1" dirty="0" smtClean="0">
                <a:solidFill>
                  <a:srgbClr val="FFC000"/>
                </a:solidFill>
              </a:rPr>
              <a:t>папирус </a:t>
            </a:r>
            <a:r>
              <a:rPr lang="ru-RU" sz="2800" b="1" dirty="0" err="1" smtClean="0">
                <a:solidFill>
                  <a:srgbClr val="FFC000"/>
                </a:solidFill>
              </a:rPr>
              <a:t>Райнда</a:t>
            </a:r>
            <a:r>
              <a:rPr lang="ru-RU" sz="2800" dirty="0" smtClean="0">
                <a:solidFill>
                  <a:srgbClr val="FFC000"/>
                </a:solidFill>
              </a:rPr>
              <a:t>)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4/41/Triangle-R51-Papyrus-rhind.jpg/220px-Triangle-R51-Papyrus-rhind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85860"/>
            <a:ext cx="285752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43372" y="1071546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Задача № R51 папируса </a:t>
            </a:r>
            <a:r>
              <a:rPr lang="ru-RU" b="1" dirty="0" err="1" smtClean="0">
                <a:solidFill>
                  <a:srgbClr val="FFC000"/>
                </a:solidFill>
              </a:rPr>
              <a:t>Ринда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Пример расчета площади треугольника.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/>
              <a:t>Если кто-то говорит вам: "Треугольник имеет «</a:t>
            </a:r>
            <a:r>
              <a:rPr lang="ru-RU" b="1" i="1" dirty="0" err="1" smtClean="0"/>
              <a:t>mryt</a:t>
            </a:r>
            <a:r>
              <a:rPr lang="ru-RU" b="1" i="1" dirty="0" smtClean="0"/>
              <a:t>» в 10 </a:t>
            </a:r>
            <a:r>
              <a:rPr lang="ru-RU" b="1" i="1" dirty="0" err="1" smtClean="0"/>
              <a:t>khet</a:t>
            </a:r>
            <a:r>
              <a:rPr lang="ru-RU" b="1" i="1" dirty="0" smtClean="0"/>
              <a:t>, а его основание - 4 </a:t>
            </a:r>
            <a:r>
              <a:rPr lang="ru-RU" b="1" i="1" dirty="0" err="1" smtClean="0"/>
              <a:t>khet</a:t>
            </a:r>
            <a:r>
              <a:rPr lang="ru-RU" b="1" i="1" dirty="0" smtClean="0"/>
              <a:t>. Какова его площадь?" Вычислить вам нужно половину от 4-х. Затем 10 умножьте на 2. Вот перед вами и ответ.</a:t>
            </a:r>
            <a:endParaRPr lang="ru-RU" b="1" dirty="0" smtClean="0"/>
          </a:p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500570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«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mryt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вероятно означает высоту. «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Khet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мера измерения.</a:t>
            </a:r>
          </a:p>
          <a:p>
            <a:pPr lvl="0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Формула египтян идентична современной: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6390" name="Рисунок 25" descr="~A = \frac{base}{2}{mryt}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4857760"/>
            <a:ext cx="1833567" cy="567368"/>
          </a:xfrm>
          <a:prstGeom prst="rect">
            <a:avLst/>
          </a:prstGeom>
          <a:noFill/>
        </p:spPr>
      </p:pic>
      <p:pic>
        <p:nvPicPr>
          <p:cNvPr id="16389" name="Рисунок 26" descr="~S = \frac{ah}{2}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5572140"/>
            <a:ext cx="1571636" cy="10228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2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928670"/>
            <a:ext cx="607223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5786" y="492919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Девятая книга трактата имеет название «</a:t>
            </a:r>
            <a:r>
              <a:rPr lang="ru-RU" sz="2800" b="1" dirty="0" err="1" smtClean="0">
                <a:solidFill>
                  <a:srgbClr val="FFC000"/>
                </a:solidFill>
              </a:rPr>
              <a:t>Гоу-гу</a:t>
            </a:r>
            <a:r>
              <a:rPr lang="ru-RU" sz="2800" b="1" dirty="0" smtClean="0">
                <a:solidFill>
                  <a:srgbClr val="FFC000"/>
                </a:solidFill>
              </a:rPr>
              <a:t>»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c/c9/Euclid_Vat_ms_no_190_XI_prop_31.jpg/250px-Euclid_Vat_ms_no_190_XI_prop_31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214422"/>
            <a:ext cx="464347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00100" y="5072074"/>
            <a:ext cx="7286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Ватиканский манускрипт, </a:t>
            </a:r>
          </a:p>
          <a:p>
            <a:pPr lvl="0"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т.2, 207v</a:t>
            </a:r>
            <a:r>
              <a:rPr lang="ru-RU" sz="2800" b="1" i="1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208r. </a:t>
            </a: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Euclid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XI </a:t>
            </a: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31, 32 и 33.</a:t>
            </a:r>
            <a:endParaRPr lang="ru-RU" sz="4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500042"/>
            <a:ext cx="3429024" cy="4643470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615950" y="5347127"/>
            <a:ext cx="7956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Предполагаемый облик  Евклида </a:t>
            </a:r>
          </a:p>
          <a:p>
            <a:pPr algn="ctr"/>
            <a:r>
              <a:rPr lang="ru-RU" sz="16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портрета неизвестен,</a:t>
            </a:r>
          </a:p>
          <a:p>
            <a:pPr algn="ctr"/>
            <a:r>
              <a:rPr lang="ru-RU" sz="16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время создания неизвестно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916246"/>
            <a:ext cx="5643602" cy="401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43024" y="5288905"/>
            <a:ext cx="6015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греческое издание начал 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Папирус из 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Оксиринха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188</TotalTime>
  <Words>223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Roman</cp:lastModifiedBy>
  <cp:revision>23</cp:revision>
  <dcterms:created xsi:type="dcterms:W3CDTF">2011-07-03T12:21:08Z</dcterms:created>
  <dcterms:modified xsi:type="dcterms:W3CDTF">2012-06-20T02:26:16Z</dcterms:modified>
</cp:coreProperties>
</file>