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1" r:id="rId3"/>
    <p:sldId id="292" r:id="rId4"/>
    <p:sldId id="293" r:id="rId5"/>
    <p:sldId id="274" r:id="rId6"/>
    <p:sldId id="275" r:id="rId7"/>
    <p:sldId id="276" r:id="rId8"/>
    <p:sldId id="288" r:id="rId9"/>
    <p:sldId id="284" r:id="rId10"/>
    <p:sldId id="285" r:id="rId11"/>
    <p:sldId id="286" r:id="rId12"/>
    <p:sldId id="277" r:id="rId13"/>
    <p:sldId id="294" r:id="rId14"/>
    <p:sldId id="278" r:id="rId15"/>
    <p:sldId id="295" r:id="rId16"/>
    <p:sldId id="279" r:id="rId17"/>
    <p:sldId id="296" r:id="rId18"/>
    <p:sldId id="280" r:id="rId19"/>
    <p:sldId id="297" r:id="rId20"/>
    <p:sldId id="281" r:id="rId21"/>
    <p:sldId id="301" r:id="rId22"/>
    <p:sldId id="302" r:id="rId23"/>
    <p:sldId id="303" r:id="rId24"/>
    <p:sldId id="304" r:id="rId25"/>
    <p:sldId id="283" r:id="rId26"/>
    <p:sldId id="287" r:id="rId27"/>
    <p:sldId id="289" r:id="rId28"/>
    <p:sldId id="290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4000" autoAdjust="0"/>
  </p:normalViewPr>
  <p:slideViewPr>
    <p:cSldViewPr>
      <p:cViewPr varScale="1">
        <p:scale>
          <a:sx n="52" d="100"/>
          <a:sy n="52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200D4C-8AEE-453C-A052-087D1F5F2524}" type="datetimeFigureOut">
              <a:rPr lang="ru-RU" smtClean="0"/>
              <a:pPr/>
              <a:t>10.06.2012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33C1AF-57EB-4582-A5C5-6418BC7A3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«Выборы: моя гражданская позиция»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929330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«Только способность голосовать составляет квалификацию гражданина»</a:t>
            </a:r>
          </a:p>
          <a:p>
            <a:pPr algn="r"/>
            <a:r>
              <a:rPr lang="ru-RU" i="1" dirty="0" err="1" smtClean="0">
                <a:solidFill>
                  <a:srgbClr val="FF0000"/>
                </a:solidFill>
              </a:rPr>
              <a:t>Иммануил</a:t>
            </a:r>
            <a:r>
              <a:rPr lang="ru-RU" i="1" dirty="0" smtClean="0">
                <a:solidFill>
                  <a:srgbClr val="FF0000"/>
                </a:solidFill>
              </a:rPr>
              <a:t> Кант (1724—1804), немецкий философ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7429552" cy="492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1513"/>
            <a:ext cx="9143999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57222" y="-101464"/>
            <a:ext cx="9501222" cy="6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5" y="2857497"/>
            <a:ext cx="857255" cy="12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642918"/>
            <a:ext cx="1143008" cy="15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5072074"/>
            <a:ext cx="2214578" cy="15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14363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345" y="0"/>
            <a:ext cx="9186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4643446"/>
            <a:ext cx="1319210" cy="18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39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5500702"/>
            <a:ext cx="857256" cy="117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285992"/>
            <a:ext cx="2214578" cy="15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3413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2088" y="1181100"/>
            <a:ext cx="6219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143248"/>
            <a:ext cx="2214578" cy="15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1300" y="2143116"/>
            <a:ext cx="25527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500042"/>
            <a:ext cx="92869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Цель урока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• Получение знаний о принципах и процедуре  современных выборов.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• Понимание важности и ответственности шага, связанного с участием в политических выборах; понимание, что именно через выборы каждый гражданин может реализовать своё право участвовать в управлении делами государства.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• Повышение гражданской ответственности.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19125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2714660"/>
            <a:ext cx="3500430" cy="41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0"/>
            <a:ext cx="4786346" cy="464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714356"/>
            <a:ext cx="8929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Решение практических ситуаций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Проанализируйте практические ситуации, связанные с избирательным процессом.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357298"/>
            <a:ext cx="25527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2852"/>
            <a:ext cx="892971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1</a:t>
            </a:r>
          </a:p>
          <a:p>
            <a:pPr algn="just"/>
            <a:r>
              <a:rPr lang="ru-RU" dirty="0" smtClean="0"/>
              <a:t>В городе К. в день голосования на избирательный участок номер 486, пришли граждане, зарегистрированные в новостройках, расположенных на территории избирательного</a:t>
            </a:r>
          </a:p>
          <a:p>
            <a:pPr algn="just"/>
            <a:r>
              <a:rPr lang="ru-RU" dirty="0" smtClean="0"/>
              <a:t>участка, но их фамилии не были занесены в список избирателей на этом участке. Как такое</a:t>
            </a:r>
          </a:p>
          <a:p>
            <a:pPr algn="just"/>
            <a:r>
              <a:rPr lang="ru-RU" dirty="0" smtClean="0"/>
              <a:t>могло произойти и как поступить членам избирательной комиссии, чтобы не нарушить</a:t>
            </a:r>
          </a:p>
          <a:p>
            <a:pPr algn="just"/>
            <a:r>
              <a:rPr lang="ru-RU" dirty="0" smtClean="0"/>
              <a:t>права избирателей?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14554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2</a:t>
            </a:r>
          </a:p>
          <a:p>
            <a:pPr algn="just"/>
            <a:r>
              <a:rPr lang="ru-RU" dirty="0" smtClean="0"/>
              <a:t>У избирателя накануне дня голосования изменился адрес места жительства. Вправе ли он</a:t>
            </a:r>
          </a:p>
          <a:p>
            <a:pPr algn="just"/>
            <a:r>
              <a:rPr lang="ru-RU" dirty="0" smtClean="0"/>
              <a:t>проголосовать на избирательном участке по новому месту жительства?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6124"/>
            <a:ext cx="892971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5</a:t>
            </a:r>
            <a:endParaRPr lang="ru-RU" b="1" dirty="0" smtClean="0"/>
          </a:p>
          <a:p>
            <a:pPr algn="just"/>
            <a:r>
              <a:rPr lang="ru-RU" dirty="0" smtClean="0"/>
              <a:t>Избиратели Игорь и Анна — молодая семья. Голосовать на выборах они пришли вместе.</a:t>
            </a:r>
          </a:p>
          <a:p>
            <a:pPr algn="just"/>
            <a:r>
              <a:rPr lang="ru-RU" dirty="0" smtClean="0"/>
              <a:t>Получив избирательные бюллетени, молодые люди прошли в одну кабину для голосования и стали заполнять бюллетени, обмениваясь мнениями о кандидатах. Член участковой избирательной комиссии сделал Игорю и Анне замечание, указав, что их действия нарушают тайну голосования, и предложил одному из избирателей покинуть кабину, пока второй не определится со своим выбором. Правильно ли действовал член комиссии?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929718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3</a:t>
            </a:r>
          </a:p>
          <a:p>
            <a:r>
              <a:rPr lang="ru-RU" sz="1600" dirty="0" smtClean="0"/>
              <a:t>	Наблюдатели от общественного экологического движения подали две жалобы на  нарушения в участковые избирательные комиссии. </a:t>
            </a:r>
          </a:p>
          <a:p>
            <a:r>
              <a:rPr lang="ru-RU" sz="1600" dirty="0" smtClean="0"/>
              <a:t>Наблюдатели утверждают, что некоторые избиратели проголосовали сразу на нескольких избирательных участках. «Поскольку я передвигался с участка на участок, у меня была возможность заметить небольшие группы молодых людей и девушек возрастом около 18 лет, которые голосовали сразу на нескольких участках», — заметил кандидат в депутаты по избирательному округу. </a:t>
            </a:r>
          </a:p>
          <a:p>
            <a:r>
              <a:rPr lang="ru-RU" sz="1600" dirty="0" smtClean="0"/>
              <a:t>В одном из случаев по спискам удалось установить, что одна из увиденных девушек — Екатерина Д. 1990 года рождения — смогла проголосовать дважды на разных участках в 693 округе. </a:t>
            </a:r>
          </a:p>
          <a:p>
            <a:r>
              <a:rPr lang="ru-RU" sz="1600" dirty="0" smtClean="0"/>
              <a:t>В обоих случаях ее имя было внесено в список избирателей, при этом были указаны разные адреса проживания. </a:t>
            </a:r>
          </a:p>
          <a:p>
            <a:r>
              <a:rPr lang="ru-RU" sz="1600" dirty="0" smtClean="0"/>
              <a:t>Какой принцип избирательного права был нарушен? </a:t>
            </a:r>
          </a:p>
          <a:p>
            <a:r>
              <a:rPr lang="ru-RU" sz="1600" dirty="0" smtClean="0"/>
              <a:t>Кто ответственен за подобное нарушение закона?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86190"/>
            <a:ext cx="892971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4</a:t>
            </a:r>
          </a:p>
          <a:p>
            <a:r>
              <a:rPr lang="ru-RU" dirty="0" smtClean="0"/>
              <a:t>	Кандидат N выпустил агитационные листовки и начал распространять их по городу. В своем округе кандидат расклеивал листовки на подъездах жилых домов, заборах, столбах, размещал в магазинах, агитаторы раскладывали их в почтовые ящики жителей, раздавали на улице. В некоторых домах избирательного округа листовки кандидата N появились в субботу, накануне дня голосования. </a:t>
            </a:r>
          </a:p>
          <a:p>
            <a:r>
              <a:rPr lang="ru-RU" dirty="0" smtClean="0"/>
              <a:t>Какие действия кандидата правомерны, а в каких случаях он допустил нарушение закона?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429684" cy="2092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6</a:t>
            </a:r>
          </a:p>
          <a:p>
            <a:pPr algn="just"/>
            <a:r>
              <a:rPr lang="ru-RU" sz="1600" dirty="0" smtClean="0"/>
              <a:t>На избирательном участке № 86, председатель участковой комиссии не пустил на участок члена комиссии с совещательным голосом от партии «К». Там же был удален наблюдатель от партии «К». На избирательном участке № 176 наблюдателей некоторых кандидатов удалили из помещения для голосования, что лишило их возможности контролировать ход голосования. Наблюдателям не выдали копии протоколов по итогам голосования.</a:t>
            </a:r>
          </a:p>
          <a:p>
            <a:pPr algn="just"/>
            <a:r>
              <a:rPr lang="ru-RU" sz="1600" dirty="0" smtClean="0"/>
              <a:t> Была ли нарушена процедура голосования?</a:t>
            </a:r>
          </a:p>
          <a:p>
            <a:pPr algn="just"/>
            <a:r>
              <a:rPr lang="ru-RU" sz="1600" dirty="0" smtClean="0"/>
              <a:t> Правильно ли действовали члены комиссии?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929066"/>
            <a:ext cx="8429684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Ситуация 7</a:t>
            </a:r>
          </a:p>
          <a:p>
            <a:pPr algn="just"/>
            <a:r>
              <a:rPr lang="ru-RU" sz="1600" dirty="0" smtClean="0"/>
              <a:t>Командир одной из воинских частей, расположенных в труднодоступной и отдаленной местности, обратился в территориальную избирательную комиссию с вопросом можно ли на избирательном участке, образованном на территории расположения вверенной ему воинской части, объявить голосование законченным к 15–00 часам, а не к 20–00. Возможно ли в данном случае закончить голосование до 20–00 часов?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42938"/>
            <a:ext cx="9143999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04838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47700"/>
            <a:ext cx="91439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Рефлексия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dirty="0" smtClean="0"/>
              <a:t>В декабре 2011 года, в марте 2012 года, в 2013 году нас ожидают избирательные циклы: выборы депутатов Государственной Думы Федерального Собрания Российской Федерации, выборы депутатов Законодательного Собрания Красноярского края, выборы Президента России, выборы в муниципальные органы.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Если бы вы участвовали в выборах, какую позицию (роль) вы выбрали бы? Аргументируйте свой выбор.</a:t>
            </a:r>
          </a:p>
          <a:p>
            <a:pPr marL="342900" indent="-342900"/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2714660"/>
            <a:ext cx="3500430" cy="414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857496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Почему, на ваш взгляд, выборы считают величайшим изобретением человечества?</a:t>
            </a:r>
          </a:p>
          <a:p>
            <a:endParaRPr lang="ru-RU" dirty="0" smtClean="0"/>
          </a:p>
          <a:p>
            <a:r>
              <a:rPr lang="ru-RU" dirty="0" smtClean="0"/>
              <a:t>4. В чем состоит их значение?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34025"/>
            <a:ext cx="1409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857496"/>
            <a:ext cx="32289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321466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00010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Прочитайте цитаты и определите, какие идеи заложены в данных высказываниях.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00B0F0"/>
                </a:solidFill>
              </a:rPr>
              <a:t>• О какой форме государственной власти идет речь?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• Какой процесс и при каких условиях является основой реализации данной власти?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6357982" cy="42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29264"/>
            <a:ext cx="8643998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презентации использованы методические  материалы Красноярского краевого урока  «Устав края — наши возможности», посвящённые  началу избирательного цикла 2011–2012 гг.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91275" y="2438400"/>
            <a:ext cx="27527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35716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•</a:t>
            </a:r>
            <a:r>
              <a:rPr lang="ru-RU" sz="2000" dirty="0" smtClean="0">
                <a:solidFill>
                  <a:srgbClr val="7030A0"/>
                </a:solidFill>
              </a:rPr>
              <a:t> «Меньшинство нередко становится большинством, потому что встает с постели и голосует»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(Л. Питер).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• «Плохие власти выбираются хорошими гражданами, которые не голосуют» </a:t>
            </a: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(Д. </a:t>
            </a:r>
            <a:r>
              <a:rPr lang="ru-RU" sz="2000" i="1" dirty="0" err="1" smtClean="0">
                <a:solidFill>
                  <a:srgbClr val="7030A0"/>
                </a:solidFill>
              </a:rPr>
              <a:t>Нейтан</a:t>
            </a:r>
            <a:r>
              <a:rPr lang="ru-RU" sz="2000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• «Часто человека подстерегает неудача не в случае ошибочного выбора, а при отказе от возможности его сделать»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 (</a:t>
            </a:r>
            <a:r>
              <a:rPr lang="ru-RU" sz="2000" i="1" dirty="0" smtClean="0">
                <a:solidFill>
                  <a:srgbClr val="7030A0"/>
                </a:solidFill>
              </a:rPr>
              <a:t>Э. </a:t>
            </a:r>
            <a:r>
              <a:rPr lang="ru-RU" sz="2000" i="1" dirty="0" err="1" smtClean="0">
                <a:solidFill>
                  <a:srgbClr val="7030A0"/>
                </a:solidFill>
              </a:rPr>
              <a:t>Севрус</a:t>
            </a:r>
            <a:r>
              <a:rPr lang="ru-RU" sz="2000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• «Лучше регулярно ходить на выборы, чем однажды попасть на баррикады»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 (</a:t>
            </a:r>
            <a:r>
              <a:rPr lang="ru-RU" sz="2000" i="1" dirty="0" smtClean="0">
                <a:solidFill>
                  <a:srgbClr val="7030A0"/>
                </a:solidFill>
              </a:rPr>
              <a:t>Э. </a:t>
            </a:r>
            <a:r>
              <a:rPr lang="ru-RU" sz="2000" i="1" dirty="0" err="1" smtClean="0">
                <a:solidFill>
                  <a:srgbClr val="7030A0"/>
                </a:solidFill>
              </a:rPr>
              <a:t>Севрус</a:t>
            </a:r>
            <a:r>
              <a:rPr lang="ru-RU" sz="2000" i="1" dirty="0" smtClean="0">
                <a:solidFill>
                  <a:srgbClr val="7030A0"/>
                </a:solidFill>
              </a:rPr>
              <a:t>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• «Избирательный бюллетень сильнее пули»                                           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(</a:t>
            </a:r>
            <a:r>
              <a:rPr lang="ru-RU" sz="2000" i="1" dirty="0" smtClean="0">
                <a:solidFill>
                  <a:srgbClr val="7030A0"/>
                </a:solidFill>
              </a:rPr>
              <a:t>А. Линкольн).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• «Неучастие в политике не освободит вас от ее результатов»         </a:t>
            </a: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(О. Ф. Бисмарк).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• «Цель любых выборов… прежде всего в том, чтобы обрести правителей — людей, обладающих наивысшей мудростью для того, чтобы выделять цели, общие для всего общества, наивысшей добродетелью для </a:t>
            </a:r>
            <a:r>
              <a:rPr lang="ru-RU" sz="2000" dirty="0" err="1" smtClean="0">
                <a:solidFill>
                  <a:srgbClr val="7030A0"/>
                </a:solidFill>
              </a:rPr>
              <a:t>того,чтобы</a:t>
            </a:r>
            <a:r>
              <a:rPr lang="ru-RU" sz="2000" dirty="0" smtClean="0">
                <a:solidFill>
                  <a:srgbClr val="7030A0"/>
                </a:solidFill>
              </a:rPr>
              <a:t> придерживаться их в своей деятельности»</a:t>
            </a:r>
          </a:p>
          <a:p>
            <a:pPr algn="r"/>
            <a:r>
              <a:rPr lang="ru-RU" sz="2000" dirty="0" smtClean="0"/>
              <a:t> </a:t>
            </a:r>
            <a:r>
              <a:rPr lang="ru-RU" sz="2000" i="1" dirty="0" smtClean="0"/>
              <a:t>(Дж. Мэдисон).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590550"/>
            <a:ext cx="91154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52463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3888"/>
            <a:ext cx="9143999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52463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8" y="728663"/>
            <a:ext cx="88868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561</TotalTime>
  <Words>698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revaz</cp:lastModifiedBy>
  <cp:revision>57</cp:revision>
  <dcterms:created xsi:type="dcterms:W3CDTF">2011-10-13T12:08:17Z</dcterms:created>
  <dcterms:modified xsi:type="dcterms:W3CDTF">2012-06-09T20:12:44Z</dcterms:modified>
</cp:coreProperties>
</file>