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rawings/legacyDiagramText16.bin" ContentType="application/vnd.ms-office.legacyDiagramTex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8.bin" ContentType="application/vnd.ms-office.legacyDiagramText"/>
  <Override PartName="/ppt/drawings/legacyDiagramText14.bin" ContentType="application/vnd.ms-office.legacyDiagramText"/>
  <Override PartName="/ppt/drawings/legacyDiagramText6.bin" ContentType="application/vnd.ms-office.legacyDiagramText"/>
  <Override PartName="/ppt/drawings/legacyDiagramText12.bin" ContentType="application/vnd.ms-office.legacyDiagramText"/>
  <Override PartName="/ppt/drawings/legacyDiagramText4.bin" ContentType="application/vnd.ms-office.legacyDiagramText"/>
  <Override PartName="/ppt/drawings/legacyDiagramText10.bin" ContentType="application/vnd.ms-office.legacyDiagramTex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rawings/legacyDiagramText15.bin" ContentType="application/vnd.ms-office.legacyDiagramTex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rawings/legacyDiagramText9.bin" ContentType="application/vnd.ms-office.legacyDiagramText"/>
  <Override PartName="/ppt/drawings/legacyDiagramText13.bin" ContentType="application/vnd.ms-office.legacyDiagramTex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7.bin" ContentType="application/vnd.ms-office.legacyDiagramText"/>
  <Override PartName="/ppt/drawings/legacyDiagramText11.bin" ContentType="application/vnd.ms-office.legacyDiagramText"/>
  <Default Extension="gif" ContentType="image/gif"/>
  <Override PartName="/ppt/drawings/legacyDiagramText5.bin" ContentType="application/vnd.ms-office.legacyDiagramText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56" r:id="rId2"/>
    <p:sldId id="286" r:id="rId3"/>
    <p:sldId id="276" r:id="rId4"/>
    <p:sldId id="259" r:id="rId5"/>
    <p:sldId id="260" r:id="rId6"/>
    <p:sldId id="261" r:id="rId7"/>
    <p:sldId id="292" r:id="rId8"/>
    <p:sldId id="293" r:id="rId9"/>
    <p:sldId id="288" r:id="rId10"/>
    <p:sldId id="289" r:id="rId11"/>
    <p:sldId id="290" r:id="rId12"/>
    <p:sldId id="287" r:id="rId13"/>
    <p:sldId id="291" r:id="rId14"/>
    <p:sldId id="258" r:id="rId15"/>
    <p:sldId id="264" r:id="rId16"/>
    <p:sldId id="266" r:id="rId17"/>
    <p:sldId id="294" r:id="rId18"/>
    <p:sldId id="295" r:id="rId19"/>
    <p:sldId id="268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96" r:id="rId28"/>
    <p:sldId id="281" r:id="rId29"/>
    <p:sldId id="280" r:id="rId30"/>
    <p:sldId id="282" r:id="rId31"/>
    <p:sldId id="283" r:id="rId32"/>
    <p:sldId id="284" r:id="rId33"/>
    <p:sldId id="297" r:id="rId34"/>
    <p:sldId id="298" r:id="rId35"/>
    <p:sldId id="300" r:id="rId36"/>
    <p:sldId id="275" r:id="rId37"/>
    <p:sldId id="277" r:id="rId38"/>
    <p:sldId id="299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4" Type="http://schemas.microsoft.com/office/2006/relationships/legacyDiagramText" Target="legacyDiagramText13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6.bin"/><Relationship Id="rId2" Type="http://schemas.microsoft.com/office/2006/relationships/legacyDiagramText" Target="legacyDiagramText15.bin"/><Relationship Id="rId1" Type="http://schemas.microsoft.com/office/2006/relationships/legacyDiagramText" Target="legacyDiagramText1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A6B3-59BC-4EF1-80F3-1BCCEE2FC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hyperlink" Target="../../&#1052;&#1086;&#1080;%20&#1076;&#1086;&#1082;&#1091;&#1084;&#1077;&#1085;&#1090;&#1099;/&#1096;&#1084;&#1086;/&#1052;&#1072;&#1084;&#1080;&#1085;&#1072;%20&#1073;&#1086;&#1090;&#1074;&#1072;/&#1050;&#1086;&#1085;&#1082;&#1091;&#1088;&#1089;_&#1057;&#1090;&#1086;%20&#1076;&#1088;&#1091;&#1079;&#1077;&#1081;/&#1052;&#1077;&#1090;&#1086;&#1076;.&#1088;&#1072;&#1079;&#1088;&#1072;&#1073;&#1086;&#1090;&#1082;&#1072;%20&#1091;&#1088;&#1086;&#1082;&#1072;_&#1052;&#1086;&#1076;&#1077;&#1083;&#1080;&#1088;&#1086;&#1074;&#1072;&#1085;&#1080;&#1077;/&#1058;&#1077;&#1089;&#1090;%205.x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428736"/>
            <a:ext cx="6480048" cy="18573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Чистые вещества и смеси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5786446" cy="42529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 химии в 7 классе</a:t>
            </a: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От простого – к сложному…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мама\Local Settings\Temporary Internet Files\Content.IE5\W29TX9V0\MC9003396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914400" cy="913486"/>
          </a:xfrm>
          <a:prstGeom prst="rect">
            <a:avLst/>
          </a:prstGeom>
          <a:noFill/>
        </p:spPr>
      </p:pic>
      <p:pic>
        <p:nvPicPr>
          <p:cNvPr id="1030" name="Picture 6" descr="C:\Documents and Settings\мама\Local Settings\Temporary Internet Files\Content.IE5\AK5L834Q\MC9003597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500702"/>
            <a:ext cx="920801" cy="901598"/>
          </a:xfrm>
          <a:prstGeom prst="rect">
            <a:avLst/>
          </a:prstGeom>
          <a:noFill/>
        </p:spPr>
      </p:pic>
      <p:pic>
        <p:nvPicPr>
          <p:cNvPr id="1034" name="Picture 10" descr="C:\Documents and Settings\мама\Local Settings\Temporary Internet Files\Content.IE5\ZAE3UJ3J\MC90044045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85992"/>
            <a:ext cx="14128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«третий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Калий</a:t>
            </a:r>
          </a:p>
          <a:p>
            <a:r>
              <a:rPr lang="ru-RU" sz="5400" dirty="0" smtClean="0"/>
              <a:t>Цинк</a:t>
            </a:r>
          </a:p>
          <a:p>
            <a:r>
              <a:rPr lang="ru-RU" sz="5400" dirty="0" smtClean="0"/>
              <a:t>Кислород</a:t>
            </a:r>
          </a:p>
          <a:p>
            <a:endParaRPr lang="ru-RU" dirty="0"/>
          </a:p>
        </p:txBody>
      </p:sp>
      <p:pic>
        <p:nvPicPr>
          <p:cNvPr id="36867" name="Picture 3" descr="C:\Documents and Settings\мама\Local Settings\Temporary Internet Files\Content.IE5\BAA3UMCG\MC90033557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643050"/>
            <a:ext cx="2304255" cy="2857520"/>
          </a:xfrm>
          <a:prstGeom prst="rect">
            <a:avLst/>
          </a:prstGeom>
          <a:noFill/>
        </p:spPr>
      </p:pic>
      <p:pic>
        <p:nvPicPr>
          <p:cNvPr id="36869" name="Picture 5" descr="C:\Documents and Settings\мама\Local Settings\Temporary Internet Files\Content.IE5\ZAE3UJ3J\MC90037130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32772"/>
            <a:ext cx="1643074" cy="359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«третий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Углекислый газ</a:t>
            </a:r>
          </a:p>
          <a:p>
            <a:r>
              <a:rPr lang="ru-RU" sz="4800" dirty="0" smtClean="0"/>
              <a:t>Кислород</a:t>
            </a:r>
          </a:p>
          <a:p>
            <a:r>
              <a:rPr lang="ru-RU" sz="4800" dirty="0" smtClean="0"/>
              <a:t>Воздух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Рисунок1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5" y="2643182"/>
            <a:ext cx="4737080" cy="380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живём среди веществ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мама\Local Settings\Temporary Internet Files\Content.IE5\W29TX9V0\MP900443951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020" y="4446270"/>
            <a:ext cx="2887980" cy="2411730"/>
          </a:xfrm>
          <a:prstGeom prst="rect">
            <a:avLst/>
          </a:prstGeom>
          <a:noFill/>
        </p:spPr>
      </p:pic>
      <p:pic>
        <p:nvPicPr>
          <p:cNvPr id="34819" name="Picture 3" descr="C:\Documents and Settings\мама\Local Settings\Temporary Internet Files\Content.IE5\ZAE3UJ3J\MP9004425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1785918" cy="2772027"/>
          </a:xfrm>
          <a:prstGeom prst="rect">
            <a:avLst/>
          </a:prstGeom>
          <a:noFill/>
        </p:spPr>
      </p:pic>
      <p:pic>
        <p:nvPicPr>
          <p:cNvPr id="34820" name="Picture 4" descr="C:\Documents and Settings\мама\Local Settings\Temporary Internet Files\Content.IE5\W29TX9V0\MP9004437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64" y="1285860"/>
            <a:ext cx="1571636" cy="2354677"/>
          </a:xfrm>
          <a:prstGeom prst="rect">
            <a:avLst/>
          </a:prstGeom>
          <a:noFill/>
        </p:spPr>
      </p:pic>
      <p:pic>
        <p:nvPicPr>
          <p:cNvPr id="34821" name="Picture 5" descr="C:\Documents and Settings\мама\Local Settings\Temporary Internet Files\Content.IE5\BAA3UMCG\MC90044175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428736"/>
            <a:ext cx="2743200" cy="2743200"/>
          </a:xfrm>
          <a:prstGeom prst="rect">
            <a:avLst/>
          </a:prstGeom>
          <a:noFill/>
        </p:spPr>
      </p:pic>
      <p:pic>
        <p:nvPicPr>
          <p:cNvPr id="34822" name="Picture 6" descr="C:\Documents and Settings\мама\Local Settings\Temporary Internet Files\Content.IE5\ZAE3UJ3J\MP90017493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" y="1714488"/>
            <a:ext cx="3321867" cy="2214578"/>
          </a:xfrm>
          <a:prstGeom prst="rect">
            <a:avLst/>
          </a:prstGeom>
          <a:noFill/>
        </p:spPr>
      </p:pic>
      <p:pic>
        <p:nvPicPr>
          <p:cNvPr id="34823" name="Picture 7" descr="C:\Documents and Settings\мама\Local Settings\Temporary Internet Files\Content.IE5\AK5L834Q\MP90044378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143380"/>
            <a:ext cx="1714512" cy="2561185"/>
          </a:xfrm>
          <a:prstGeom prst="rect">
            <a:avLst/>
          </a:prstGeom>
          <a:noFill/>
        </p:spPr>
      </p:pic>
      <p:pic>
        <p:nvPicPr>
          <p:cNvPr id="34825" name="Picture 9" descr="C:\Documents and Settings\мама\Local Settings\Temporary Internet Files\Content.IE5\AK5L834Q\MP900400564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726409"/>
            <a:ext cx="2504661" cy="313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Мрамор</a:t>
            </a:r>
            <a:endParaRPr lang="ru-RU" dirty="0"/>
          </a:p>
        </p:txBody>
      </p:sp>
      <p:pic>
        <p:nvPicPr>
          <p:cNvPr id="3" name="Рисунок 2" descr="960602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2357434" cy="2357434"/>
          </a:xfrm>
          <a:prstGeom prst="rect">
            <a:avLst/>
          </a:prstGeom>
        </p:spPr>
      </p:pic>
      <p:pic>
        <p:nvPicPr>
          <p:cNvPr id="4" name="Рисунок 3" descr="arcoi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143248"/>
            <a:ext cx="2593983" cy="2480461"/>
          </a:xfrm>
          <a:prstGeom prst="rect">
            <a:avLst/>
          </a:prstGeom>
        </p:spPr>
      </p:pic>
      <p:pic>
        <p:nvPicPr>
          <p:cNvPr id="5" name="Рисунок 4" descr="BASM-S056B_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428868"/>
            <a:ext cx="2500306" cy="2500306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500042"/>
            <a:ext cx="2714644" cy="2714644"/>
          </a:xfrm>
          <a:prstGeom prst="rect">
            <a:avLst/>
          </a:prstGeom>
        </p:spPr>
      </p:pic>
      <p:pic>
        <p:nvPicPr>
          <p:cNvPr id="7" name="Рисунок 6" descr="мрамор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4794870"/>
            <a:ext cx="2091009" cy="206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смеси?</a:t>
            </a:r>
            <a:endParaRPr lang="ru-RU" dirty="0"/>
          </a:p>
        </p:txBody>
      </p:sp>
      <p:pic>
        <p:nvPicPr>
          <p:cNvPr id="6146" name="Picture 2" descr="C:\Documents and Settings\мама\Local Settings\Temporary Internet Files\Content.IE5\W29TX9V0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1830629" cy="1484986"/>
          </a:xfrm>
          <a:prstGeom prst="rect">
            <a:avLst/>
          </a:prstGeom>
          <a:noFill/>
        </p:spPr>
      </p:pic>
      <p:pic>
        <p:nvPicPr>
          <p:cNvPr id="6147" name="Picture 3" descr="C:\Documents and Settings\мама\Local Settings\Temporary Internet Files\Content.IE5\AK5L834Q\MC9004404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125212"/>
            <a:ext cx="1827886" cy="1732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28625" y="368300"/>
            <a:ext cx="8535988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 bwMode="auto">
          <a:xfrm>
            <a:off x="457200" y="310383"/>
            <a:ext cx="7467600" cy="107151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7430"/>
            <a:ext cx="8329642" cy="35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1.Воздух.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2.Смесь порошков железа и серы.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3. Морская вода.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4.Глина в воде.  </a:t>
            </a:r>
            <a:r>
              <a:rPr lang="ru-RU" sz="3200" b="1" dirty="0" smtClean="0">
                <a:latin typeface="Cambria" pitchFamily="18" charset="0"/>
              </a:rPr>
              <a:t>  </a:t>
            </a:r>
            <a:r>
              <a:rPr lang="ru-RU" sz="3200" dirty="0" smtClean="0">
                <a:latin typeface="Cambria" pitchFamily="18" charset="0"/>
              </a:rPr>
              <a:t>                             </a:t>
            </a:r>
          </a:p>
        </p:txBody>
      </p:sp>
      <p:pic>
        <p:nvPicPr>
          <p:cNvPr id="7170" name="Picture 2" descr="C:\Documents and Settings\мама\Local Settings\Temporary Internet Files\Content.IE5\AK5L834Q\MC90044041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357562"/>
            <a:ext cx="1827886" cy="1732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Rectangle 7"/>
          <p:cNvPicPr>
            <a:picLocks noGrp="1" noChangeArrowheads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 bwMode="auto">
          <a:xfrm>
            <a:off x="941794" y="277813"/>
            <a:ext cx="7717612" cy="1143000"/>
          </a:xfrm>
        </p:spPr>
      </p:pic>
      <p:graphicFrame>
        <p:nvGraphicFramePr>
          <p:cNvPr id="2050" name="Organization Chart 20"/>
          <p:cNvGraphicFramePr>
            <a:graphicFrameLocks/>
          </p:cNvGraphicFramePr>
          <p:nvPr>
            <p:ph type="dgm" idx="1"/>
          </p:nvPr>
        </p:nvGraphicFramePr>
        <p:xfrm>
          <a:off x="914400" y="476250"/>
          <a:ext cx="7772400" cy="5654675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graphicFrame>
        <p:nvGraphicFramePr>
          <p:cNvPr id="4" name="Organization Chart 20"/>
          <p:cNvGraphicFramePr>
            <a:graphicFrameLocks/>
          </p:cNvGraphicFramePr>
          <p:nvPr/>
        </p:nvGraphicFramePr>
        <p:xfrm>
          <a:off x="928662" y="500042"/>
          <a:ext cx="7772400" cy="5654675"/>
        </p:xfrm>
        <a:graphic>
          <a:graphicData uri="http://schemas.openxmlformats.org/drawingml/2006/compatibility">
            <com:legacyDrawing xmlns:com="http://schemas.openxmlformats.org/drawingml/2006/compatibility" spid="_x0000_s8201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 и химическое вещество</a:t>
            </a:r>
            <a:endParaRPr lang="ru-RU" dirty="0"/>
          </a:p>
        </p:txBody>
      </p:sp>
      <p:pic>
        <p:nvPicPr>
          <p:cNvPr id="7" name="Рисунок SmartArt 6" descr="drevesnaya_massa1.jpg"/>
          <p:cNvPicPr>
            <a:picLocks noGrp="1" noChangeAspect="1"/>
          </p:cNvPicPr>
          <p:nvPr>
            <p:ph type="dgm" idx="1"/>
          </p:nvPr>
        </p:nvPicPr>
        <p:blipFill>
          <a:blip r:embed="rId2"/>
          <a:stretch>
            <a:fillRect/>
          </a:stretch>
        </p:blipFill>
        <p:spPr>
          <a:xfrm flipH="1">
            <a:off x="5572132" y="2143116"/>
            <a:ext cx="2880506" cy="2484436"/>
          </a:xfrm>
        </p:spPr>
      </p:pic>
      <p:pic>
        <p:nvPicPr>
          <p:cNvPr id="38914" name="Picture 2" descr="C:\Documents and Settings\мама\Local Settings\Temporary Internet Files\Content.IE5\AK5L834Q\MP90038709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57429"/>
            <a:ext cx="1714512" cy="2403521"/>
          </a:xfrm>
          <a:prstGeom prst="rect">
            <a:avLst/>
          </a:prstGeom>
          <a:noFill/>
        </p:spPr>
      </p:pic>
      <p:pic>
        <p:nvPicPr>
          <p:cNvPr id="38916" name="Picture 4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143198"/>
            <a:ext cx="2153072" cy="21541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37890" name="Picture 2" descr="C:\Documents and Settings\мама\Local Settings\Temporary Internet Files\Content.IE5\AK5L834Q\MP90043735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3357562"/>
            <a:ext cx="4607751" cy="3071834"/>
          </a:xfrm>
          <a:prstGeom prst="rect">
            <a:avLst/>
          </a:prstGeom>
          <a:noFill/>
        </p:spPr>
      </p:pic>
      <p:pic>
        <p:nvPicPr>
          <p:cNvPr id="37891" name="Picture 3" descr="C:\Documents and Settings\мама\Local Settings\Temporary Internet Files\Content.IE5\ZAE3UJ3J\MP90044426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3023206" cy="41123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428604"/>
            <a:ext cx="8535988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Определить тип смеси</a:t>
            </a:r>
            <a:endParaRPr lang="ru-R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7258072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1.Воздух.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2.Смесь порошков железа и серы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3. Морская вода.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Cambria" pitchFamily="18" charset="0"/>
              </a:rPr>
              <a:t>4.Глина в воде.                                 </a:t>
            </a:r>
          </a:p>
        </p:txBody>
      </p:sp>
      <p:pic>
        <p:nvPicPr>
          <p:cNvPr id="7170" name="Picture 2" descr="C:\Documents and Settings\мама\Local Settings\Temporary Internet Files\Content.IE5\AK5L834Q\MC9004404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114" y="4572008"/>
            <a:ext cx="1827886" cy="17327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1785926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 простого к сложному…</a:t>
            </a:r>
            <a:endParaRPr lang="ru-RU" sz="3600" dirty="0"/>
          </a:p>
        </p:txBody>
      </p:sp>
      <p:pic>
        <p:nvPicPr>
          <p:cNvPr id="33794" name="Picture 2" descr="C:\Documents and Settings\мама\Local Settings\Temporary Internet Files\Content.IE5\W29TX9V0\MC90024108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000396" cy="3562972"/>
          </a:xfrm>
          <a:prstGeom prst="rect">
            <a:avLst/>
          </a:prstGeom>
          <a:noFill/>
        </p:spPr>
      </p:pic>
      <p:pic>
        <p:nvPicPr>
          <p:cNvPr id="33795" name="Picture 3" descr="C:\Documents and Settings\мама\Local Settings\Temporary Internet Files\Content.IE5\BAA3UMCG\MC90035377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85728"/>
            <a:ext cx="1792586" cy="2996697"/>
          </a:xfrm>
          <a:prstGeom prst="rect">
            <a:avLst/>
          </a:prstGeom>
          <a:noFill/>
        </p:spPr>
      </p:pic>
      <p:pic>
        <p:nvPicPr>
          <p:cNvPr id="33796" name="Picture 4" descr="C:\Documents and Settings\мама\Local Settings\Temporary Internet Files\Content.IE5\W29TX9V0\MC90037109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876"/>
            <a:ext cx="3357344" cy="2739104"/>
          </a:xfrm>
          <a:prstGeom prst="rect">
            <a:avLst/>
          </a:prstGeom>
          <a:noFill/>
        </p:spPr>
      </p:pic>
      <p:pic>
        <p:nvPicPr>
          <p:cNvPr id="33797" name="Picture 5" descr="C:\Documents and Settings\мама\Local Settings\Temporary Internet Files\Content.IE5\AK5L834Q\MC90028030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4214818"/>
            <a:ext cx="1299172" cy="1294646"/>
          </a:xfrm>
          <a:prstGeom prst="rect">
            <a:avLst/>
          </a:prstGeom>
          <a:noFill/>
        </p:spPr>
      </p:pic>
      <p:pic>
        <p:nvPicPr>
          <p:cNvPr id="33798" name="Picture 6" descr="C:\Documents and Settings\мама\Local Settings\Temporary Internet Files\Content.IE5\ZAE3UJ3J\MC90040597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500306"/>
            <a:ext cx="1071570" cy="1073810"/>
          </a:xfrm>
          <a:prstGeom prst="rect">
            <a:avLst/>
          </a:prstGeom>
          <a:noFill/>
        </p:spPr>
      </p:pic>
      <p:pic>
        <p:nvPicPr>
          <p:cNvPr id="33799" name="Picture 7" descr="C:\Documents and Settings\мама\Local Settings\Temporary Internet Files\Content.IE5\BAA3UMCG\MC900303693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357166"/>
            <a:ext cx="1317191" cy="1431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rganization Chart 27"/>
          <p:cNvGraphicFramePr>
            <a:graphicFrameLocks/>
          </p:cNvGraphicFramePr>
          <p:nvPr>
            <p:ph type="dgm" idx="1"/>
          </p:nvPr>
        </p:nvGraphicFramePr>
        <p:xfrm>
          <a:off x="900113" y="0"/>
          <a:ext cx="7704137" cy="6381750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8683597" cy="1152525"/>
          </a:xfrm>
        </p:spPr>
      </p:pic>
      <p:graphicFrame>
        <p:nvGraphicFramePr>
          <p:cNvPr id="4098" name="Organization Chart 5"/>
          <p:cNvGraphicFramePr>
            <a:graphicFrameLocks/>
          </p:cNvGraphicFramePr>
          <p:nvPr>
            <p:ph type="dgm" idx="1"/>
          </p:nvPr>
        </p:nvGraphicFramePr>
        <p:xfrm>
          <a:off x="914400" y="1600200"/>
          <a:ext cx="7772400" cy="4530725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6690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357159" y="274637"/>
            <a:ext cx="8131936" cy="6103177"/>
          </a:xfrm>
          <a:noFill/>
        </p:spPr>
      </p:pic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463" y="274638"/>
            <a:ext cx="8174037" cy="1152525"/>
          </a:xfrm>
        </p:spPr>
      </p:pic>
      <p:graphicFrame>
        <p:nvGraphicFramePr>
          <p:cNvPr id="5122" name="Organization Chart 5"/>
          <p:cNvGraphicFramePr>
            <a:graphicFrameLocks/>
          </p:cNvGraphicFramePr>
          <p:nvPr>
            <p:ph type="dgm" idx="1"/>
          </p:nvPr>
        </p:nvGraphicFramePr>
        <p:xfrm>
          <a:off x="914400" y="1600200"/>
          <a:ext cx="7772400" cy="4530725"/>
        </p:xfrm>
        <a:graphic>
          <a:graphicData uri="http://schemas.openxmlformats.org/drawingml/2006/compatibility">
            <com:legacyDrawing xmlns:com="http://schemas.openxmlformats.org/drawingml/2006/compatibility" spid="_x0000_s1126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мама\Local Settings\Temporary Internet Files\Content.IE5\W29TX9V0\MP9004005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7"/>
            <a:ext cx="3143272" cy="3930049"/>
          </a:xfrm>
          <a:prstGeom prst="rect">
            <a:avLst/>
          </a:prstGeom>
          <a:noFill/>
        </p:spPr>
      </p:pic>
      <p:pic>
        <p:nvPicPr>
          <p:cNvPr id="39939" name="Picture 3" descr="C:\Documents and Settings\мама\Local Settings\Temporary Internet Files\Content.IE5\BAA3UMCG\MP90028977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365246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-171450"/>
            <a:ext cx="9251950" cy="1079500"/>
          </a:xfrm>
        </p:spPr>
        <p:txBody>
          <a:bodyPr>
            <a:normAutofit/>
          </a:bodyPr>
          <a:lstStyle/>
          <a:p>
            <a:r>
              <a:rPr lang="ru-RU" sz="3600" b="1">
                <a:latin typeface="Georgia" pitchFamily="18" charset="0"/>
              </a:rPr>
              <a:t>О КАКОМ ВЕЩЕСТВЕ ИДЕТ РЕЧЬ?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20713"/>
            <a:ext cx="8085137" cy="474186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sz="3600" b="1" dirty="0"/>
              <a:t>Жёлтый, солнечный, красивый</a:t>
            </a:r>
          </a:p>
          <a:p>
            <a:pPr>
              <a:buFontTx/>
              <a:buNone/>
            </a:pPr>
            <a:r>
              <a:rPr lang="ru-RU" sz="3600" b="1" dirty="0"/>
              <a:t>Неметалл. </a:t>
            </a:r>
          </a:p>
          <a:p>
            <a:pPr>
              <a:buFontTx/>
              <a:buNone/>
            </a:pPr>
            <a:r>
              <a:rPr lang="ru-RU" sz="3600" b="1" dirty="0"/>
              <a:t>Как знаменит!</a:t>
            </a:r>
          </a:p>
          <a:p>
            <a:pPr>
              <a:buFontTx/>
              <a:buNone/>
            </a:pPr>
            <a:r>
              <a:rPr lang="ru-RU" sz="3600" b="1" dirty="0"/>
              <a:t>Сотни лет живёт он в мире,</a:t>
            </a:r>
          </a:p>
          <a:p>
            <a:pPr>
              <a:buFontTx/>
              <a:buNone/>
            </a:pPr>
            <a:r>
              <a:rPr lang="ru-RU" sz="3600" b="1" dirty="0"/>
              <a:t>В медицине применим.</a:t>
            </a:r>
          </a:p>
          <a:p>
            <a:pPr>
              <a:buFontTx/>
              <a:buNone/>
            </a:pPr>
            <a:r>
              <a:rPr lang="ru-RU" sz="3600" b="1" dirty="0"/>
              <a:t>С водородом он ужасен,</a:t>
            </a:r>
          </a:p>
          <a:p>
            <a:pPr>
              <a:buFontTx/>
              <a:buNone/>
            </a:pPr>
            <a:r>
              <a:rPr lang="ru-RU" sz="3600" b="1" dirty="0"/>
              <a:t>Ядовит и…ох, опасен!</a:t>
            </a:r>
          </a:p>
          <a:p>
            <a:pPr>
              <a:buFontTx/>
              <a:buNone/>
            </a:pPr>
            <a:r>
              <a:rPr lang="ru-RU" sz="3600" b="1" dirty="0"/>
              <a:t>Все живые существа</a:t>
            </a:r>
          </a:p>
          <a:p>
            <a:pPr>
              <a:buFontTx/>
              <a:buNone/>
            </a:pPr>
            <a:r>
              <a:rPr lang="ru-RU" sz="3600" b="1" dirty="0"/>
              <a:t>Погибают дважды два.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 t="28500" r="26308"/>
          <a:stretch>
            <a:fillRect/>
          </a:stretch>
        </p:blipFill>
        <p:spPr bwMode="auto">
          <a:xfrm>
            <a:off x="6300788" y="3860800"/>
            <a:ext cx="2520950" cy="2447925"/>
          </a:xfrm>
          <a:prstGeom prst="rect">
            <a:avLst/>
          </a:prstGeom>
          <a:noFill/>
        </p:spPr>
      </p:pic>
      <p:sp>
        <p:nvSpPr>
          <p:cNvPr id="81925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235825" y="1484313"/>
            <a:ext cx="1296988" cy="20161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S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>
                <a:latin typeface="Georgia" pitchFamily="18" charset="0"/>
              </a:rPr>
              <a:t>О КАКОМ ВЕЩЕСТВЕ ИДЕТ РЕЧЬ?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7940675" cy="4094162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/>
              <a:t>В живых клетках и глубинах</a:t>
            </a:r>
          </a:p>
          <a:p>
            <a:pPr>
              <a:buFontTx/>
              <a:buNone/>
            </a:pPr>
            <a:r>
              <a:rPr lang="ru-RU" sz="3600" b="1" dirty="0"/>
              <a:t>Жизнь даёт гемоглобину.</a:t>
            </a:r>
          </a:p>
          <a:p>
            <a:pPr>
              <a:buFontTx/>
              <a:buNone/>
            </a:pPr>
            <a:r>
              <a:rPr lang="ru-RU" sz="3600" b="1" dirty="0"/>
              <a:t>Мужественный он металл,</a:t>
            </a:r>
          </a:p>
          <a:p>
            <a:pPr>
              <a:buFontTx/>
              <a:buNone/>
            </a:pPr>
            <a:r>
              <a:rPr lang="ru-RU" sz="3600" b="1" dirty="0"/>
              <a:t>Но в побочной группе сам.</a:t>
            </a:r>
          </a:p>
          <a:p>
            <a:pPr>
              <a:buFontTx/>
              <a:buNone/>
            </a:pPr>
            <a:r>
              <a:rPr lang="ru-RU" sz="3600" b="1" dirty="0"/>
              <a:t>А особо гордость личная –</a:t>
            </a:r>
          </a:p>
          <a:p>
            <a:pPr>
              <a:buFontTx/>
              <a:buNone/>
            </a:pPr>
            <a:r>
              <a:rPr lang="ru-RU" sz="3600" b="1" dirty="0"/>
              <a:t>Из него же сталь отличная!</a:t>
            </a:r>
          </a:p>
        </p:txBody>
      </p:sp>
      <p:pic>
        <p:nvPicPr>
          <p:cNvPr id="84996" name="Picture 4" descr="BD0768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268413"/>
            <a:ext cx="1192213" cy="1825625"/>
          </a:xfrm>
          <a:prstGeom prst="rect">
            <a:avLst/>
          </a:prstGeom>
          <a:noFill/>
        </p:spPr>
      </p:pic>
      <p:pic>
        <p:nvPicPr>
          <p:cNvPr id="84997" name="Picture 5" descr="BD1048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005263"/>
            <a:ext cx="1304925" cy="1822450"/>
          </a:xfrm>
          <a:prstGeom prst="rect">
            <a:avLst/>
          </a:prstGeom>
          <a:noFill/>
        </p:spPr>
      </p:pic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 rot="-800923">
            <a:off x="3059113" y="5445125"/>
            <a:ext cx="1716087" cy="12969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4056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Fe</a:t>
            </a:r>
            <a:endParaRPr lang="ru-RU" sz="3600" kern="10">
              <a:ln w="9525">
                <a:round/>
                <a:headEnd/>
                <a:tailEnd/>
              </a:ln>
              <a:solidFill>
                <a:srgbClr val="FFFFFF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«В морях и реках обитает,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Но часто по небу летает,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А как наскучит ей летать,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На землю падает опять.»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Documents and Settings\мама\Local Settings\Temporary Internet Files\Content.IE5\AK5L834Q\MC90043440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071546"/>
            <a:ext cx="1576389" cy="1908175"/>
          </a:xfrm>
          <a:prstGeom prst="rect">
            <a:avLst/>
          </a:prstGeom>
          <a:noFill/>
        </p:spPr>
      </p:pic>
      <p:pic>
        <p:nvPicPr>
          <p:cNvPr id="13318" name="Picture 6" descr="C:\Documents and Settings\мама\Local Settings\Temporary Internet Files\Content.IE5\ZAE3UJ3J\MP90039987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7286676" cy="260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FF3300"/>
                </a:solidFill>
                <a:latin typeface="Georgia" pitchFamily="18" charset="0"/>
              </a:rPr>
              <a:t>ЭКСПЕРИМЕНТ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36613"/>
            <a:ext cx="8820150" cy="602138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800"/>
              <a:t>       </a:t>
            </a:r>
            <a:r>
              <a:rPr lang="ru-RU" b="1" u="sng">
                <a:solidFill>
                  <a:srgbClr val="0000FF"/>
                </a:solidFill>
              </a:rPr>
              <a:t>Вещества:</a:t>
            </a:r>
          </a:p>
          <a:p>
            <a:pPr marL="609600" indent="-609600">
              <a:buFontTx/>
              <a:buNone/>
            </a:pPr>
            <a:r>
              <a:rPr lang="ru-RU" b="1"/>
              <a:t>       </a:t>
            </a:r>
            <a:r>
              <a:rPr lang="ru-RU" b="1" i="1"/>
              <a:t>ЖЕЛЕЗО - </a:t>
            </a:r>
            <a:r>
              <a:rPr lang="en-US" b="1" i="1"/>
              <a:t>Fe</a:t>
            </a:r>
            <a:r>
              <a:rPr lang="ru-RU" b="1" i="1"/>
              <a:t> </a:t>
            </a:r>
            <a:r>
              <a:rPr lang="en-US" b="1" i="1"/>
              <a:t> </a:t>
            </a:r>
            <a:endParaRPr lang="ru-RU" b="1" i="1"/>
          </a:p>
          <a:p>
            <a:pPr marL="609600" indent="-609600">
              <a:buFontTx/>
              <a:buNone/>
            </a:pPr>
            <a:r>
              <a:rPr lang="ru-RU" b="1" i="1"/>
              <a:t>       СЕРА</a:t>
            </a:r>
            <a:r>
              <a:rPr lang="en-US" b="1" i="1"/>
              <a:t> - S</a:t>
            </a:r>
            <a:endParaRPr lang="ru-RU" b="1" i="1"/>
          </a:p>
          <a:p>
            <a:pPr marL="609600" indent="-609600">
              <a:buFontTx/>
              <a:buNone/>
            </a:pPr>
            <a:endParaRPr lang="en-US" sz="1400" b="1" i="1"/>
          </a:p>
          <a:p>
            <a:pPr marL="609600" indent="-609600"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               </a:t>
            </a:r>
            <a:r>
              <a:rPr lang="ru-RU" b="1" u="sng">
                <a:solidFill>
                  <a:srgbClr val="FF3300"/>
                </a:solidFill>
                <a:latin typeface="Georgia" pitchFamily="18" charset="0"/>
              </a:rPr>
              <a:t>ЗАДАНИЕ:</a:t>
            </a:r>
          </a:p>
          <a:p>
            <a:pPr marL="609600" indent="-609600">
              <a:buFontTx/>
              <a:buAutoNum type="arabicParenR"/>
            </a:pPr>
            <a:r>
              <a:rPr lang="ru-RU" b="1"/>
              <a:t>ХАРАКТЕРИСТИКА ФИЗИЧЕСКИХ СВОЙСТВ ВЕЩЕСТВ;</a:t>
            </a:r>
          </a:p>
          <a:p>
            <a:pPr marL="609600" indent="-609600">
              <a:buFontTx/>
              <a:buNone/>
            </a:pPr>
            <a:endParaRPr lang="ru-RU" sz="1000" b="1"/>
          </a:p>
          <a:p>
            <a:pPr marL="609600" indent="-609600">
              <a:buFontTx/>
              <a:buNone/>
            </a:pPr>
            <a:r>
              <a:rPr lang="ru-RU" b="1"/>
              <a:t>2)   ПРИГОТОВЛЕНИЕ СМЕСИ;</a:t>
            </a:r>
          </a:p>
          <a:p>
            <a:pPr marL="609600" indent="-609600">
              <a:buFontTx/>
              <a:buNone/>
            </a:pPr>
            <a:endParaRPr lang="ru-RU" sz="1000" b="1"/>
          </a:p>
          <a:p>
            <a:pPr marL="609600" indent="-609600">
              <a:buFontTx/>
              <a:buNone/>
            </a:pPr>
            <a:r>
              <a:rPr lang="ru-RU" b="1"/>
              <a:t>3)   ИССЛЕДОВАНИЕ СВОЙСТВ СМЕСИ.</a:t>
            </a:r>
          </a:p>
          <a:p>
            <a:pPr marL="609600" indent="-609600">
              <a:buFontTx/>
              <a:buChar char="-"/>
            </a:pPr>
            <a:endParaRPr lang="ru-RU" b="1"/>
          </a:p>
        </p:txBody>
      </p:sp>
      <p:pic>
        <p:nvPicPr>
          <p:cNvPr id="116740" name="Picture 4" descr="С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557338"/>
            <a:ext cx="2087562" cy="1495425"/>
          </a:xfrm>
          <a:prstGeom prst="rect">
            <a:avLst/>
          </a:prstGeom>
          <a:noFill/>
          <a:ln w="476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67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765175"/>
            <a:ext cx="2160587" cy="1679575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008000"/>
                </a:solidFill>
              </a:rPr>
              <a:t>Сравнительная характеристика</a:t>
            </a:r>
            <a:endParaRPr lang="en-US" b="1">
              <a:solidFill>
                <a:srgbClr val="008000"/>
              </a:solidFill>
            </a:endParaRPr>
          </a:p>
          <a:p>
            <a:pPr algn="ctr">
              <a:buFontTx/>
              <a:buNone/>
            </a:pPr>
            <a:r>
              <a:rPr lang="ru-RU" b="1">
                <a:solidFill>
                  <a:srgbClr val="008000"/>
                </a:solidFill>
              </a:rPr>
              <a:t> смеси и чистого вещества</a:t>
            </a:r>
          </a:p>
          <a:p>
            <a:endParaRPr lang="ru-RU">
              <a:solidFill>
                <a:srgbClr val="008000"/>
              </a:solidFill>
            </a:endParaRPr>
          </a:p>
          <a:p>
            <a:pPr algn="ctr">
              <a:buFontTx/>
              <a:buNone/>
            </a:pPr>
            <a:endParaRPr lang="ru-RU" sz="3600" b="1">
              <a:latin typeface="Century" pitchFamily="18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50825" y="115888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ru-RU" sz="3600"/>
          </a:p>
        </p:txBody>
      </p:sp>
      <p:graphicFrame>
        <p:nvGraphicFramePr>
          <p:cNvPr id="103456" name="Group 32"/>
          <p:cNvGraphicFramePr>
            <a:graphicFrameLocks noGrp="1"/>
          </p:cNvGraphicFramePr>
          <p:nvPr/>
        </p:nvGraphicFramePr>
        <p:xfrm>
          <a:off x="0" y="1125538"/>
          <a:ext cx="9144000" cy="4864419"/>
        </p:xfrm>
        <a:graphic>
          <a:graphicData uri="http://schemas.openxmlformats.org/drawingml/2006/table">
            <a:tbl>
              <a:tblPr/>
              <a:tblGrid>
                <a:gridCol w="3132138"/>
                <a:gridCol w="2808287"/>
                <a:gridCol w="32035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Признаки сравнения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/>
                        </a:rPr>
                        <a:t>Чистое вещество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/>
                        </a:rPr>
                        <a:t>Смесь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    Состав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     Вещества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    Физические     свойства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Разделение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135563" y="4192588"/>
            <a:ext cx="1841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600" b="1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008000"/>
                </a:solidFill>
              </a:rPr>
              <a:t>Сравнительная характеристика</a:t>
            </a:r>
            <a:endParaRPr lang="en-US" b="1">
              <a:solidFill>
                <a:srgbClr val="008000"/>
              </a:solidFill>
            </a:endParaRPr>
          </a:p>
          <a:p>
            <a:pPr algn="ctr">
              <a:buFontTx/>
              <a:buNone/>
            </a:pPr>
            <a:r>
              <a:rPr lang="ru-RU" b="1">
                <a:solidFill>
                  <a:srgbClr val="008000"/>
                </a:solidFill>
              </a:rPr>
              <a:t> смеси и чистого вещества</a:t>
            </a:r>
          </a:p>
          <a:p>
            <a:endParaRPr lang="ru-RU"/>
          </a:p>
          <a:p>
            <a:pPr algn="ctr">
              <a:buFontTx/>
              <a:buNone/>
            </a:pPr>
            <a:endParaRPr lang="ru-RU" sz="3600" b="1">
              <a:latin typeface="Century" pitchFamily="18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50825" y="115888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ru-RU" sz="3600"/>
          </a:p>
        </p:txBody>
      </p:sp>
      <p:graphicFrame>
        <p:nvGraphicFramePr>
          <p:cNvPr id="109607" name="Group 39"/>
          <p:cNvGraphicFramePr>
            <a:graphicFrameLocks noGrp="1"/>
          </p:cNvGraphicFramePr>
          <p:nvPr/>
        </p:nvGraphicFramePr>
        <p:xfrm>
          <a:off x="0" y="1125538"/>
          <a:ext cx="9144000" cy="5483543"/>
        </p:xfrm>
        <a:graphic>
          <a:graphicData uri="http://schemas.openxmlformats.org/drawingml/2006/table">
            <a:tbl>
              <a:tblPr/>
              <a:tblGrid>
                <a:gridCol w="3132138"/>
                <a:gridCol w="2808287"/>
                <a:gridCol w="32035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Признаки сравнения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/>
                        </a:rPr>
                        <a:t>Чистое вещество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cyr"/>
                        </a:rPr>
                        <a:t>Смесь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    Состав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Постоянный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Непостоянный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(переменный)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     Вещества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Одно и то же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Различные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    Физические     свойства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Постоянные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Непостоянные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</a:rPr>
                        <a:t>Разделение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 помощью химических реакций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Физическими методами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598" name="Rectangle 30"/>
          <p:cNvSpPr>
            <a:spLocks noChangeArrowheads="1"/>
          </p:cNvSpPr>
          <p:nvPr/>
        </p:nvSpPr>
        <p:spPr bwMode="auto">
          <a:xfrm>
            <a:off x="5135563" y="4192588"/>
            <a:ext cx="1841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600" b="1"/>
          </a:p>
          <a:p>
            <a:pPr eaLnBrk="0" hangingPunct="0"/>
            <a:endParaRPr lang="ru-RU"/>
          </a:p>
        </p:txBody>
      </p:sp>
      <p:sp>
        <p:nvSpPr>
          <p:cNvPr id="109599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49275"/>
            <a:ext cx="935037" cy="433388"/>
          </a:xfrm>
          <a:prstGeom prst="actionButtonBackPrevious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 smtClean="0"/>
              <a:t>1Укажите неоднородные смеси</a:t>
            </a:r>
          </a:p>
          <a:p>
            <a:r>
              <a:rPr lang="ru-RU" sz="4000" dirty="0" smtClean="0"/>
              <a:t>А)сахарный песок + вода</a:t>
            </a:r>
          </a:p>
          <a:p>
            <a:r>
              <a:rPr lang="ru-RU" sz="4000" dirty="0" smtClean="0"/>
              <a:t>Б)сера + железные опилки</a:t>
            </a:r>
          </a:p>
          <a:p>
            <a:r>
              <a:rPr lang="ru-RU" sz="4000" dirty="0" smtClean="0"/>
              <a:t>В)поваренная соль + вода</a:t>
            </a:r>
          </a:p>
          <a:p>
            <a:r>
              <a:rPr lang="ru-RU" sz="4000" dirty="0" smtClean="0"/>
              <a:t>2Укажите однородные смеси</a:t>
            </a:r>
          </a:p>
          <a:p>
            <a:r>
              <a:rPr lang="ru-RU" sz="4000" dirty="0" smtClean="0"/>
              <a:t>А)уксус</a:t>
            </a:r>
          </a:p>
          <a:p>
            <a:r>
              <a:rPr lang="ru-RU" sz="4000" dirty="0" smtClean="0"/>
              <a:t>Б)речной песок + вода</a:t>
            </a:r>
          </a:p>
          <a:p>
            <a:r>
              <a:rPr lang="ru-RU" sz="4000" dirty="0" smtClean="0"/>
              <a:t>В)нефть + вода</a:t>
            </a:r>
          </a:p>
          <a:p>
            <a:r>
              <a:rPr lang="ru-RU" sz="4000" dirty="0" smtClean="0"/>
              <a:t>3В каком случае речь идет о воде, как о чистом веществе?</a:t>
            </a:r>
          </a:p>
          <a:p>
            <a:r>
              <a:rPr lang="ru-RU" sz="4000" dirty="0" smtClean="0"/>
              <a:t>А)морская вода соленая на вкус</a:t>
            </a:r>
          </a:p>
          <a:p>
            <a:r>
              <a:rPr lang="ru-RU" sz="4000" dirty="0" smtClean="0"/>
              <a:t>Б)дистиллированная вода получается при охлаждении водяного пара</a:t>
            </a:r>
          </a:p>
          <a:p>
            <a:r>
              <a:rPr lang="ru-RU" sz="4000" dirty="0" smtClean="0"/>
              <a:t>В)минеральная вода применяется для лечения некоторых заболеваний</a:t>
            </a:r>
          </a:p>
          <a:p>
            <a:r>
              <a:rPr lang="ru-RU" sz="4000" dirty="0" smtClean="0"/>
              <a:t>4Отметьте смесь, основным компонентом в которой является газ</a:t>
            </a:r>
          </a:p>
          <a:p>
            <a:r>
              <a:rPr lang="ru-RU" sz="4000" dirty="0" smtClean="0"/>
              <a:t>А)кислород</a:t>
            </a:r>
          </a:p>
          <a:p>
            <a:r>
              <a:rPr lang="ru-RU" sz="4000" dirty="0" smtClean="0"/>
              <a:t>Б)углекислый газ</a:t>
            </a:r>
          </a:p>
          <a:p>
            <a:r>
              <a:rPr lang="ru-RU" sz="4000" dirty="0" smtClean="0"/>
              <a:t>В)азот</a:t>
            </a:r>
          </a:p>
          <a:p>
            <a:r>
              <a:rPr lang="ru-RU" sz="4000" dirty="0" smtClean="0"/>
              <a:t>Г)воздух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каждый правильный ответ – 1 балл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Ответы</a:t>
            </a:r>
          </a:p>
          <a:p>
            <a:r>
              <a:rPr lang="ru-RU" sz="3600" dirty="0" smtClean="0"/>
              <a:t>1 б</a:t>
            </a:r>
          </a:p>
          <a:p>
            <a:r>
              <a:rPr lang="ru-RU" sz="3600" dirty="0" smtClean="0"/>
              <a:t>2 а</a:t>
            </a:r>
          </a:p>
          <a:p>
            <a:r>
              <a:rPr lang="ru-RU" sz="3600" dirty="0" smtClean="0"/>
              <a:t>3 б</a:t>
            </a:r>
          </a:p>
          <a:p>
            <a:r>
              <a:rPr lang="ru-RU" sz="3600" dirty="0" smtClean="0"/>
              <a:t>4 г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ДЗ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П.12 учить в.4-5 </a:t>
            </a:r>
            <a:r>
              <a:rPr lang="ru-RU" sz="4000" dirty="0" err="1" smtClean="0"/>
              <a:t>письм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*Составить презентацию «»Смеси в повседневной жизни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9938" name="Picture 2" descr="C:\Documents and Settings\мама\Local Settings\Temporary Internet Files\Content.IE5\AK5L834Q\MC900438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929198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323837"/>
            <a:ext cx="7467600" cy="1044601"/>
          </a:xfrm>
        </p:spPr>
      </p:pic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/>
              <a:t> </a:t>
            </a:r>
            <a:r>
              <a:rPr lang="ru-RU" sz="3600" i="1" dirty="0" smtClean="0"/>
              <a:t>1.Я  узнал(а) много нового.</a:t>
            </a:r>
          </a:p>
          <a:p>
            <a:r>
              <a:rPr lang="ru-RU" sz="3600" i="1" dirty="0" smtClean="0"/>
              <a:t>2. Мне это пригодится в жизни.</a:t>
            </a:r>
          </a:p>
          <a:p>
            <a:r>
              <a:rPr lang="ru-RU" sz="3600" i="1" dirty="0" smtClean="0"/>
              <a:t>3.На уроке было над чем подумать.</a:t>
            </a:r>
          </a:p>
          <a:p>
            <a:r>
              <a:rPr lang="ru-RU" sz="3600" i="1" dirty="0" smtClean="0"/>
              <a:t>4.На все возникшие у меня вопросы я получил(а) ответы.</a:t>
            </a:r>
          </a:p>
          <a:p>
            <a:r>
              <a:rPr lang="ru-RU" sz="3600" i="1" dirty="0" smtClean="0"/>
              <a:t>5.На уроке я поработал(а) добросовестно.</a:t>
            </a:r>
          </a:p>
        </p:txBody>
      </p:sp>
      <p:pic>
        <p:nvPicPr>
          <p:cNvPr id="12290" name="Picture 2" descr="C:\Documents and Settings\мама\Local Settings\Temporary Internet Files\Content.IE5\ZAE3UJ3J\MC90043382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643446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6043626" cy="4311692"/>
          </a:xfrm>
        </p:spPr>
        <p:txBody>
          <a:bodyPr>
            <a:normAutofit/>
          </a:bodyPr>
          <a:lstStyle/>
          <a:p>
            <a:r>
              <a:rPr lang="ru-RU" dirty="0" smtClean="0"/>
              <a:t>«Ближайший предмет химии составляет изучение однородных веществ, из сложения которых составлены все тела мира, превращений их друг в друга и явлений сопровождающих такие превращения»</a:t>
            </a:r>
          </a:p>
          <a:p>
            <a:pPr algn="r"/>
            <a:r>
              <a:rPr lang="ru-RU" dirty="0" smtClean="0"/>
              <a:t>Д.И.Менделеев</a:t>
            </a:r>
            <a:endParaRPr lang="ru-RU" dirty="0"/>
          </a:p>
        </p:txBody>
      </p:sp>
      <p:pic>
        <p:nvPicPr>
          <p:cNvPr id="33794" name="Picture 2" descr="C:\Documents and Settings\мама\Local Settings\Temporary Internet Files\Content.IE5\W29TX9V0\MC900442028[2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1117600" cy="1905000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571736" cy="375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2" name="Music"/>
          <p:cNvSpPr>
            <a:spLocks noEditPoints="1" noChangeArrowheads="1"/>
          </p:cNvSpPr>
          <p:nvPr/>
        </p:nvSpPr>
        <p:spPr bwMode="auto">
          <a:xfrm>
            <a:off x="642910" y="714356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3" name="Picture 3" descr="C:\Documents and Settings\мама\Local Settings\Temporary Internet Files\Content.IE5\W29TX9V0\MP9003876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7720" y="4572008"/>
            <a:ext cx="2756279" cy="1966146"/>
          </a:xfrm>
          <a:prstGeom prst="rect">
            <a:avLst/>
          </a:prstGeom>
          <a:noFill/>
        </p:spPr>
      </p:pic>
      <p:pic>
        <p:nvPicPr>
          <p:cNvPr id="56324" name="Picture 4" descr="C:\Documents and Settings\мама\Local Settings\Temporary Internet Files\Content.IE5\BAA3UMCG\MP9004443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4620">
            <a:off x="873355" y="3047916"/>
            <a:ext cx="2404872" cy="1853184"/>
          </a:xfrm>
          <a:prstGeom prst="rect">
            <a:avLst/>
          </a:prstGeom>
          <a:noFill/>
        </p:spPr>
      </p:pic>
      <p:pic>
        <p:nvPicPr>
          <p:cNvPr id="56325" name="Picture 5" descr="C:\Documents and Settings\мама\Local Settings\Temporary Internet Files\Content.IE5\W29TX9V0\MC90040627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9875"/>
            <a:ext cx="1803400" cy="1508125"/>
          </a:xfrm>
          <a:prstGeom prst="rect">
            <a:avLst/>
          </a:prstGeom>
          <a:noFill/>
        </p:spPr>
      </p:pic>
      <p:pic>
        <p:nvPicPr>
          <p:cNvPr id="56326" name="Picture 6" descr="C:\Documents and Settings\мама\Local Settings\Temporary Internet Files\Content.IE5\BAA3UMCG\MP90043313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642918"/>
            <a:ext cx="2843210" cy="227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060575"/>
            <a:ext cx="1393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5" name="WordArt 7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8137525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прошу привести </a:t>
            </a:r>
          </a:p>
          <a:p>
            <a:pPr algn="ctr"/>
            <a:r>
              <a:rPr lang="ru-RU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порядок рабочее место!</a:t>
            </a:r>
          </a:p>
        </p:txBody>
      </p:sp>
      <p:sp>
        <p:nvSpPr>
          <p:cNvPr id="135176" name="WordArt 8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424863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Благодарю за работу!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098" name="Picture 2" descr="C:\Documents and Settings\мама\Local Settings\Temporary Internet Files\Content.IE5\W29TX9V0\MC90044045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643050"/>
            <a:ext cx="1828800" cy="1381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Слайд" r:id="rId3" imgW="4570610" imgH="3427576" progId="PowerPoint.Slide.8">
              <p:embed/>
            </p:oleObj>
          </a:graphicData>
        </a:graphic>
      </p:graphicFrame>
      <p:pic>
        <p:nvPicPr>
          <p:cNvPr id="2051" name="Picture 3" descr="C:\Documents and Settings\мама\Local Settings\Temporary Internet Files\Content.IE5\BAA3UMCG\MC90044202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571612"/>
            <a:ext cx="3571900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00098" y="1142984"/>
            <a:ext cx="9144000" cy="6858000"/>
          </a:xfrm>
          <a:noFill/>
        </p:spPr>
      </p:pic>
      <p:pic>
        <p:nvPicPr>
          <p:cNvPr id="3074" name="Picture 2" descr="C:\Documents and Settings\мама\Local Settings\Temporary Internet Files\Content.IE5\ZAE3UJ3J\MC90044202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643446"/>
            <a:ext cx="1841500" cy="1139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424862" cy="1158875"/>
          </a:xfrm>
        </p:spPr>
      </p:pic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ru-RU" sz="3600" b="1" i="1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Цели урока: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Выяснить:</a:t>
            </a:r>
          </a:p>
          <a:p>
            <a:pPr marL="533400" indent="-533400"/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Что такое смесь?</a:t>
            </a:r>
          </a:p>
          <a:p>
            <a:pPr marL="533400" indent="-533400"/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Какие бывают смеси?</a:t>
            </a:r>
          </a:p>
          <a:p>
            <a:pPr marL="533400" indent="-533400"/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Какое вещество считают чистым?</a:t>
            </a:r>
          </a:p>
          <a:p>
            <a:pPr marL="533400" indent="-533400"/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t> Какими способами можно разделить смесь?</a:t>
            </a:r>
          </a:p>
        </p:txBody>
      </p:sp>
      <p:pic>
        <p:nvPicPr>
          <p:cNvPr id="5122" name="Picture 2" descr="C:\Documents and Settings\мама\Local Settings\Temporary Internet Files\Content.IE5\BAA3UMCG\MC90044045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928802"/>
            <a:ext cx="1412875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052513"/>
          </a:xfrm>
        </p:spPr>
        <p:txBody>
          <a:bodyPr/>
          <a:lstStyle/>
          <a:p>
            <a:r>
              <a:rPr lang="ru-RU" sz="4800" b="1">
                <a:solidFill>
                  <a:srgbClr val="FF3300"/>
                </a:solidFill>
                <a:latin typeface="Century" pitchFamily="18" charset="0"/>
              </a:rPr>
              <a:t>ПЛАН РАБОТЫ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9432925" cy="5761037"/>
          </a:xfrm>
        </p:spPr>
        <p:txBody>
          <a:bodyPr/>
          <a:lstStyle/>
          <a:p>
            <a:pPr marL="447675" indent="-447675">
              <a:buFontTx/>
              <a:buAutoNum type="arabicPeriod"/>
            </a:pPr>
            <a:r>
              <a:rPr lang="ru-RU" sz="3600" b="1" dirty="0">
                <a:solidFill>
                  <a:srgbClr val="0000FF"/>
                </a:solidFill>
              </a:rPr>
              <a:t>Характеристика вещества:</a:t>
            </a:r>
          </a:p>
          <a:p>
            <a:pPr marL="447675" indent="-447675">
              <a:buFont typeface="Wingdings" pitchFamily="2" charset="2"/>
              <a:buChar char="ü"/>
            </a:pPr>
            <a:r>
              <a:rPr lang="ru-RU" sz="3600" b="1" dirty="0"/>
              <a:t>по разным типам классификации;</a:t>
            </a:r>
          </a:p>
          <a:p>
            <a:pPr marL="447675" indent="-447675">
              <a:buFontTx/>
              <a:buNone/>
            </a:pPr>
            <a:r>
              <a:rPr lang="ru-RU" sz="3600" b="1" dirty="0">
                <a:solidFill>
                  <a:srgbClr val="0000FF"/>
                </a:solidFill>
              </a:rPr>
              <a:t>2.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0000FF"/>
                </a:solidFill>
              </a:rPr>
              <a:t>Понятие «чистое вещество» и «смесь»:</a:t>
            </a:r>
          </a:p>
          <a:p>
            <a:pPr marL="447675" indent="-447675">
              <a:buFont typeface="Wingdings" pitchFamily="2" charset="2"/>
              <a:buChar char="ü"/>
            </a:pPr>
            <a:r>
              <a:rPr lang="ru-RU" sz="3600" b="1" dirty="0"/>
              <a:t>характеристика понятий;</a:t>
            </a:r>
          </a:p>
          <a:p>
            <a:pPr marL="447675" indent="-447675">
              <a:buFont typeface="Wingdings" pitchFamily="2" charset="2"/>
              <a:buChar char="ü"/>
            </a:pPr>
            <a:r>
              <a:rPr lang="ru-RU" sz="3600" b="1" dirty="0" smtClean="0"/>
              <a:t>классификация </a:t>
            </a:r>
            <a:r>
              <a:rPr lang="ru-RU" sz="3600" b="1" dirty="0"/>
              <a:t>смесей</a:t>
            </a:r>
            <a:r>
              <a:rPr lang="ru-RU" sz="3600" b="1" dirty="0" smtClean="0"/>
              <a:t>;</a:t>
            </a:r>
          </a:p>
          <a:p>
            <a:pPr marL="447675" indent="-447675">
              <a:buFont typeface="Wingdings" pitchFamily="2" charset="2"/>
              <a:buChar char="ü"/>
            </a:pPr>
            <a:r>
              <a:rPr lang="ru-RU" sz="3600" b="1" dirty="0" smtClean="0"/>
              <a:t>способы разделения смесей</a:t>
            </a:r>
            <a:endParaRPr lang="ru-RU" sz="3600" b="1" dirty="0"/>
          </a:p>
          <a:p>
            <a:pPr marL="447675" indent="-447675">
              <a:buFontTx/>
              <a:buNone/>
            </a:pPr>
            <a:r>
              <a:rPr lang="ru-RU" sz="3600" b="1" dirty="0">
                <a:solidFill>
                  <a:srgbClr val="0000FF"/>
                </a:solidFill>
              </a:rPr>
              <a:t>3. Экспериментальная работа.</a:t>
            </a:r>
            <a:r>
              <a:rPr lang="ru-RU" b="1" dirty="0">
                <a:solidFill>
                  <a:srgbClr val="0000FF"/>
                </a:solidFill>
              </a:rPr>
              <a:t> Выводы.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4693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466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«третий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Водород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Кислород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Вода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35843" name="Picture 3" descr="C:\Documents and Settings\мама\Local Settings\Temporary Internet Files\Content.IE5\W29TX9V0\MP9004331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690940"/>
            <a:ext cx="3414714" cy="2276475"/>
          </a:xfrm>
          <a:prstGeom prst="rect">
            <a:avLst/>
          </a:prstGeom>
          <a:noFill/>
        </p:spPr>
      </p:pic>
      <p:pic>
        <p:nvPicPr>
          <p:cNvPr id="35844" name="Picture 4" descr="C:\Documents and Settings\мама\Local Settings\Temporary Internet Files\Content.IE5\AK5L834Q\MC90043755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1993900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541</TotalTime>
  <Words>567</Words>
  <PresentationFormat>Экран (4:3)</PresentationFormat>
  <Paragraphs>166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Техническая</vt:lpstr>
      <vt:lpstr>Слайд</vt:lpstr>
      <vt:lpstr>Чистые вещества и смеси</vt:lpstr>
      <vt:lpstr>Слайд 2</vt:lpstr>
      <vt:lpstr>Загадка</vt:lpstr>
      <vt:lpstr>Слайд 4</vt:lpstr>
      <vt:lpstr>Слайд 5</vt:lpstr>
      <vt:lpstr>Слайд 6</vt:lpstr>
      <vt:lpstr>Слайд 7</vt:lpstr>
      <vt:lpstr>ПЛАН РАБОТЫ</vt:lpstr>
      <vt:lpstr>Найди «третий лишний»</vt:lpstr>
      <vt:lpstr>Найди «третий лишний»</vt:lpstr>
      <vt:lpstr>Найди «третий лишний»</vt:lpstr>
      <vt:lpstr>Мы живём среди веществ</vt:lpstr>
      <vt:lpstr>Мрамор</vt:lpstr>
      <vt:lpstr>Что такое смеси?</vt:lpstr>
      <vt:lpstr>Слайд 15</vt:lpstr>
      <vt:lpstr>Слайд 16</vt:lpstr>
      <vt:lpstr>Материал и химическое вещество</vt:lpstr>
      <vt:lpstr>Воздух</vt:lpstr>
      <vt:lpstr>Определить тип смеси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О КАКОМ ВЕЩЕСТВЕ ИДЕТ РЕЧЬ?</vt:lpstr>
      <vt:lpstr>О КАКОМ ВЕЩЕСТВЕ ИДЕТ РЕЧЬ?</vt:lpstr>
      <vt:lpstr>ЭКСПЕРИМЕНТ</vt:lpstr>
      <vt:lpstr>Слайд 31</vt:lpstr>
      <vt:lpstr>Слайд 32</vt:lpstr>
      <vt:lpstr>Тест</vt:lpstr>
      <vt:lpstr>За каждый правильный ответ – 1 балл</vt:lpstr>
      <vt:lpstr>ДЗ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Чистые вещества и смеси</dc:title>
  <cp:lastModifiedBy>мама</cp:lastModifiedBy>
  <cp:revision>41</cp:revision>
  <dcterms:modified xsi:type="dcterms:W3CDTF">2012-01-24T16:26:56Z</dcterms:modified>
</cp:coreProperties>
</file>