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oonlight title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0"/>
            <a:ext cx="9144000" cy="68593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752600"/>
            <a:ext cx="5410200" cy="1801906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gradFill>
                  <a:gsLst>
                    <a:gs pos="0">
                      <a:schemeClr val="bg1"/>
                    </a:gs>
                    <a:gs pos="90000">
                      <a:schemeClr val="bg2">
                        <a:lumMod val="90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2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733800"/>
            <a:ext cx="4724400" cy="1676400"/>
          </a:xfrm>
        </p:spPr>
        <p:txBody>
          <a:bodyPr>
            <a:normAutofit/>
          </a:bodyPr>
          <a:lstStyle>
            <a:lvl1pPr marL="0" indent="0" algn="l">
              <a:buNone/>
              <a:defRPr sz="2200" kern="1200">
                <a:gradFill>
                  <a:gsLst>
                    <a:gs pos="0">
                      <a:schemeClr val="bg1"/>
                    </a:gs>
                    <a:gs pos="90000">
                      <a:schemeClr val="bg2">
                        <a:lumMod val="90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0" y="6347908"/>
            <a:ext cx="2133600" cy="182880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6544234"/>
            <a:ext cx="2895600" cy="182880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6511960"/>
            <a:ext cx="1066800" cy="21515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7000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6438" y="1981201"/>
            <a:ext cx="5325315" cy="3841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7000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793751"/>
            <a:ext cx="1371600" cy="50419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6438" y="793751"/>
            <a:ext cx="4500562" cy="50419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7000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7000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oonlight section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0"/>
            <a:ext cx="9144000" cy="68587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38400"/>
            <a:ext cx="7772400" cy="1362075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gradFill>
                  <a:gsLst>
                    <a:gs pos="0">
                      <a:schemeClr val="bg1"/>
                    </a:gs>
                    <a:gs pos="90000">
                      <a:schemeClr val="bg2">
                        <a:lumMod val="90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2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86200"/>
            <a:ext cx="7772400" cy="941294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2000" kern="1200">
                <a:gradFill>
                  <a:gsLst>
                    <a:gs pos="0">
                      <a:schemeClr val="bg1"/>
                    </a:gs>
                    <a:gs pos="90000">
                      <a:schemeClr val="bg2">
                        <a:lumMod val="90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7000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moonlight - two content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0"/>
            <a:ext cx="9144000" cy="68543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92162"/>
            <a:ext cx="6019799" cy="8080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6438" y="2003425"/>
            <a:ext cx="2971800" cy="383222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003425"/>
            <a:ext cx="2971800" cy="38322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7000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moonlight - two content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0"/>
            <a:ext cx="9144000" cy="68543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92162"/>
            <a:ext cx="6019799" cy="80803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1700960"/>
            <a:ext cx="2971800" cy="75088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1200" y="2541494"/>
            <a:ext cx="2971800" cy="329415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199" y="1700960"/>
            <a:ext cx="2971800" cy="75088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2541494"/>
            <a:ext cx="2971800" cy="329415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7000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7000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7000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oonlight - two content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0"/>
            <a:ext cx="9144000" cy="68543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033272"/>
            <a:ext cx="1298448" cy="2624328"/>
          </a:xfrm>
        </p:spPr>
        <p:txBody>
          <a:bodyPr anchor="t" anchorCtr="0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371600"/>
            <a:ext cx="4953000" cy="3886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27248" y="5486400"/>
            <a:ext cx="4498848" cy="7589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7000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oonlight - two content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0"/>
            <a:ext cx="9144000" cy="68543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33462"/>
            <a:ext cx="1295400" cy="2624138"/>
          </a:xfrm>
        </p:spPr>
        <p:txBody>
          <a:bodyPr anchor="t" anchorCtr="0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05000" y="914400"/>
            <a:ext cx="5486400" cy="4495800"/>
          </a:xfrm>
          <a:prstGeom prst="ellipse">
            <a:avLst/>
          </a:prstGeom>
          <a:effectLst>
            <a:innerShdw blurRad="254000">
              <a:schemeClr val="tx1"/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24200" y="5486400"/>
            <a:ext cx="4495800" cy="76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7000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moonlight master 2.png"/>
          <p:cNvPicPr>
            <a:picLocks noChangeAspect="1"/>
          </p:cNvPicPr>
          <p:nvPr/>
        </p:nvPicPr>
        <p:blipFill>
          <a:blip r:embed="rId13" cstate="email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1201" y="792162"/>
            <a:ext cx="5311562" cy="808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1981201"/>
            <a:ext cx="5015753" cy="3841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347908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544234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033246"/>
            <a:ext cx="1066800" cy="2151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bg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 advClick="0" advTm="7000">
    <p:wipe dir="r"/>
  </p:transition>
  <p:txStyles>
    <p:titleStyle>
      <a:lvl1pPr algn="l" defTabSz="914400" rtl="0" eaLnBrk="1" latinLnBrk="0" hangingPunct="1">
        <a:spcBef>
          <a:spcPct val="0"/>
        </a:spcBef>
        <a:buNone/>
        <a:defRPr sz="3600" kern="120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effectLst>
            <a:reflection blurRad="6350" stA="55000" endA="300" endPos="2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200"/>
        </a:spcBef>
        <a:buClr>
          <a:schemeClr val="bg2"/>
        </a:buClr>
        <a:buFontTx/>
        <a:buBlip>
          <a:blip r:embed="rId14"/>
        </a:buBlip>
        <a:defRPr sz="2200" kern="120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1200"/>
        </a:spcBef>
        <a:buFontTx/>
        <a:buBlip>
          <a:blip r:embed="rId15"/>
        </a:buBlip>
        <a:defRPr sz="2000" kern="120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1200"/>
        </a:spcBef>
        <a:buFontTx/>
        <a:buBlip>
          <a:blip r:embed="rId15"/>
        </a:buBlip>
        <a:defRPr sz="2000" kern="120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1200"/>
        </a:spcBef>
        <a:buFontTx/>
        <a:buBlip>
          <a:blip r:embed="rId15"/>
        </a:buBlip>
        <a:defRPr sz="2000" kern="120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1200"/>
        </a:spcBef>
        <a:buFontTx/>
        <a:buBlip>
          <a:blip r:embed="rId15"/>
        </a:buBlip>
        <a:defRPr sz="2000" kern="120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5210/nirmallife.38/0_52139_bc5fc0e_X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s015.radikal.ru/i333/1104/e3/4d19ecfa477d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hyperlink" Target="http://www.visualphotos.com/photo/2x4663463/father_and_daughter_making_sandwich_u30132424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eblog.infopraca.pl/wp-content/uploads/ojciec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votrube.ru/uploads/posts/2011-09/thumbs/1316801702_-(www.votrube.ru)7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hyperlink" Target="http://ib1.keep4u.ru/b/071008/99298572330c3218f9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azbykamam.ru/wp-content/uploads/2010/02/april_davison_newborn_03_op_479x600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womka.ru/foto/10/34/8b2e5cc0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hyperlink" Target="http://wedding.ua/images_user/galary_img/photo_cat_885/orig/1281519187_dobrobut-fotowed-10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gallery.forum-grad.ru/files/2/2/5/0/4/fathersday_211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img0.liveinternet.ru/images/attach/c/1/50/142/50142605_plachet_rebenok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edu26.ru/wp-content/uploads/2011/02/089-150x150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hyperlink" Target="http://zonamilan.blogs.francefootball.com/album/maldini/maldini_10.3.jp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424936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Консультация для родителей</a:t>
            </a:r>
            <a:b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Тема: «Нужен ли ребенку отец». 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563888" y="5157191"/>
            <a:ext cx="5580112" cy="1008113"/>
          </a:xfrm>
          <a:prstGeom prst="ellipse">
            <a:avLst/>
          </a:prstGeom>
        </p:spPr>
        <p:txBody>
          <a:bodyPr>
            <a:noAutofit/>
          </a:bodyPr>
          <a:lstStyle/>
          <a:p>
            <a:pPr marL="228600" marR="0" lvl="0" indent="-228600" algn="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bg2"/>
              </a:buClr>
              <a:buSzTx/>
              <a:buFontTx/>
              <a:buBlip>
                <a:blip r:embed="rId2"/>
              </a:buBlip>
              <a:tabLst/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Подготовила </a:t>
            </a:r>
          </a:p>
          <a:p>
            <a:pPr marL="228600" marR="0" lvl="0" indent="-228600" algn="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bg2"/>
              </a:buClr>
              <a:buSzTx/>
              <a:buFontTx/>
              <a:buBlip>
                <a:blip r:embed="rId2"/>
              </a:buBlip>
              <a:tabLst/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воспитатель ГБОУ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/с 1586 </a:t>
            </a:r>
          </a:p>
          <a:p>
            <a:pPr marL="228600" marR="0" lvl="0" indent="-228600" algn="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bg2"/>
              </a:buClr>
              <a:buSzTx/>
              <a:buFontTx/>
              <a:buBlip>
                <a:blip r:embed="rId2"/>
              </a:buBlip>
              <a:tabLst/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Кузьмина Л.Б.</a:t>
            </a:r>
          </a:p>
          <a:p>
            <a:pPr marL="228600" marR="0" lvl="0" indent="-228600" algn="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bg2"/>
              </a:buClr>
              <a:buSzTx/>
              <a:buFontTx/>
              <a:buBlip>
                <a:blip r:embed="rId2"/>
              </a:buBlip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5" name="Picture 2" descr="Картинка 22 из 79919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55776" y="1988840"/>
            <a:ext cx="3924697" cy="2938001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7000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611560" y="178531"/>
            <a:ext cx="792088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Чтобы нормально развиваться, ребенку необходима полноценная семья: отец и мать, которые друг друга любят. Поэтому вы должны заботиться о своих отношениях с супругом.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Детям нужны отцы.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мальчикам, и девочкам.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1" name="Picture 3" descr="Картинка 68 из 9293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99592" y="3645024"/>
            <a:ext cx="3271038" cy="2448677"/>
          </a:xfrm>
          <a:prstGeom prst="rect">
            <a:avLst/>
          </a:prstGeom>
          <a:noFill/>
        </p:spPr>
      </p:pic>
      <p:pic>
        <p:nvPicPr>
          <p:cNvPr id="22533" name="Picture 5" descr="Картинка 74 из 9293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87311" y="3717032"/>
            <a:ext cx="2828200" cy="2553679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7000">
    <p:checke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55576" y="421913"/>
            <a:ext cx="756084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мнению психологов, существуют три главные области, где ребенку не обойтись без отцовской поддержки и помощи: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Опасность внешнего мира, с которым ребенок сталкивается каждый день.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Психологические опасности и фантазии, описанные еще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Софоклом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Отец нужен для того, чтобы защитить ребенка от избыточной материнской опеки.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Картинка 63 из 2986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07704" y="3212976"/>
            <a:ext cx="5076825" cy="3381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Click="0" advTm="7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4048" y="4581128"/>
            <a:ext cx="33843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Отцовская же любовь требовательна, стремится к справедливости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4581128"/>
            <a:ext cx="3240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Материнская любовь слепа и не знает справедливости</a:t>
            </a: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348772"/>
            <a:ext cx="806489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радиционную семью, выделяют две разновидности родительской любви: материнскую и отцовскую.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Картинка 26 из 7991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32040" y="2204864"/>
            <a:ext cx="3234293" cy="2160240"/>
          </a:xfrm>
          <a:prstGeom prst="rect">
            <a:avLst/>
          </a:prstGeom>
          <a:noFill/>
        </p:spPr>
      </p:pic>
      <p:pic>
        <p:nvPicPr>
          <p:cNvPr id="1029" name="Picture 5" descr="Картинка 5 из 106864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27584" y="2204864"/>
            <a:ext cx="2700300" cy="216024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7000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   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Также замечено, что уже в первые месяцы жизни ребенка отец (в отличие от матери!) по-разному общается и играет с мальчиком и девочкой, тем самым начиная формировать их половую идентичность</a:t>
            </a:r>
            <a:r>
              <a:rPr lang="ru-RU" dirty="0" smtClean="0">
                <a:solidFill>
                  <a:srgbClr val="C00000"/>
                </a:solidFill>
              </a:rPr>
              <a:t>. 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6386" name="Picture 2" descr="Картинка 8 из 7932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31840" y="2276872"/>
            <a:ext cx="3038475" cy="3810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7000"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80648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Развиваясь, ребенок копирует поведение взрослых, перенимает их тип мышления. А структура мышления мужчины и женщины несколько отличается. Мужчина, как правило, более склонен к размышлениям над проблемой, к раскладыванию ситуации «по полочкам». Он также имеет более высокие математические способности. Поэтому недостаток общения с мужчиной наиболее сильно сказывается на математических способностях ребенка.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Картинка 15 из 906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3568" y="2564904"/>
            <a:ext cx="3095625" cy="3810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17412" name="Picture 4" descr="Картинка 20 из 79325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99992" y="3068960"/>
            <a:ext cx="4184154" cy="3157852"/>
          </a:xfrm>
          <a:prstGeom prst="rect">
            <a:avLst/>
          </a:prstGeom>
          <a:ln w="127000" cap="sq">
            <a:solidFill>
              <a:srgbClr val="00206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 spd="slow" advClick="0" advTm="7000">
    <p:cover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692696"/>
            <a:ext cx="63367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Девочкам нужны отцы.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Картинка 33 из 7932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67744" y="1988840"/>
            <a:ext cx="4381500" cy="3810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7000">
    <p:blinds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04664"/>
            <a:ext cx="7920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Отсутствие мужчины в семье оказывает негативное влияние на развитие личности ребенка. 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Картинка 3 из 2839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07704" y="2780928"/>
            <a:ext cx="5076825" cy="3371851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7000"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187624" y="234706"/>
            <a:ext cx="712879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Детям нужны ответственные, мужественные отцы.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3" name="Picture 3" descr="Картинка 115 из 126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43608" y="1700808"/>
            <a:ext cx="2520280" cy="2520280"/>
          </a:xfrm>
          <a:prstGeom prst="rect">
            <a:avLst/>
          </a:prstGeom>
          <a:noFill/>
        </p:spPr>
      </p:pic>
      <p:pic>
        <p:nvPicPr>
          <p:cNvPr id="20485" name="Picture 5" descr="Картинка 61 из 9293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64088" y="3114438"/>
            <a:ext cx="2755404" cy="290042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7000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827584" y="187611"/>
            <a:ext cx="7344816" cy="577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Дефицит мужского влияния проявляется в следующем: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Делается менее четким процесс половой идентификации мальчиков и девочек.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Страдают математические, пространственные, аналитические способности ребенка.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Затрудняется общение подростков с противоположным полом.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Часто формируется избыточная привязанность к матери, поскольку отсутствует член семьи, способный «оторвать» ребенка от материнской юбки и вывести его в более широкий мир.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7000">
    <p:wheel spokes="3"/>
  </p:transition>
</p:sld>
</file>

<file path=ppt/theme/theme1.xml><?xml version="1.0" encoding="utf-8"?>
<a:theme xmlns:a="http://schemas.openxmlformats.org/drawingml/2006/main" name="Moonlight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oonlight">
      <a:maj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onlight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50000"/>
              </a:schemeClr>
            </a:gs>
            <a:gs pos="35000">
              <a:schemeClr val="phClr">
                <a:tint val="80000"/>
                <a:satMod val="200000"/>
              </a:schemeClr>
            </a:gs>
            <a:gs pos="100000">
              <a:schemeClr val="phClr">
                <a:tint val="75000"/>
                <a:satMod val="250000"/>
              </a:schemeClr>
            </a:gs>
          </a:gsLst>
          <a:path path="rect">
            <a:fillToRect l="100000" t="100000"/>
          </a:path>
        </a:gradFill>
        <a:gradFill rotWithShape="1">
          <a:gsLst>
            <a:gs pos="0">
              <a:schemeClr val="phClr">
                <a:shade val="60000"/>
                <a:satMod val="150000"/>
              </a:schemeClr>
            </a:gs>
            <a:gs pos="80000">
              <a:schemeClr val="phClr">
                <a:shade val="100000"/>
                <a:satMod val="130000"/>
              </a:schemeClr>
            </a:gs>
            <a:gs pos="100000">
              <a:schemeClr val="phClr">
                <a:tint val="90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6350" cap="flat" cmpd="sng" algn="ctr">
          <a:solidFill>
            <a:schemeClr val="phClr">
              <a:shade val="95000"/>
              <a:satMod val="115000"/>
            </a:schemeClr>
          </a:solidFill>
          <a:prstDash val="solid"/>
        </a:ln>
        <a:ln w="12700" cap="flat" cmpd="sng" algn="ctr">
          <a:solidFill>
            <a:schemeClr val="phClr">
              <a:satMod val="110000"/>
            </a:schemeClr>
          </a:solidFill>
          <a:prstDash val="solid"/>
        </a:ln>
        <a:ln w="25400" cap="flat" cmpd="sng" algn="ctr">
          <a:solidFill>
            <a:schemeClr val="phClr">
              <a:shade val="90000"/>
              <a:satMod val="115000"/>
            </a:schemeClr>
          </a:solidFill>
          <a:prstDash val="solid"/>
        </a:ln>
      </a:lnStyleLst>
      <a:effectStyleLst>
        <a:effectStyle>
          <a:effectLst>
            <a:outerShdw blurRad="50800" dist="25400" dir="5400000" sx="101000" sy="101000" algn="ctr" rotWithShape="0">
              <a:srgbClr val="000000">
                <a:alpha val="60000"/>
              </a:srgbClr>
            </a:outerShdw>
          </a:effectLst>
        </a:effectStyle>
        <a:effectStyle>
          <a:effectLst>
            <a:innerShdw blurRad="76200" dist="25400" dir="13500000">
              <a:srgbClr val="000000">
                <a:alpha val="60000"/>
              </a:srgbClr>
            </a:innerShdw>
          </a:effectLst>
          <a:scene3d>
            <a:camera prst="orthographicFront">
              <a:rot lat="0" lon="0" rev="0"/>
            </a:camera>
            <a:lightRig rig="balanced" dir="tl">
              <a:rot lat="0" lon="0" rev="4200000"/>
            </a:lightRig>
          </a:scene3d>
          <a:sp3d>
            <a:bevelT w="25400" h="12700" prst="softRound"/>
          </a:sp3d>
        </a:effectStyle>
        <a:effectStyle>
          <a:effectLst>
            <a:innerShdw blurRad="76200" dist="25400" dir="13500000">
              <a:srgbClr val="000000">
                <a:alpha val="60000"/>
              </a:srgbClr>
            </a:innerShdw>
            <a:softEdge rad="3175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lumMod val="90000"/>
              </a:schemeClr>
            </a:gs>
            <a:gs pos="30000">
              <a:schemeClr val="phClr">
                <a:lumMod val="75000"/>
              </a:schemeClr>
            </a:gs>
            <a:gs pos="100000">
              <a:schemeClr val="phClr">
                <a:lumMod val="10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lumMod val="90000"/>
              </a:schemeClr>
            </a:gs>
            <a:gs pos="30000">
              <a:schemeClr val="phClr">
                <a:lumMod val="75000"/>
              </a:schemeClr>
            </a:gs>
            <a:gs pos="100000">
              <a:schemeClr val="phClr">
                <a:lumMod val="10000"/>
              </a:schemeClr>
            </a:gs>
          </a:gsLst>
          <a:path path="rect">
            <a:fillToRect l="100000" t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Moonlight</Template>
  <TotalTime>163</TotalTime>
  <Words>319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Moonlight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папа</dc:creator>
  <cp:lastModifiedBy>Roman</cp:lastModifiedBy>
  <cp:revision>49</cp:revision>
  <dcterms:created xsi:type="dcterms:W3CDTF">2011-12-17T15:37:19Z</dcterms:created>
  <dcterms:modified xsi:type="dcterms:W3CDTF">2012-01-27T19:35:05Z</dcterms:modified>
</cp:coreProperties>
</file>