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7" r:id="rId6"/>
    <p:sldId id="266" r:id="rId7"/>
    <p:sldId id="273" r:id="rId8"/>
    <p:sldId id="257" r:id="rId9"/>
    <p:sldId id="275" r:id="rId10"/>
    <p:sldId id="274" r:id="rId11"/>
    <p:sldId id="267" r:id="rId12"/>
    <p:sldId id="25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FECA-1929-4A9B-8842-FAB0823D741B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16B3-4130-43E2-8775-E3D355F8D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Автоматизация звука[Р]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357826"/>
            <a:ext cx="8143932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Подготовила  учитель-логопед  Шмидт Т.А.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с.Горки, 2011 г.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5837" t="70103" r="5155" b="3008"/>
          <a:stretch>
            <a:fillRect/>
          </a:stretch>
        </p:blipFill>
        <p:spPr bwMode="auto">
          <a:xfrm>
            <a:off x="1357290" y="4286256"/>
            <a:ext cx="2786082" cy="126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3071802" y="1643050"/>
            <a:ext cx="2786082" cy="1785950"/>
            <a:chOff x="285720" y="3571876"/>
            <a:chExt cx="3286116" cy="235745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3571876"/>
              <a:ext cx="3286116" cy="19300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571472" y="5500702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ёрш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0" y="1571612"/>
            <a:ext cx="2857520" cy="1785950"/>
            <a:chOff x="0" y="1000108"/>
            <a:chExt cx="3116163" cy="23574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00108"/>
              <a:ext cx="3116163" cy="200024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285720" y="2928934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карась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6072198" y="1571612"/>
            <a:ext cx="2869886" cy="1857388"/>
            <a:chOff x="6131238" y="2000240"/>
            <a:chExt cx="2727010" cy="164307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429388" y="3214686"/>
              <a:ext cx="2274431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сырок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0" name="Picture 2" descr="E:\северная рыба\сырок-пелядь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1238" y="2000240"/>
              <a:ext cx="2727010" cy="1254632"/>
            </a:xfrm>
            <a:prstGeom prst="roundRect">
              <a:avLst/>
            </a:prstGeom>
            <a:noFill/>
          </p:spPr>
        </p:pic>
      </p:grpSp>
      <p:grpSp>
        <p:nvGrpSpPr>
          <p:cNvPr id="5" name="Группа 22"/>
          <p:cNvGrpSpPr/>
          <p:nvPr/>
        </p:nvGrpSpPr>
        <p:grpSpPr>
          <a:xfrm>
            <a:off x="785786" y="4572008"/>
            <a:ext cx="2857520" cy="1643074"/>
            <a:chOff x="785786" y="4714884"/>
            <a:chExt cx="2857520" cy="164307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28662" y="5929330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стерлядь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2" name="Рисунок 21" descr="G:\ТАНЯ\Мои рисуночки\северная рыба\стерлядь.jpg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4714884"/>
              <a:ext cx="2857520" cy="12485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6"/>
          <p:cNvGrpSpPr/>
          <p:nvPr/>
        </p:nvGrpSpPr>
        <p:grpSpPr>
          <a:xfrm>
            <a:off x="4500562" y="4143380"/>
            <a:ext cx="3541710" cy="2302502"/>
            <a:chOff x="4500562" y="4143380"/>
            <a:chExt cx="3541710" cy="230250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0628" y="6000768"/>
              <a:ext cx="2533196" cy="44511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</a:rPr>
                <a:t>щёкур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4143380"/>
              <a:ext cx="3541710" cy="18804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C -0.00173 -0.00694 -0.00347 -0.02176 -0.00642 -0.02801 C -0.00989 -0.03565 -0.01476 -0.04097 -0.01944 -0.04722 C -0.02361 -0.06435 -0.0368 -0.08657 -0.04514 -0.10116 C -0.0493 -0.11667 -0.05121 -0.12315 -0.0533 -0.1419 C -0.05503 -0.15741 -0.05382 -0.1625 -0.05972 -0.1743 C -0.06302 -0.19282 -0.07187 -0.20949 -0.07899 -0.22592 C -0.0842 -0.23773 -0.08819 -0.26134 -0.09028 -0.27523 C -0.0908 -0.29028 -0.0908 -0.30532 -0.09201 -0.32037 C -0.09271 -0.32755 -0.09983 -0.35833 -0.10156 -0.36551 C -0.09913 -0.40833 -0.10382 -0.38426 -0.09201 -0.4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8.67362E-19 C -0.01024 0.00092 -0.03159 -0.00301 -0.03871 0.01088 C -0.04583 0.03958 -0.03853 0.00856 -0.04183 0.08611 C -0.04218 0.09375 -0.04478 0.09328 -0.04826 0.09884 C -0.0519 0.10463 -0.05659 0.11643 -0.06284 0.11828 C -0.07881 0.12291 -0.09166 0.1206 -0.10642 0.12685 C -0.10885 0.1368 -0.11336 0.14629 -0.1177 0.15486 C -0.11926 0.16134 -0.12152 0.1831 -0.12569 0.18703 C -0.12968 0.19097 -0.13541 0.18981 -0.14027 0.19143 C -0.14913 0.19907 -0.14114 0.19328 -0.15468 0.19791 C -0.15798 0.19907 -0.1644 0.20208 -0.1644 0.20208 C -0.16892 0.21875 -0.1644 0.20023 -0.1677 0.23657 C -0.16909 0.25185 -0.18385 0.25717 -0.1934 0.26018 C -0.20451 0.2699 -0.19947 0.26689 -0.20798 0.27106 C -0.21076 0.27662 -0.2151 0.28032 -0.2177 0.28611 C -0.21944 0.29004 -0.21892 0.29513 -0.22083 0.29884 C -0.22187 0.30092 -0.22308 0.30324 -0.22413 0.30532 C -0.2269 0.31666 -0.23003 0.32824 -0.23541 0.33773 C -0.23836 0.35 -0.24374 0.36064 -0.25156 0.36782 C -0.25208 0.37291 -0.25086 0.37893 -0.25312 0.38287 C -0.25433 0.38495 -0.25694 0.37893 -0.25642 0.37638 C -0.2559 0.3743 -0.25312 0.37638 -0.25156 0.37638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2 -0.4 C -0.09115 -0.41921 -0.0967 -0.43888 -0.08229 -0.44513 C -0.03733 -0.48588 0.02621 -0.45023 0.08055 -0.44953 C 0.06666 -0.4368 0.04861 -0.44143 0.03229 -0.43888 C 0.03281 -0.4368 0.03385 -0.4324 0.03385 -0.4324 " pathEditMode="relative" ptsTypes="ffff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407E-6 L -0.11025 4.07407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4471990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Плавники у нас росли бы,</a:t>
            </a:r>
          </a:p>
          <a:p>
            <a:pPr>
              <a:buNone/>
            </a:pPr>
            <a:r>
              <a:rPr lang="ru-RU" b="1" dirty="0" smtClean="0"/>
              <a:t>	Мы бы плавали, как … </a:t>
            </a:r>
            <a:r>
              <a:rPr lang="ru-RU" b="1" i="1" dirty="0" smtClean="0"/>
              <a:t> 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Я б хвостом махала гибким</a:t>
            </a:r>
          </a:p>
          <a:p>
            <a:pPr>
              <a:buNone/>
            </a:pPr>
            <a:r>
              <a:rPr lang="ru-RU" b="1" dirty="0" smtClean="0"/>
              <a:t>	И резвилась, словно… </a:t>
            </a:r>
            <a:r>
              <a:rPr lang="ru-RU" b="1" i="1" dirty="0" smtClean="0"/>
              <a:t> 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Вот с крючка срывает крошки</a:t>
            </a:r>
          </a:p>
          <a:p>
            <a:pPr>
              <a:buNone/>
            </a:pPr>
            <a:r>
              <a:rPr lang="ru-RU" b="1" dirty="0" smtClean="0"/>
              <a:t>	Очень мелкая … </a:t>
            </a:r>
            <a:r>
              <a:rPr lang="ru-RU" b="1" i="1" dirty="0" smtClean="0"/>
              <a:t> 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Выплывает, корм ища,</a:t>
            </a:r>
          </a:p>
          <a:p>
            <a:pPr>
              <a:buNone/>
            </a:pPr>
            <a:r>
              <a:rPr lang="ru-RU" b="1" dirty="0" smtClean="0"/>
              <a:t>	Пребольшая … </a:t>
            </a:r>
            <a:r>
              <a:rPr lang="ru-RU" b="1" i="1" dirty="0" smtClean="0"/>
              <a:t> 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	«Эх, сорвался мой улов! -</a:t>
            </a:r>
          </a:p>
          <a:p>
            <a:pPr>
              <a:buNone/>
            </a:pPr>
            <a:r>
              <a:rPr lang="ru-RU" b="1" dirty="0" smtClean="0"/>
              <a:t>	Рассердился … </a:t>
            </a:r>
            <a:r>
              <a:rPr lang="ru-RU" b="1" i="1" dirty="0" smtClean="0"/>
              <a:t> .</a:t>
            </a:r>
            <a:r>
              <a:rPr lang="ru-RU" b="1" dirty="0" smtClean="0"/>
              <a:t> –</a:t>
            </a:r>
          </a:p>
          <a:p>
            <a:pPr>
              <a:buNone/>
            </a:pPr>
            <a:r>
              <a:rPr lang="ru-RU" b="1" dirty="0" smtClean="0"/>
              <a:t>	Рыба не клюет никак,</a:t>
            </a:r>
          </a:p>
          <a:p>
            <a:pPr>
              <a:buNone/>
            </a:pPr>
            <a:r>
              <a:rPr lang="ru-RU" b="1" dirty="0" smtClean="0"/>
              <a:t>	Видно, я плохой</a:t>
            </a:r>
            <a:r>
              <a:rPr lang="ru-RU" b="1" i="1" dirty="0" smtClean="0"/>
              <a:t>…  </a:t>
            </a:r>
            <a:r>
              <a:rPr lang="ru-RU" b="1" dirty="0" smtClean="0"/>
              <a:t>».</a:t>
            </a:r>
          </a:p>
          <a:p>
            <a:pPr>
              <a:buNone/>
            </a:pPr>
            <a:r>
              <a:rPr lang="ru-RU" b="1" dirty="0" smtClean="0"/>
              <a:t>	От обиды чуть не плачет,</a:t>
            </a:r>
          </a:p>
          <a:p>
            <a:pPr>
              <a:buNone/>
            </a:pPr>
            <a:r>
              <a:rPr lang="ru-RU" b="1" dirty="0" smtClean="0"/>
              <a:t>	Но сидит весь день… </a:t>
            </a:r>
            <a:r>
              <a:rPr lang="ru-RU" b="1" i="1" dirty="0" smtClean="0"/>
              <a:t> 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Рыбаку ужасно жалко,</a:t>
            </a:r>
          </a:p>
          <a:p>
            <a:pPr>
              <a:buNone/>
            </a:pPr>
            <a:r>
              <a:rPr lang="ru-RU" b="1" dirty="0" smtClean="0"/>
              <a:t>	Что не удалась… </a:t>
            </a:r>
            <a:r>
              <a:rPr lang="ru-RU" b="1" i="1" dirty="0" smtClean="0"/>
              <a:t> .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22685" r="12096" b="51769"/>
          <a:stretch>
            <a:fillRect/>
          </a:stretch>
        </p:blipFill>
        <p:spPr bwMode="auto">
          <a:xfrm>
            <a:off x="6215074" y="2214554"/>
            <a:ext cx="2214578" cy="316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ТАНЯ\Все презентации\Пост, автоматизация звуков\Звук С\картинки\солнце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376314" cy="2357454"/>
          </a:xfrm>
          <a:prstGeom prst="ellipse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4714884"/>
            <a:ext cx="5251472" cy="642942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57554" y="5857892"/>
            <a:ext cx="1214446" cy="42862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14876" y="5857892"/>
            <a:ext cx="1214446" cy="42862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72198" y="5857892"/>
            <a:ext cx="1214446" cy="42862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000232" y="5500702"/>
            <a:ext cx="1214446" cy="785818"/>
            <a:chOff x="2285984" y="4071942"/>
            <a:chExt cx="1214446" cy="785818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285984" y="4429132"/>
              <a:ext cx="1214446" cy="4286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 rot="16200000">
              <a:off x="2321703" y="4036223"/>
              <a:ext cx="357190" cy="42862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Овал 10"/>
          <p:cNvSpPr/>
          <p:nvPr/>
        </p:nvSpPr>
        <p:spPr>
          <a:xfrm>
            <a:off x="7429520" y="521495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29520" y="61436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500430" y="642918"/>
            <a:ext cx="5072098" cy="18573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500306"/>
            <a:ext cx="6086460" cy="1000132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G:\ТАНЯ\Мои рисуночки\ГИФЫ маме 2\s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0"/>
            <a:ext cx="1928826" cy="1973945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357686" y="0"/>
            <a:ext cx="4357718" cy="185738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G:\ТАНЯ\Мои рисуночки\Анимашки\дельфи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6172196"/>
            <a:ext cx="1828807" cy="685804"/>
          </a:xfrm>
          <a:prstGeom prst="rect">
            <a:avLst/>
          </a:prstGeom>
          <a:noFill/>
        </p:spPr>
      </p:pic>
      <p:pic>
        <p:nvPicPr>
          <p:cNvPr id="1030" name="Picture 6" descr="G:\ТАНЯ\Мои рисуночки\ГИФЫ маме\1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6328">
            <a:off x="7290176" y="4914487"/>
            <a:ext cx="1285875" cy="1428750"/>
          </a:xfrm>
          <a:prstGeom prst="rect">
            <a:avLst/>
          </a:prstGeom>
          <a:noFill/>
        </p:spPr>
      </p:pic>
      <p:pic>
        <p:nvPicPr>
          <p:cNvPr id="1031" name="Picture 7" descr="G:\ТАНЯ\Мои рисуночки\ГИФЫ маме\1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02735" flipH="1">
            <a:off x="734331" y="4734868"/>
            <a:ext cx="1333506" cy="13335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50607 0.00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5D07C-A9EE-4567-92AA-B46F78EF00F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7893" name="Picture 5" descr="D:\ДОКУМЕНТЫ ДЛЯ ВСЕХ\ТАТЬЯНА\Мои рисуночки\губы растян в улыб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214422"/>
            <a:ext cx="3124222" cy="1428760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  <p:pic>
        <p:nvPicPr>
          <p:cNvPr id="37895" name="Picture 7" descr="D:\ДОКУМЕНТЫ ДЛЯ ВСЕХ\ТАТЬЯНА\Мои рисуночки\звонок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572008"/>
            <a:ext cx="2068857" cy="2028132"/>
          </a:xfrm>
          <a:prstGeom prst="flowChartDisplay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7896" name="Picture 8" descr="D:\ДОКУМЕНТЫ ДЛЯ ВСЕХ\ТАТЬЯНА\Мои рисуночки\согласный звук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428736"/>
            <a:ext cx="3467518" cy="2786083"/>
          </a:xfrm>
          <a:prstGeom prst="round2Same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37897" name="Picture 9" descr="D:\ДОКУМЕНТЫ ДЛЯ ВСЕХ\ТАТЬЯНА\Мои рисуночки\пень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643446"/>
            <a:ext cx="3655670" cy="1571636"/>
          </a:xfrm>
          <a:prstGeom prst="homePlat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27" name="Picture 3" descr="E:\ДОКУМЕНТЫ ДЛЯ ВСЕХ\ТАТЬЯНА\Мои рисуночки\к. языка дрожит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429132"/>
            <a:ext cx="1136650" cy="22129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9" name="Picture 5" descr="E:\ДОКУМЕНТЫ ДЛЯ ВСЕХ\ТАТЬЯНА\Мои рисуночки\Копия зубы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496"/>
            <a:ext cx="3151627" cy="14287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6" name="Picture 2" descr="E:\ДОКУМЕНТЫ ДЛЯ ВСЕХ\ТАТЬЯНА\Логопедия\Разработки занятий-логопедия\Пост, автоматизация звуков\артикуляц профили р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0"/>
            <a:ext cx="1563459" cy="183405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3333" r="20989" b="52021"/>
          <a:stretch>
            <a:fillRect/>
          </a:stretch>
        </p:blipFill>
        <p:spPr bwMode="auto">
          <a:xfrm rot="16200000">
            <a:off x="2190019" y="-404125"/>
            <a:ext cx="4848228" cy="73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428604"/>
            <a:ext cx="4786346" cy="6215106"/>
          </a:xfrm>
        </p:spPr>
        <p:txBody>
          <a:bodyPr>
            <a:normAutofit fontScale="77500" lnSpcReduction="20000"/>
          </a:bodyPr>
          <a:lstStyle/>
          <a:p>
            <a:r>
              <a:rPr lang="ru-RU" sz="7000" b="1" dirty="0" err="1" smtClean="0"/>
              <a:t>ра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ру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ро</a:t>
            </a:r>
            <a:endParaRPr lang="en-US" sz="7000" b="1" dirty="0" smtClean="0"/>
          </a:p>
          <a:p>
            <a:r>
              <a:rPr lang="ru-RU" sz="7000" b="1" dirty="0" err="1" smtClean="0"/>
              <a:t>ро</a:t>
            </a:r>
            <a:r>
              <a:rPr lang="ru-RU" sz="7000" b="1" dirty="0" smtClean="0"/>
              <a:t> </a:t>
            </a:r>
            <a:r>
              <a:rPr lang="ru-RU" sz="7000" b="1" dirty="0" smtClean="0"/>
              <a:t>– </a:t>
            </a:r>
            <a:r>
              <a:rPr lang="ru-RU" sz="7000" b="1" dirty="0" err="1" smtClean="0"/>
              <a:t>ры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ра</a:t>
            </a:r>
            <a:endParaRPr lang="en-US" sz="7000" b="1" dirty="0" smtClean="0"/>
          </a:p>
          <a:p>
            <a:r>
              <a:rPr lang="ru-RU" sz="7000" b="1" dirty="0" err="1" smtClean="0"/>
              <a:t>ры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ру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ра</a:t>
            </a:r>
            <a:r>
              <a:rPr lang="ru-RU" sz="7000" b="1" dirty="0" smtClean="0"/>
              <a:t>	</a:t>
            </a:r>
            <a:endParaRPr lang="en-US" sz="7000" b="1" dirty="0" smtClean="0"/>
          </a:p>
          <a:p>
            <a:pPr>
              <a:buNone/>
            </a:pPr>
            <a:endParaRPr lang="en-US" sz="7000" b="1" dirty="0" smtClean="0"/>
          </a:p>
          <a:p>
            <a:r>
              <a:rPr lang="ru-RU" sz="7000" b="1" dirty="0" err="1" smtClean="0"/>
              <a:t>ра</a:t>
            </a:r>
            <a:r>
              <a:rPr lang="ru-RU" sz="7000" b="1" dirty="0" smtClean="0"/>
              <a:t>' – </a:t>
            </a:r>
            <a:r>
              <a:rPr lang="ru-RU" sz="7000" b="1" dirty="0" err="1" smtClean="0"/>
              <a:t>ра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ра</a:t>
            </a:r>
            <a:endParaRPr lang="ru-RU" sz="7000" b="1" dirty="0" smtClean="0"/>
          </a:p>
          <a:p>
            <a:r>
              <a:rPr lang="ru-RU" sz="7000" b="1" dirty="0" err="1" smtClean="0"/>
              <a:t>ра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ра</a:t>
            </a:r>
            <a:r>
              <a:rPr lang="ru-RU" sz="7000" b="1" dirty="0" smtClean="0"/>
              <a:t>' – </a:t>
            </a:r>
            <a:r>
              <a:rPr lang="ru-RU" sz="7000" b="1" dirty="0" err="1" smtClean="0"/>
              <a:t>ра</a:t>
            </a:r>
            <a:r>
              <a:rPr lang="ru-RU" sz="7000" b="1" dirty="0" smtClean="0"/>
              <a:t> </a:t>
            </a:r>
          </a:p>
          <a:p>
            <a:r>
              <a:rPr lang="ru-RU" sz="7000" b="1" dirty="0" err="1" smtClean="0"/>
              <a:t>ра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ра</a:t>
            </a:r>
            <a:r>
              <a:rPr lang="ru-RU" sz="7000" b="1" dirty="0" smtClean="0"/>
              <a:t> – </a:t>
            </a:r>
            <a:r>
              <a:rPr lang="ru-RU" sz="7000" b="1" dirty="0" err="1" smtClean="0"/>
              <a:t>ра</a:t>
            </a:r>
            <a:r>
              <a:rPr lang="ru-RU" sz="7000" b="1" dirty="0" smtClean="0"/>
              <a:t>' </a:t>
            </a:r>
            <a:r>
              <a:rPr lang="ru-RU" sz="4800" b="1" dirty="0" smtClean="0"/>
              <a:t>		</a:t>
            </a:r>
            <a:r>
              <a:rPr lang="en-US" sz="4800" b="1" dirty="0" smtClean="0"/>
              <a:t>	</a:t>
            </a:r>
          </a:p>
          <a:p>
            <a:endParaRPr lang="ru-RU" sz="4800" b="1" dirty="0" smtClean="0"/>
          </a:p>
          <a:p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E:\ДОКУМЕНТЫ ДЛЯ ВСЕХ\ТАТЬЯНА\Мои рисуночки\Для звуков\рек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7" y="1890099"/>
            <a:ext cx="2285984" cy="2218351"/>
          </a:xfrm>
          <a:prstGeom prst="roundRect">
            <a:avLst/>
          </a:prstGeom>
          <a:noFill/>
        </p:spPr>
      </p:pic>
      <p:grpSp>
        <p:nvGrpSpPr>
          <p:cNvPr id="2" name="Группа 70"/>
          <p:cNvGrpSpPr/>
          <p:nvPr/>
        </p:nvGrpSpPr>
        <p:grpSpPr>
          <a:xfrm>
            <a:off x="928662" y="3929066"/>
            <a:ext cx="7391400" cy="2667000"/>
            <a:chOff x="914400" y="3886200"/>
            <a:chExt cx="7391400" cy="2667000"/>
          </a:xfrm>
        </p:grpSpPr>
        <p:grpSp>
          <p:nvGrpSpPr>
            <p:cNvPr id="3" name="Группа 45"/>
            <p:cNvGrpSpPr/>
            <p:nvPr/>
          </p:nvGrpSpPr>
          <p:grpSpPr>
            <a:xfrm>
              <a:off x="914400" y="4343400"/>
              <a:ext cx="7391400" cy="2209800"/>
              <a:chOff x="533400" y="2971800"/>
              <a:chExt cx="7391400" cy="2209800"/>
            </a:xfrm>
          </p:grpSpPr>
          <p:cxnSp>
            <p:nvCxnSpPr>
              <p:cNvPr id="23" name="Прямая соединительная линия 22"/>
              <p:cNvCxnSpPr>
                <a:endCxn id="33" idx="2"/>
              </p:cNvCxnSpPr>
              <p:nvPr/>
            </p:nvCxnSpPr>
            <p:spPr>
              <a:xfrm>
                <a:off x="1219200" y="4191000"/>
                <a:ext cx="685800" cy="1143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Овал 31"/>
              <p:cNvSpPr/>
              <p:nvPr/>
            </p:nvSpPr>
            <p:spPr>
              <a:xfrm>
                <a:off x="533400" y="38862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1905000" y="39624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352800" y="44958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4191000" y="35814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562600" y="42672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486400" y="29718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7239000" y="38862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2895600" y="2971800"/>
                <a:ext cx="685800" cy="685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rgbClr val="FF0000"/>
                    </a:solidFill>
                  </a:rPr>
                  <a:t>ры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172200" y="3352800"/>
                <a:ext cx="1066800" cy="685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>
                <a:endCxn id="37" idx="4"/>
              </p:cNvCxnSpPr>
              <p:nvPr/>
            </p:nvCxnSpPr>
            <p:spPr>
              <a:xfrm rot="16200000" flipV="1">
                <a:off x="5581650" y="3905250"/>
                <a:ext cx="609600" cy="1143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>
                <a:endCxn id="36" idx="1"/>
              </p:cNvCxnSpPr>
              <p:nvPr/>
            </p:nvCxnSpPr>
            <p:spPr>
              <a:xfrm>
                <a:off x="4876800" y="4038600"/>
                <a:ext cx="786233" cy="32903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endCxn id="35" idx="3"/>
              </p:cNvCxnSpPr>
              <p:nvPr/>
            </p:nvCxnSpPr>
            <p:spPr>
              <a:xfrm rot="5400000" flipH="1" flipV="1">
                <a:off x="3886200" y="4166768"/>
                <a:ext cx="405233" cy="40523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>
                <a:endCxn id="39" idx="3"/>
              </p:cNvCxnSpPr>
              <p:nvPr/>
            </p:nvCxnSpPr>
            <p:spPr>
              <a:xfrm rot="5400000" flipH="1" flipV="1">
                <a:off x="2400300" y="3747668"/>
                <a:ext cx="786233" cy="405233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>
                <a:endCxn id="34" idx="0"/>
              </p:cNvCxnSpPr>
              <p:nvPr/>
            </p:nvCxnSpPr>
            <p:spPr>
              <a:xfrm rot="16200000" flipH="1">
                <a:off x="3105150" y="3905250"/>
                <a:ext cx="990600" cy="1905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7429500" y="4686300"/>
              <a:ext cx="1143000" cy="1588"/>
            </a:xfrm>
            <a:prstGeom prst="line">
              <a:avLst/>
            </a:prstGeom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Овал 69"/>
            <p:cNvSpPr/>
            <p:nvPr/>
          </p:nvSpPr>
          <p:spPr>
            <a:xfrm>
              <a:off x="7620000" y="3886200"/>
              <a:ext cx="685800" cy="685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rgbClr val="FF0000"/>
                  </a:solidFill>
                </a:rPr>
                <a:t>ры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Группа 82"/>
          <p:cNvGrpSpPr/>
          <p:nvPr/>
        </p:nvGrpSpPr>
        <p:grpSpPr>
          <a:xfrm>
            <a:off x="609600" y="609600"/>
            <a:ext cx="6858000" cy="3505200"/>
            <a:chOff x="609600" y="609600"/>
            <a:chExt cx="6858000" cy="3505200"/>
          </a:xfrm>
        </p:grpSpPr>
        <p:grpSp>
          <p:nvGrpSpPr>
            <p:cNvPr id="5" name="Группа 46"/>
            <p:cNvGrpSpPr/>
            <p:nvPr/>
          </p:nvGrpSpPr>
          <p:grpSpPr>
            <a:xfrm>
              <a:off x="609600" y="609600"/>
              <a:ext cx="6477000" cy="2819400"/>
              <a:chOff x="1447800" y="457200"/>
              <a:chExt cx="6477000" cy="281940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447800" y="1524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/>
                  <a:t>ра</a:t>
                </a:r>
                <a:endParaRPr lang="ru-RU" b="1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133600" y="2438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/>
                  <a:t>ра</a:t>
                </a:r>
                <a:endParaRPr lang="ru-RU" b="1" dirty="0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971800" y="12954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/>
                  <a:t>ра</a:t>
                </a:r>
                <a:endParaRPr lang="ru-RU" b="1" dirty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4114800" y="25908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/>
                  <a:t>ра</a:t>
                </a:r>
                <a:endParaRPr lang="ru-RU" b="1" dirty="0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5257800" y="1371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/>
                  <a:t>ра</a:t>
                </a:r>
                <a:endParaRPr lang="ru-RU" b="1" dirty="0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7239000" y="4572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/>
                  <a:t>ра</a:t>
                </a:r>
                <a:endParaRPr lang="ru-RU" b="1" dirty="0"/>
              </a:p>
            </p:txBody>
          </p:sp>
          <p:cxnSp>
            <p:nvCxnSpPr>
              <p:cNvPr id="22" name="Прямая соединительная линия 21"/>
              <p:cNvCxnSpPr>
                <a:stCxn id="11" idx="5"/>
                <a:endCxn id="12" idx="0"/>
              </p:cNvCxnSpPr>
              <p:nvPr/>
            </p:nvCxnSpPr>
            <p:spPr>
              <a:xfrm rot="16200000" flipH="1">
                <a:off x="2090317" y="2052216"/>
                <a:ext cx="329033" cy="443333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endCxn id="14" idx="3"/>
              </p:cNvCxnSpPr>
              <p:nvPr/>
            </p:nvCxnSpPr>
            <p:spPr>
              <a:xfrm rot="5400000" flipH="1" flipV="1">
                <a:off x="2590800" y="2033168"/>
                <a:ext cx="633833" cy="329033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>
                <a:endCxn id="15" idx="1"/>
              </p:cNvCxnSpPr>
              <p:nvPr/>
            </p:nvCxnSpPr>
            <p:spPr>
              <a:xfrm rot="16200000" flipH="1">
                <a:off x="3467100" y="1943099"/>
                <a:ext cx="862433" cy="633833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>
                <a:stCxn id="15" idx="0"/>
                <a:endCxn id="16" idx="2"/>
              </p:cNvCxnSpPr>
              <p:nvPr/>
            </p:nvCxnSpPr>
            <p:spPr>
              <a:xfrm rot="5400000" flipH="1" flipV="1">
                <a:off x="4419600" y="1752600"/>
                <a:ext cx="876300" cy="8001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>
                <a:stCxn id="16" idx="7"/>
                <a:endCxn id="17" idx="1"/>
              </p:cNvCxnSpPr>
              <p:nvPr/>
            </p:nvCxnSpPr>
            <p:spPr>
              <a:xfrm rot="5400000" flipH="1" flipV="1">
                <a:off x="6134100" y="266700"/>
                <a:ext cx="914400" cy="149626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Прямая соединительная линия 74"/>
            <p:cNvCxnSpPr/>
            <p:nvPr/>
          </p:nvCxnSpPr>
          <p:spPr>
            <a:xfrm rot="5400000" flipH="1" flipV="1">
              <a:off x="5943600" y="1676400"/>
              <a:ext cx="1143000" cy="3810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Овал 77"/>
            <p:cNvSpPr/>
            <p:nvPr/>
          </p:nvSpPr>
          <p:spPr>
            <a:xfrm>
              <a:off x="5791200" y="22098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/>
                <a:t>ра</a:t>
              </a:r>
              <a:endParaRPr lang="ru-RU" b="1" dirty="0"/>
            </a:p>
          </p:txBody>
        </p:sp>
        <p:cxnSp>
          <p:nvCxnSpPr>
            <p:cNvPr id="79" name="Прямая соединительная линия 78"/>
            <p:cNvCxnSpPr>
              <a:endCxn id="78" idx="4"/>
            </p:cNvCxnSpPr>
            <p:nvPr/>
          </p:nvCxnSpPr>
          <p:spPr>
            <a:xfrm rot="10800000">
              <a:off x="6134100" y="2895600"/>
              <a:ext cx="952500" cy="7620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6781800" y="3429000"/>
              <a:ext cx="685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/>
                <a:t>ра</a:t>
              </a:r>
              <a:endParaRPr lang="ru-RU" b="1" dirty="0"/>
            </a:p>
          </p:txBody>
        </p:sp>
      </p:grpSp>
      <p:pic>
        <p:nvPicPr>
          <p:cNvPr id="51" name="Picture 4" descr="E:\ДОКУМЕНТЫ ДЛЯ ВСЕХ\ТАТЬЯНА\Мои рисуночки\Для звуков\рыбка.bmp"/>
          <p:cNvPicPr>
            <a:picLocks noChangeAspect="1" noChangeArrowheads="1"/>
          </p:cNvPicPr>
          <p:nvPr/>
        </p:nvPicPr>
        <p:blipFill>
          <a:blip r:embed="rId3"/>
          <a:srcRect t="17121" r="10539" b="10670"/>
          <a:stretch>
            <a:fillRect/>
          </a:stretch>
        </p:blipFill>
        <p:spPr bwMode="auto">
          <a:xfrm>
            <a:off x="0" y="4500570"/>
            <a:ext cx="1428728" cy="923924"/>
          </a:xfrm>
          <a:prstGeom prst="roundRect">
            <a:avLst/>
          </a:prstGeom>
          <a:noFill/>
        </p:spPr>
      </p:pic>
      <p:pic>
        <p:nvPicPr>
          <p:cNvPr id="68" name="Picture 2" descr="E:\ДОКУМЕНТЫ ДЛЯ ВСЕХ\ТАТЬЯНА\Логопедия\Разработки занятий\Пост, автоматизация звуков\Картинки Р\рак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14410" b="12830"/>
          <a:stretch>
            <a:fillRect/>
          </a:stretch>
        </p:blipFill>
        <p:spPr bwMode="auto">
          <a:xfrm rot="16200000" flipH="1">
            <a:off x="6433" y="493608"/>
            <a:ext cx="1272988" cy="1285854"/>
          </a:xfrm>
          <a:prstGeom prst="round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C 0.00712 0.00231 0.01303 0.00764 0.01945 0.01273 C 0.02275 0.01528 0.029 0.02153 0.029 0.02153 C 0.029 0.02153 0.02518 0.08287 0.03872 0.08819 C 0.04237 0.08958 0.04618 0.08958 0.05 0.09028 C 0.05157 0.09167 0.05487 0.09444 0.05487 0.09444 " pathEditMode="relative" ptsTypes="fffffA">
                                      <p:cBhvr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09468 C 0.07518 0.0963 0.09115 0.09954 0.11129 0.10116 C 0.11875 0.10278 0.125 0.10533 0.13212 0.10764 C 0.13611 0.11019 0.13959 0.11389 0.14358 0.11621 C 0.1467 0.11806 0.15313 0.12061 0.15313 0.12061 C 0.16771 0.11991 0.18229 0.12014 0.1967 0.11829 C 0.20209 0.1176 0.20157 0.11575 0.20157 0.11204 " pathEditMode="relative" ptsTypes="ffffffA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7 0.11205 C 0.20695 0.10973 0.21615 0.10117 0.21615 0.10117 C 0.2198 0.08126 0.21442 0.10186 0.22257 0.08843 C 0.22362 0.08658 0.22344 0.08404 0.22414 0.08195 C 0.22709 0.07408 0.23126 0.07154 0.23716 0.06899 C 0.2408 0.06135 0.24341 0.05672 0.25001 0.05394 C 0.25469 0.03473 0.2481 0.06367 0.2533 0.01737 C 0.25365 0.01459 0.25712 0.00255 0.25799 -0.00207 C 0.25903 -0.00717 0.25817 -0.01411 0.26129 -0.01712 C 0.26407 -0.01967 0.27101 -0.02129 0.27101 -0.02129 C 0.27778 -0.02754 0.27987 -0.03703 0.28872 -0.04073 C 0.29202 -0.04212 0.29844 -0.0449 0.29844 -0.0449 C 0.30591 -0.05161 0.30139 -0.0493 0.31285 -0.0493 " pathEditMode="relative" ptsTypes="ffffffffffffA">
                                      <p:cBhvr>
                                        <p:cTn id="4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85 -0.0493 C 0.31667 -0.04861 0.32084 -0.05 0.32413 -0.04722 C 0.32604 -0.0456 0.32466 -0.0412 0.3257 -0.03866 C 0.32743 -0.03403 0.33212 -0.02569 0.33212 -0.02569 C 0.33282 -0.01713 0.33473 -0.00856 0.33542 2.96296E-6 C 0.33854 0.03634 0.33195 0.0213 0.34184 0.03889 C 0.34566 0.05371 0.3441 0.04746 0.3467 0.0581 C 0.34723 0.06019 0.34827 0.06458 0.34827 0.06458 C 0.34896 0.08496 0.34966 0.14306 0.35313 0.16783 C 0.354 0.17384 0.35955 0.17778 0.36285 0.18079 C 0.36684 0.17315 0.36615 0.17685 0.36615 0.16991 " pathEditMode="relative" ptsTypes="ffffffffff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15 0.16991 C 0.37361 0.16644 0.36875 0.16899 0.37882 0.16088 C 0.38021 0.15973 0.38316 0.15741 0.38316 0.15764 C 0.38611 0.14584 0.38143 0.13125 0.39167 0.12732 C 0.39532 0.11991 0.40139 0.11436 0.40712 0.1095 C 0.40938 0.1007 0.4125 0.09491 0.41841 0.09005 C 0.42032 0.08241 0.42344 0.07639 0.42552 0.06875 C 0.42639 0.06505 0.42535 0.05903 0.4283 0.05787 C 0.43108 0.05672 0.43386 0.05579 0.43681 0.05463 C 0.43993 0.05325 0.44358 0.0544 0.4467 0.05278 C 0.44775 0.05255 0.44757 0.05024 0.44809 0.04931 " pathEditMode="relative" rAng="0" ptsTypes="ffffffffff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1 0.04931 C 0.45782 0.05 0.46754 0.04884 0.47709 0.05162 C 0.48247 0.05324 0.48646 0.05995 0.49167 0.06227 C 0.49532 0.07731 0.49358 0.07106 0.49653 0.08171 C 0.49705 0.0838 0.49671 0.08681 0.4981 0.08819 C 0.50764 0.09722 0.53542 0.0963 0.54167 0.09676 C 0.54376 0.10532 0.5448 0.10903 0.55139 0.11181 C 0.55938 0.11898 0.56459 0.12384 0.57396 0.12685 C 0.5856 0.15046 0.58195 0.14398 0.60938 0.14398 " pathEditMode="relative" ptsTypes="ffffffffA"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0.14399 C 0.60816 0.10834 0.6092 0.10302 0.60295 0.07732 C 0.60486 0.06436 0.60764 0.05533 0.59809 0.04723 C 0.59445 0.03172 0.59688 0.03797 0.59167 0.02779 C 0.58976 0.01992 0.58681 0.01459 0.58525 0.00626 C 0.58577 -0.00508 0.58594 -0.01666 0.58681 -0.028 C 0.58698 -0.03032 0.58698 -0.03309 0.58837 -0.03448 C 0.59115 -0.03726 0.59809 -0.03888 0.59809 -0.03888 C 0.60035 -0.04745 0.59983 -0.04305 0.59983 -0.05184 " pathEditMode="relative" ptsTypes="ffffffffA">
                                      <p:cBhvr>
                                        <p:cTn id="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983 -0.05186 C 0.62101 -0.0757 0.6533 -0.06412 0.67379 -0.04098 C 0.67639 -0.02755 0.68004 -0.0301 0.6882 -0.02755 C 0.6915 -0.02362 0.69566 -0.01968 0.69775 -0.01412 C 0.69879 -0.01181 0.69827 -0.00787 0.69948 -0.00602 C 0.70278 -0.00047 0.71719 0.00347 0.72205 0.00486 C 0.73473 0.01967 0.7158 -0.0007 0.73646 0.01296 C 0.73889 0.01481 0.74063 0.01875 0.74289 0.02106 C 0.74445 0.02268 0.74618 0.02291 0.74775 0.02384 C 0.7507 0.08449 0.74341 0.04606 0.75417 0.06458 C 0.76111 0.07638 0.7533 0.07037 0.76233 0.07523 C 0.76337 0.08078 0.76441 0.08611 0.76545 0.09166 C 0.76841 0.1074 0.78577 0.08981 0.79462 0.09675 " pathEditMode="relative" rAng="0" ptsTypes="ffffffffffffA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497 0.06644 C 0.79879 0.06204 0.79966 0.05903 0.80157 0.05394 C 0.80261 0.05162 0.80469 0.04653 0.80469 0.04676 C 0.804 0.02709 0.81129 0.01204 0.79827 -0.00254 C 0.79358 -0.01319 0.78334 -0.0162 0.7757 -0.02476 C 0.77309 -0.03078 0.77153 -0.03449 0.78056 -0.03703 C 0.78247 -0.04166 0.78664 -0.04398 0.79028 -0.04791 C 0.79532 -0.05995 0.80278 -0.07685 0.79028 -0.08726 " pathEditMode="relative" rAng="0" ptsTypes="fffffffA">
                                      <p:cBhvr>
                                        <p:cTn id="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0316 0.12593 " pathEditMode="relative" ptsTypes="AA">
                                      <p:cBhvr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12592 L 0.11041 0.2625 " pathEditMode="relative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1 0.2625 L 0.20503 0.08403 " pathEditMode="relative" ptsTypes="AA">
                                      <p:cBhvr>
                                        <p:cTn id="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03 0.08403 L 0.3309 0.28356 " pathEditMode="relative" ptsTypes="AA">
                                      <p:cBhvr>
                                        <p:cTn id="9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9 0.28356 L 0.45694 0.09467 " pathEditMode="relative" ptsTypes="AA">
                                      <p:cBhvr>
                                        <p:cTn id="9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94 0.09467 L 0.67742 -0.0419 " pathEditMode="relative" ptsTypes="AA">
                                      <p:cBhvr>
                                        <p:cTn id="1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43 -0.0419 L 0.59878 0.21018 " pathEditMode="relative" ptsTypes="AA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878 0.21018 L 0.72465 0.38866 " pathEditMode="relative" ptsTypes="AA">
                                      <p:cBhvr>
                                        <p:cTn id="1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b="8642"/>
          <a:stretch>
            <a:fillRect/>
          </a:stretch>
        </p:blipFill>
        <p:spPr bwMode="auto">
          <a:xfrm>
            <a:off x="0" y="1071546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143240" y="1571612"/>
            <a:ext cx="2786082" cy="1785950"/>
            <a:chOff x="285720" y="3571876"/>
            <a:chExt cx="3286116" cy="235745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3571876"/>
              <a:ext cx="3286116" cy="19300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571472" y="5500702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ёрш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4282" y="1500174"/>
            <a:ext cx="2857520" cy="1785950"/>
            <a:chOff x="0" y="1000108"/>
            <a:chExt cx="3116163" cy="23574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00108"/>
              <a:ext cx="3116163" cy="200024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285720" y="2928934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карась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72198" y="1571612"/>
            <a:ext cx="2869886" cy="1857388"/>
            <a:chOff x="6131238" y="2000240"/>
            <a:chExt cx="2727010" cy="164307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429388" y="3214686"/>
              <a:ext cx="2274431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сырок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0" name="Picture 2" descr="E:\северная рыба\сырок-пелядь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1238" y="2000240"/>
              <a:ext cx="2727010" cy="1254632"/>
            </a:xfrm>
            <a:prstGeom prst="round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785786" y="4572008"/>
            <a:ext cx="2857520" cy="1643074"/>
            <a:chOff x="785786" y="4714884"/>
            <a:chExt cx="2857520" cy="164307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28662" y="5929330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стерлядь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2" name="Рисунок 21" descr="G:\ТАНЯ\Мои рисуночки\северная рыба\стерлядь.jpg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4714884"/>
              <a:ext cx="2857520" cy="12485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500562" y="4143380"/>
            <a:ext cx="3541710" cy="2302502"/>
            <a:chOff x="4500562" y="4143380"/>
            <a:chExt cx="3541710" cy="230250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0628" y="6000768"/>
              <a:ext cx="2533196" cy="44511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</a:rPr>
                <a:t>щёкур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4143380"/>
              <a:ext cx="3541710" cy="18804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1562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1.11111E-6 L -0.10244 -1.11111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3071802" y="1643050"/>
            <a:ext cx="2786082" cy="1785950"/>
            <a:chOff x="285720" y="3571876"/>
            <a:chExt cx="3286116" cy="235745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3571876"/>
              <a:ext cx="3286116" cy="19300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571472" y="5500702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ёрш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0" y="1643050"/>
            <a:ext cx="2857520" cy="1785950"/>
            <a:chOff x="0" y="1000108"/>
            <a:chExt cx="3116163" cy="23574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00108"/>
              <a:ext cx="3116163" cy="200024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285720" y="2928934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карась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4" name="Группа 20"/>
          <p:cNvGrpSpPr/>
          <p:nvPr/>
        </p:nvGrpSpPr>
        <p:grpSpPr>
          <a:xfrm>
            <a:off x="6072198" y="1571612"/>
            <a:ext cx="2869886" cy="1857388"/>
            <a:chOff x="6131238" y="2000240"/>
            <a:chExt cx="2727010" cy="164307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429388" y="3214686"/>
              <a:ext cx="2274431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сырок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0" name="Picture 2" descr="E:\северная рыба\сырок-пелядь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31238" y="2000240"/>
              <a:ext cx="2727010" cy="1254632"/>
            </a:xfrm>
            <a:prstGeom prst="roundRect">
              <a:avLst/>
            </a:prstGeom>
            <a:noFill/>
          </p:spPr>
        </p:pic>
      </p:grpSp>
      <p:grpSp>
        <p:nvGrpSpPr>
          <p:cNvPr id="5" name="Группа 22"/>
          <p:cNvGrpSpPr/>
          <p:nvPr/>
        </p:nvGrpSpPr>
        <p:grpSpPr>
          <a:xfrm>
            <a:off x="785786" y="4572008"/>
            <a:ext cx="2857520" cy="1643074"/>
            <a:chOff x="785786" y="4714884"/>
            <a:chExt cx="2857520" cy="164307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28662" y="5929330"/>
              <a:ext cx="2571768" cy="4286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стерлядь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2" name="Рисунок 21" descr="G:\ТАНЯ\Мои рисуночки\северная рыба\стерлядь.jpg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4714884"/>
              <a:ext cx="2857520" cy="12485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6"/>
          <p:cNvGrpSpPr/>
          <p:nvPr/>
        </p:nvGrpSpPr>
        <p:grpSpPr>
          <a:xfrm>
            <a:off x="4500562" y="4143380"/>
            <a:ext cx="3541710" cy="2302502"/>
            <a:chOff x="4500562" y="4143380"/>
            <a:chExt cx="3541710" cy="230250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0628" y="6000768"/>
              <a:ext cx="2533196" cy="44511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</a:rPr>
                <a:t>щёкур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4143380"/>
              <a:ext cx="3541710" cy="18804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55556E-6 C 0.00972 0.01295 0.00521 0.00948 0.00972 0.02383 C 0.01267 0.03309 0.01719 0.04282 0.02101 0.05161 C 0.02222 0.05439 0.02326 0.0574 0.02431 0.06041 C 0.025 0.06249 0.025 0.06481 0.02587 0.06666 C 0.02778 0.07129 0.03229 0.07962 0.03229 0.07962 C 0.03351 0.09536 0.0342 0.11133 0.03559 0.12707 C 0.03629 0.13518 0.03924 0.14282 0.04045 0.15069 C 0.04167 0.15786 0.0408 0.16596 0.04358 0.17221 C 0.04896 0.18402 0.05521 0.19143 0.06302 0.19999 C 0.07153 0.20925 0.06372 0.20485 0.07431 0.20879 C 0.08524 0.22291 0.07344 0.20925 0.08403 0.21735 C 0.08733 0.2199 0.09358 0.22592 0.09358 0.22592 C 0.09618 0.24143 0.09688 0.24791 0.1033 0.26041 C 0.10538 0.27175 0.10799 0.28309 0.10972 0.29467 C 0.11042 0.29907 0.10972 0.30393 0.11146 0.30763 C 0.11788 0.32152 0.11962 0.32129 0.12743 0.32476 C 0.13386 0.33332 0.14184 0.33657 0.15 0.34212 C 0.16406 0.35161 0.14479 0.34027 0.15972 0.35277 C 0.16806 0.35995 0.18073 0.36735 0.19045 0.3699 C 0.19531 0.38981 0.20156 0.42407 0.18715 0.43657 C 0.18663 0.43379 0.18646 0.43078 0.18559 0.428 C 0.1849 0.42569 0.18195 0.42407 0.18229 0.42152 C 0.18264 0.41897 0.18715 0.41735 0.18715 0.41735 " pathEditMode="relative" ptsTypes="fffffffffffffffffffffff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11545 0.004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11806 7.40741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63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Автоматизация звука[Р]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Предки</dc:creator>
  <cp:lastModifiedBy>Admin</cp:lastModifiedBy>
  <cp:revision>38</cp:revision>
  <dcterms:created xsi:type="dcterms:W3CDTF">2011-03-24T12:21:50Z</dcterms:created>
  <dcterms:modified xsi:type="dcterms:W3CDTF">2011-04-07T08:31:07Z</dcterms:modified>
</cp:coreProperties>
</file>