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9" r:id="rId5"/>
    <p:sldId id="260" r:id="rId6"/>
    <p:sldId id="261" r:id="rId7"/>
    <p:sldId id="263" r:id="rId8"/>
    <p:sldId id="258" r:id="rId9"/>
    <p:sldId id="262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6E29F28-6F6E-41B7-AD10-7A73AACC7EA1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7D6B6E3-885F-4E96-AE2F-9B186D6B76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A520F-9641-4AE3-8736-B9750F6FA740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6013-F1D2-4B25-BDB2-CD893C1991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C2D4E-48C0-4C16-8E67-90B6A3E0B002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62F2-583A-4139-B24E-3553A58C21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34D0-A8E0-4EBE-99D2-610272FC5B74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B899-64AD-4F7A-9C36-186139F433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EE71F5-7549-4C62-8908-E6A5E1464CD7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27224C-2976-4CD3-9984-03EC529B73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8F469E-3438-46D8-99B4-B87559C3E833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650F32-A471-40C0-BAE2-9AD1A2735D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760598-5F0A-4FD9-A3AF-CB435C9674D0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7A9806-3D52-4E22-95AC-9EEE7DBF79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0CC06B-98EB-49F2-8F2A-F585B4B55ADA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EF9052-F254-40A4-9678-F258DC205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FA6D-52E5-4A43-BC41-3FE54CF6499D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5978-979F-4926-8BD1-EF914E1CE1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4C7C05-C73D-4407-95A1-FE3589DE15A1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5BC63B-2B9E-467A-A4AD-A3446E7BD5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CD42833-6948-42C2-B0D9-03538A168D4D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F38AC0-239C-43E5-B96F-68C5314A4D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B6F44D-E959-4291-9408-5B1E9F13EFAC}" type="datetimeFigureOut">
              <a:rPr lang="ru-RU"/>
              <a:pPr>
                <a:defRPr/>
              </a:pPr>
              <a:t>15.12.2011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36D35E9-F530-4EF5-BE85-D79FFA9375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41" r:id="rId6"/>
    <p:sldLayoutId id="2147483734" r:id="rId7"/>
    <p:sldLayoutId id="2147483742" r:id="rId8"/>
    <p:sldLayoutId id="2147483743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65618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C00000"/>
                </a:solidFill>
                <a:effectLst/>
              </a:rPr>
              <a:t>Victorina “cosmos”</a:t>
            </a:r>
            <a:br>
              <a:rPr lang="en-US" sz="2400" dirty="0" smtClean="0">
                <a:solidFill>
                  <a:srgbClr val="C00000"/>
                </a:solidFill>
                <a:effectLst/>
              </a:rPr>
            </a:br>
            <a:r>
              <a:rPr lang="en-US" sz="2400" dirty="0" smtClean="0">
                <a:solidFill>
                  <a:srgbClr val="C00000"/>
                </a:solidFill>
                <a:effectLst/>
              </a:rPr>
              <a:t> (5-6 forms).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002060"/>
                </a:solidFill>
              </a:rPr>
              <a:t>This presentation is devoted 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002060"/>
                </a:solidFill>
              </a:rPr>
              <a:t>to the 50</a:t>
            </a:r>
            <a:r>
              <a:rPr lang="en-US" sz="1800" b="1" baseline="30000" smtClean="0">
                <a:solidFill>
                  <a:srgbClr val="002060"/>
                </a:solidFill>
              </a:rPr>
              <a:t>th</a:t>
            </a:r>
            <a:r>
              <a:rPr lang="en-US" sz="1800" b="1" smtClean="0">
                <a:solidFill>
                  <a:srgbClr val="002060"/>
                </a:solidFill>
              </a:rPr>
              <a:t> anniversary of first man’s flight to cosmos.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002060"/>
                </a:solidFill>
              </a:rPr>
              <a:t>1961-2011 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1200" b="1" i="1" smtClean="0">
                <a:solidFill>
                  <a:srgbClr val="002060"/>
                </a:solidFill>
              </a:rPr>
              <a:t>Teacher of English PECHCKUROVA H.</a:t>
            </a:r>
            <a:endParaRPr lang="ru-RU" sz="1200" b="1" i="1" smtClean="0">
              <a:solidFill>
                <a:srgbClr val="002060"/>
              </a:solidFill>
            </a:endParaRPr>
          </a:p>
          <a:p>
            <a:pPr marR="0" eaLnBrk="1" hangingPunct="1">
              <a:lnSpc>
                <a:spcPct val="80000"/>
              </a:lnSpc>
            </a:pPr>
            <a:endParaRPr lang="ru-RU" sz="1500" smtClean="0"/>
          </a:p>
          <a:p>
            <a:pPr marR="0" eaLnBrk="1" hangingPunct="1">
              <a:lnSpc>
                <a:spcPct val="80000"/>
              </a:lnSpc>
            </a:pPr>
            <a:endParaRPr lang="ru-RU" sz="1700" smtClean="0"/>
          </a:p>
        </p:txBody>
      </p:sp>
      <p:pic>
        <p:nvPicPr>
          <p:cNvPr id="5" name="Рисунок 4" descr="тренировк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784168">
            <a:off x="419671" y="615104"/>
            <a:ext cx="2057437" cy="12750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8" descr="КОСМОС 2"/>
          <p:cNvPicPr>
            <a:picLocks noChangeAspect="1" noChangeArrowheads="1"/>
          </p:cNvPicPr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 bwMode="auto">
          <a:xfrm>
            <a:off x="6732588" y="692150"/>
            <a:ext cx="2139950" cy="28527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22" name="Рисунок 7" descr="25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4437063"/>
            <a:ext cx="2292350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Рисунок 8" descr="33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31130">
            <a:off x="6334125" y="4432300"/>
            <a:ext cx="203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0825" y="1989138"/>
            <a:ext cx="8435975" cy="4868862"/>
          </a:xfrm>
          <a:prstGeom prst="flowChart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i="1" dirty="0" smtClean="0">
                <a:solidFill>
                  <a:srgbClr val="002060"/>
                </a:solidFill>
              </a:rPr>
              <a:t>Everyone dreamed to shake his hand, to speak with a hero. 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i="1" dirty="0" smtClean="0">
                <a:solidFill>
                  <a:srgbClr val="002060"/>
                </a:solidFill>
              </a:rPr>
              <a:t>His smile had become one of the symbols of Soviet Union. 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i="1" dirty="0" smtClean="0">
                <a:solidFill>
                  <a:srgbClr val="002060"/>
                </a:solidFill>
              </a:rPr>
              <a:t>He wasn’t allowed to go on space flights anymore.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ru-RU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Who dreamed to shake his hand?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What had become one of the symbols of Soviet Union?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smtClean="0">
                <a:solidFill>
                  <a:srgbClr val="7030A0"/>
                </a:solidFill>
              </a:rPr>
              <a:t>What wasn’t allowed to him to do anymore?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728192"/>
          </a:xfrm>
          <a:prstGeom prst="flowChartMultidocument">
            <a:avLst/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0" dirty="0" smtClean="0">
                <a:solidFill>
                  <a:srgbClr val="002060"/>
                </a:solidFill>
                <a:effectLst/>
              </a:rPr>
              <a:t>TASK </a:t>
            </a:r>
            <a:r>
              <a:rPr lang="ru-RU" sz="2400" b="0" dirty="0" smtClean="0">
                <a:solidFill>
                  <a:srgbClr val="002060"/>
                </a:solidFill>
                <a:effectLst/>
              </a:rPr>
              <a:t>9</a:t>
            </a:r>
            <a:r>
              <a:rPr lang="en-US" sz="2400" b="0" dirty="0" smtClean="0">
                <a:solidFill>
                  <a:srgbClr val="002060"/>
                </a:solidFill>
                <a:effectLst/>
              </a:rPr>
              <a:t>. </a:t>
            </a:r>
            <a:br>
              <a:rPr lang="en-US" sz="2400" b="0" dirty="0" smtClean="0">
                <a:solidFill>
                  <a:srgbClr val="002060"/>
                </a:solidFill>
                <a:effectLst/>
              </a:rPr>
            </a:br>
            <a:r>
              <a:rPr lang="en-US" sz="2400" b="0" dirty="0" smtClean="0">
                <a:solidFill>
                  <a:srgbClr val="002060"/>
                </a:solidFill>
                <a:effectLst/>
              </a:rPr>
              <a:t>Answer the questions after  the text.</a:t>
            </a:r>
            <a:r>
              <a:rPr lang="ru-RU" sz="2400" b="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effectLst/>
              </a:rPr>
            </a:br>
            <a:r>
              <a:rPr lang="en-US" sz="24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1800" b="0" dirty="0" smtClean="0">
                <a:solidFill>
                  <a:srgbClr val="002060"/>
                </a:solidFill>
                <a:effectLst/>
              </a:rPr>
              <a:t>(Ответьте на вопросы после текста):</a:t>
            </a:r>
            <a:endParaRPr lang="ru-RU" sz="1800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18436" name="Рисунок 11" descr="Анимация сатурн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85063" y="5516563"/>
            <a:ext cx="14366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0825" y="3429000"/>
            <a:ext cx="8713788" cy="24479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Yuri Gagarin was buried near the Kremlin wall on the Red Square.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Today the Gjatsk city where the first cosmonaut spent many years has been renamed to Gagarin.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2708920"/>
          </a:xfrm>
          <a:prstGeom prst="wave">
            <a:avLst>
              <a:gd name="adj1" fmla="val 12500"/>
              <a:gd name="adj2" fmla="val 3222"/>
            </a:avLst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b="0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TASK 10. </a:t>
            </a:r>
            <a:br>
              <a:rPr lang="en-US" sz="2000" b="0" dirty="0" smtClean="0">
                <a:solidFill>
                  <a:srgbClr val="002060"/>
                </a:solidFill>
                <a:effectLst/>
                <a:latin typeface="Arial Black" pitchFamily="34" charset="0"/>
              </a:rPr>
            </a:br>
            <a:r>
              <a:rPr lang="en-US" sz="2000" b="0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TRANSLATE THIS TEXT FROM ENGLISH INTO RUSSIAN</a:t>
            </a:r>
            <a:r>
              <a:rPr lang="ru-RU" sz="2200" b="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002060"/>
                </a:solidFill>
                <a:effectLst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000" b="0" dirty="0" smtClean="0">
                <a:solidFill>
                  <a:srgbClr val="002060"/>
                </a:solidFill>
                <a:effectLst/>
              </a:rPr>
              <a:t>(переведите текст на русский язык)</a:t>
            </a:r>
            <a:r>
              <a:rPr lang="en-US" sz="2000" b="0" dirty="0" smtClean="0">
                <a:solidFill>
                  <a:srgbClr val="002060"/>
                </a:solidFill>
                <a:effectLst/>
              </a:rPr>
              <a:t>.</a:t>
            </a:r>
            <a:r>
              <a:rPr lang="en-US" b="0" dirty="0" smtClean="0">
                <a:solidFill>
                  <a:srgbClr val="002060"/>
                </a:solidFill>
              </a:rPr>
              <a:t/>
            </a:r>
            <a:br>
              <a:rPr lang="en-US" b="0" dirty="0" smtClean="0">
                <a:solidFill>
                  <a:srgbClr val="002060"/>
                </a:solidFill>
              </a:rPr>
            </a:br>
            <a:endParaRPr lang="ru-RU" b="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звращение космонавта.jpg"/>
          <p:cNvPicPr>
            <a:picLocks noChangeAspect="1"/>
          </p:cNvPicPr>
          <p:nvPr/>
        </p:nvPicPr>
        <p:blipFill>
          <a:blip r:embed="rId2" cstate="email">
            <a:lum bright="30000" contrast="10000"/>
          </a:blip>
          <a:stretch>
            <a:fillRect/>
          </a:stretch>
        </p:blipFill>
        <p:spPr>
          <a:xfrm>
            <a:off x="395536" y="1844824"/>
            <a:ext cx="1861269" cy="13277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возвращение.jpg"/>
          <p:cNvPicPr>
            <a:picLocks noChangeAspect="1"/>
          </p:cNvPicPr>
          <p:nvPr/>
        </p:nvPicPr>
        <p:blipFill>
          <a:blip r:embed="rId3" cstate="email">
            <a:lum bright="20000" contrast="20000"/>
          </a:blip>
          <a:stretch>
            <a:fillRect/>
          </a:stretch>
        </p:blipFill>
        <p:spPr>
          <a:xfrm>
            <a:off x="6876256" y="1700808"/>
            <a:ext cx="1766107" cy="14128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2" name="Рисунок 10" descr="анимация сатурн 2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688" y="5157788"/>
            <a:ext cx="220345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3529012"/>
          </a:xfrm>
          <a:prstGeom prst="ellipseRibbon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Thank you for your attention. 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See you soon!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Первый ртряд космонавтов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27984" y="4581128"/>
            <a:ext cx="3687959" cy="17763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он был первым.jpg"/>
          <p:cNvPicPr>
            <a:picLocks noChangeAspect="1"/>
          </p:cNvPicPr>
          <p:nvPr/>
        </p:nvPicPr>
        <p:blipFill>
          <a:blip r:embed="rId3" cstate="email">
            <a:lum bright="20000" contrast="10000"/>
          </a:blip>
          <a:stretch>
            <a:fillRect/>
          </a:stretch>
        </p:blipFill>
        <p:spPr>
          <a:xfrm>
            <a:off x="3635896" y="332656"/>
            <a:ext cx="1802084" cy="13575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485" name="Рисунок 7" descr="770267150.jpg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88125" y="260350"/>
            <a:ext cx="226853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944216"/>
          </a:xfrm>
          <a:prstGeom prst="flowChartDocumen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Task 1</a:t>
            </a: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/>
            </a:r>
            <a:b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</a:br>
            <a:r>
              <a:rPr lang="en-US" sz="2000" i="1" u="sng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Choose the right variant </a:t>
            </a:r>
            <a:r>
              <a:rPr lang="ru-RU" sz="2000" i="1" u="sng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(Выбери правильный вариант):</a:t>
            </a:r>
            <a:r>
              <a:rPr lang="en-US" sz="2000" i="1" u="sng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en-US" sz="2000" i="1" u="sng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</a:t>
            </a:r>
            <a:endParaRPr lang="ru-RU" sz="2000" u="sng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4535488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R="0" algn="ctr" eaLnBrk="1" hangingPunct="1"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1.The first cosmonaut was… .</a:t>
            </a:r>
          </a:p>
          <a:p>
            <a:pPr marR="0" algn="ctr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a. </a:t>
            </a:r>
            <a:r>
              <a:rPr lang="en-US" dirty="0" smtClean="0"/>
              <a:t>G. Titov     </a:t>
            </a:r>
            <a:r>
              <a:rPr lang="en-US" dirty="0" smtClean="0">
                <a:solidFill>
                  <a:srgbClr val="C00000"/>
                </a:solidFill>
              </a:rPr>
              <a:t>b.</a:t>
            </a:r>
            <a:r>
              <a:rPr lang="en-US" dirty="0" smtClean="0"/>
              <a:t> V. Tereshkova    </a:t>
            </a:r>
            <a:endParaRPr lang="ru-RU" dirty="0" smtClean="0"/>
          </a:p>
          <a:p>
            <a:pPr marR="0" algn="ctr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c.</a:t>
            </a:r>
            <a:r>
              <a:rPr lang="en-US" dirty="0" smtClean="0"/>
              <a:t> Y. Gagarin</a:t>
            </a:r>
          </a:p>
          <a:p>
            <a:pPr marR="0" algn="ctr" eaLnBrk="1" hangingPunct="1">
              <a:defRPr/>
            </a:pPr>
            <a:r>
              <a:rPr lang="en-US" b="1" u="sng" dirty="0" smtClean="0">
                <a:solidFill>
                  <a:srgbClr val="002060"/>
                </a:solidFill>
              </a:rPr>
              <a:t>2.The second cosmonaut was … .</a:t>
            </a:r>
          </a:p>
          <a:p>
            <a:pPr marR="0" algn="ctr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a. </a:t>
            </a:r>
            <a:r>
              <a:rPr lang="en-US" dirty="0" smtClean="0">
                <a:solidFill>
                  <a:srgbClr val="0D0D0D"/>
                </a:solidFill>
              </a:rPr>
              <a:t>Y. Gagarin     </a:t>
            </a:r>
            <a:r>
              <a:rPr lang="en-US" dirty="0" smtClean="0">
                <a:solidFill>
                  <a:srgbClr val="C00000"/>
                </a:solidFill>
              </a:rPr>
              <a:t>b.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0D0D0D"/>
                </a:solidFill>
              </a:rPr>
              <a:t>G. Titov    </a:t>
            </a:r>
            <a:r>
              <a:rPr lang="en-US" dirty="0" smtClean="0">
                <a:solidFill>
                  <a:srgbClr val="C00000"/>
                </a:solidFill>
              </a:rPr>
              <a:t>c.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0D0D0D"/>
                </a:solidFill>
              </a:rPr>
              <a:t>V. Komarov</a:t>
            </a:r>
          </a:p>
          <a:p>
            <a:pPr marR="0" algn="ctr" eaLnBrk="1" hangingPunct="1">
              <a:defRPr/>
            </a:pPr>
            <a:r>
              <a:rPr lang="en-US" u="sng" dirty="0" smtClean="0">
                <a:solidFill>
                  <a:srgbClr val="002060"/>
                </a:solidFill>
              </a:rPr>
              <a:t>3.The first woman cosmonaut was … .</a:t>
            </a:r>
          </a:p>
          <a:p>
            <a:pPr marR="0" algn="ctr" eaLnBrk="1" hangingPunct="1">
              <a:defRPr/>
            </a:pPr>
            <a:r>
              <a:rPr lang="en-US" dirty="0" smtClean="0">
                <a:solidFill>
                  <a:srgbClr val="C00000"/>
                </a:solidFill>
              </a:rPr>
              <a:t>a. </a:t>
            </a:r>
            <a:r>
              <a:rPr lang="en-US" dirty="0" smtClean="0">
                <a:solidFill>
                  <a:srgbClr val="0D0D0D"/>
                </a:solidFill>
              </a:rPr>
              <a:t>V. Tereshkova    </a:t>
            </a:r>
            <a:r>
              <a:rPr lang="en-US" dirty="0" smtClean="0">
                <a:solidFill>
                  <a:srgbClr val="C00000"/>
                </a:solidFill>
              </a:rPr>
              <a:t>b.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0D0D0D"/>
                </a:solidFill>
              </a:rPr>
              <a:t>S. Savitskaya    </a:t>
            </a:r>
          </a:p>
          <a:p>
            <a:pPr marR="0" algn="ctr" eaLnBrk="1" hangingPunct="1">
              <a:defRPr/>
            </a:pP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c.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0D0D0D"/>
                </a:solidFill>
              </a:rPr>
              <a:t>S. Ivanova</a:t>
            </a:r>
          </a:p>
          <a:p>
            <a:pPr marR="0" algn="ctr" eaLnBrk="1" hangingPunct="1">
              <a:defRPr/>
            </a:pPr>
            <a:endParaRPr lang="en-US" b="1" u="sng" dirty="0" smtClean="0">
              <a:solidFill>
                <a:srgbClr val="7F7F7F"/>
              </a:solidFill>
            </a:endParaRPr>
          </a:p>
          <a:p>
            <a:pPr marR="0" algn="ctr" eaLnBrk="1" hangingPunct="1">
              <a:buFont typeface="Wingdings 3" pitchFamily="18" charset="2"/>
              <a:buAutoNum type="alphaLcPeriod"/>
              <a:defRPr/>
            </a:pPr>
            <a:endParaRPr lang="ru-RU" dirty="0" smtClean="0"/>
          </a:p>
        </p:txBody>
      </p:sp>
      <p:pic>
        <p:nvPicPr>
          <p:cNvPr id="4" name="Рисунок 3" descr="Гагарин Юрий.jpg"/>
          <p:cNvPicPr>
            <a:picLocks noChangeAspect="1"/>
          </p:cNvPicPr>
          <p:nvPr/>
        </p:nvPicPr>
        <p:blipFill>
          <a:blip r:embed="rId2" cstate="email">
            <a:lum bright="10000" contrast="10000"/>
          </a:blip>
          <a:stretch>
            <a:fillRect/>
          </a:stretch>
        </p:blipFill>
        <p:spPr>
          <a:xfrm>
            <a:off x="251520" y="1340768"/>
            <a:ext cx="1444246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5" name="Рисунок 4" descr="анимация солнечног затмения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7625" y="5516563"/>
            <a:ext cx="108108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5" descr="36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288" y="1773238"/>
            <a:ext cx="1593850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6" descr="5563198.jpg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1577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856984" cy="1584175"/>
          </a:xfrm>
          <a:prstGeom prst="round2Diag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effectLst/>
              </a:rPr>
              <a:t>Task 2.</a:t>
            </a:r>
            <a:r>
              <a:rPr lang="en-US" sz="2400" i="1" u="sng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br>
              <a:rPr lang="en-US" sz="2400" i="1" u="sng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2400" b="0" i="1" u="sng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Choose the right variant</a:t>
            </a:r>
            <a:br>
              <a:rPr lang="en-US" sz="2400" b="0" i="1" u="sng" dirty="0" smtClean="0">
                <a:solidFill>
                  <a:srgbClr val="002060"/>
                </a:solidFill>
                <a:effectLst/>
                <a:latin typeface="Arial Black" pitchFamily="34" charset="0"/>
              </a:rPr>
            </a:br>
            <a:r>
              <a:rPr lang="en-US" sz="2400" b="0" i="1" u="sng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 </a:t>
            </a:r>
            <a:r>
              <a:rPr lang="ru-RU" sz="2400" b="0" i="1" u="sng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(Выбери правильный вариант): </a:t>
            </a:r>
            <a:r>
              <a:rPr lang="en-US" sz="2400" b="0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2400" b="0" dirty="0" smtClean="0">
                <a:solidFill>
                  <a:srgbClr val="002060"/>
                </a:solidFill>
                <a:effectLst/>
              </a:rPr>
            </a:br>
            <a:endParaRPr lang="ru-RU" sz="2400" b="0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950" y="1989138"/>
            <a:ext cx="9036050" cy="4752975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125" marR="0" indent="-282575" algn="ctr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464646"/>
                </a:solidFill>
                <a:latin typeface="Arial Black" pitchFamily="34" charset="0"/>
              </a:rPr>
              <a:t>1. The Soviet people were  ….    to fly into outer space.</a:t>
            </a:r>
          </a:p>
          <a:p>
            <a:pPr marL="365125" marR="0" indent="-282575" algn="ctr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dirty="0" smtClean="0">
                <a:solidFill>
                  <a:srgbClr val="464646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464646"/>
                </a:solidFill>
                <a:latin typeface="Arial Black" pitchFamily="34" charset="0"/>
              </a:rPr>
            </a:br>
            <a:r>
              <a:rPr lang="en-US" sz="2400" i="1" dirty="0" smtClean="0">
                <a:solidFill>
                  <a:srgbClr val="C00000"/>
                </a:solidFill>
                <a:latin typeface="Arial Black" pitchFamily="34" charset="0"/>
              </a:rPr>
              <a:t>a)</a:t>
            </a:r>
            <a:r>
              <a:rPr lang="en-US" sz="2400" i="1" dirty="0" smtClean="0">
                <a:solidFill>
                  <a:srgbClr val="002060"/>
                </a:solidFill>
                <a:latin typeface="Arial Black" pitchFamily="34" charset="0"/>
              </a:rPr>
              <a:t>.  the second       </a:t>
            </a:r>
            <a:r>
              <a:rPr lang="en-US" sz="2400" i="1" dirty="0" smtClean="0">
                <a:solidFill>
                  <a:srgbClr val="C00000"/>
                </a:solidFill>
                <a:latin typeface="Arial Black" pitchFamily="34" charset="0"/>
              </a:rPr>
              <a:t>b)</a:t>
            </a:r>
            <a:r>
              <a:rPr lang="en-US" sz="2400" i="1" dirty="0" smtClean="0">
                <a:solidFill>
                  <a:srgbClr val="002060"/>
                </a:solidFill>
                <a:latin typeface="Arial Black" pitchFamily="34" charset="0"/>
              </a:rPr>
              <a:t>. the ninth           </a:t>
            </a:r>
            <a:r>
              <a:rPr lang="en-US" sz="2400" i="1" dirty="0" smtClean="0">
                <a:solidFill>
                  <a:srgbClr val="C00000"/>
                </a:solidFill>
                <a:latin typeface="Arial Black" pitchFamily="34" charset="0"/>
              </a:rPr>
              <a:t>c).</a:t>
            </a:r>
            <a:r>
              <a:rPr lang="en-US" sz="2400" i="1" dirty="0" smtClean="0">
                <a:solidFill>
                  <a:srgbClr val="002060"/>
                </a:solidFill>
                <a:latin typeface="Arial Black" pitchFamily="34" charset="0"/>
              </a:rPr>
              <a:t> the first</a:t>
            </a:r>
          </a:p>
          <a:p>
            <a:pPr marL="365125" marR="0" indent="-282575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en-US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365125" marR="0" indent="-282575" algn="ctr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400" b="1" i="1" dirty="0" smtClean="0">
                <a:solidFill>
                  <a:srgbClr val="232323"/>
                </a:solidFill>
                <a:latin typeface="Arial Black" pitchFamily="34" charset="0"/>
              </a:rPr>
              <a:t>2. The first Sputnik was sent into outer space in … …, … .</a:t>
            </a:r>
          </a:p>
          <a:p>
            <a:pPr marL="365125" marR="0" indent="-282575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en-US" sz="2400" b="1" i="1" dirty="0" smtClean="0">
              <a:solidFill>
                <a:srgbClr val="232323"/>
              </a:solidFill>
              <a:latin typeface="Arial Black" pitchFamily="34" charset="0"/>
            </a:endParaRPr>
          </a:p>
          <a:p>
            <a:pPr marL="365125" marR="0" indent="-282575" algn="ctr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</a:rPr>
              <a:t>a).</a:t>
            </a: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</a:rPr>
              <a:t>October 4, 1957 </a:t>
            </a: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</a:rPr>
              <a:t>b).</a:t>
            </a: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</a:rPr>
              <a:t>September 4, 1958</a:t>
            </a:r>
          </a:p>
          <a:p>
            <a:pPr marL="365125" marR="0" indent="-282575" algn="ctr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marL="365125" marR="0" indent="-282575" algn="ctr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</a:rPr>
              <a:t>c). </a:t>
            </a: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</a:rPr>
              <a:t>October 6, 1956.</a:t>
            </a:r>
            <a:endParaRPr lang="en-US" sz="2400" b="1" dirty="0" smtClean="0"/>
          </a:p>
          <a:p>
            <a:pPr marL="365125" marR="0" indent="-282575" eaLnBrk="1" hangingPunct="1">
              <a:lnSpc>
                <a:spcPct val="80000"/>
              </a:lnSpc>
              <a:defRPr/>
            </a:pPr>
            <a:endParaRPr lang="ru-RU" sz="2300" dirty="0" smtClean="0"/>
          </a:p>
        </p:txBody>
      </p:sp>
      <p:pic>
        <p:nvPicPr>
          <p:cNvPr id="8" name="Рисунок 7" descr="Артек, 1963.jpg"/>
          <p:cNvPicPr>
            <a:picLocks noChangeAspect="1"/>
          </p:cNvPicPr>
          <p:nvPr/>
        </p:nvPicPr>
        <p:blipFill>
          <a:blip r:embed="rId2" cstate="email">
            <a:lum bright="20000" contrast="10000"/>
          </a:blip>
          <a:stretch>
            <a:fillRect/>
          </a:stretch>
        </p:blipFill>
        <p:spPr>
          <a:xfrm>
            <a:off x="251520" y="5301208"/>
            <a:ext cx="970103" cy="12732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Гагарины с дочерью Галиной.jpg"/>
          <p:cNvPicPr>
            <a:picLocks noChangeAspect="1"/>
          </p:cNvPicPr>
          <p:nvPr/>
        </p:nvPicPr>
        <p:blipFill>
          <a:blip r:embed="rId3" cstate="email">
            <a:lum bright="30000" contrast="10000"/>
          </a:blip>
          <a:stretch>
            <a:fillRect/>
          </a:stretch>
        </p:blipFill>
        <p:spPr>
          <a:xfrm>
            <a:off x="323528" y="260648"/>
            <a:ext cx="1512168" cy="11452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70" name="Рисунок 6" descr="74180779.jpg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2565400"/>
            <a:ext cx="74136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388" y="1628775"/>
            <a:ext cx="8785225" cy="49688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u="sng" dirty="0" smtClean="0"/>
              <a:t>1. The round object in the sky at night: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a.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The Moon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b.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The Sun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c.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Star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u="sng" dirty="0" smtClean="0"/>
              <a:t>2. Red planet: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a.</a:t>
            </a:r>
            <a:r>
              <a:rPr lang="en-US" sz="2400" dirty="0" smtClean="0">
                <a:solidFill>
                  <a:srgbClr val="002060"/>
                </a:solidFill>
              </a:rPr>
              <a:t> Mercury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b.</a:t>
            </a:r>
            <a:r>
              <a:rPr lang="en-US" sz="2400" dirty="0" smtClean="0">
                <a:solidFill>
                  <a:srgbClr val="002060"/>
                </a:solidFill>
              </a:rPr>
              <a:t> Mars     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c. </a:t>
            </a:r>
            <a:r>
              <a:rPr lang="en-US" sz="2400" dirty="0" smtClean="0">
                <a:solidFill>
                  <a:srgbClr val="002060"/>
                </a:solidFill>
              </a:rPr>
              <a:t>Neptune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u="sng" dirty="0" smtClean="0">
                <a:solidFill>
                  <a:schemeClr val="tx1"/>
                </a:solidFill>
              </a:rPr>
              <a:t>3. The planet that we live on: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The Sun</a:t>
            </a:r>
            <a:r>
              <a:rPr lang="en-US" sz="2400" dirty="0" smtClean="0">
                <a:solidFill>
                  <a:schemeClr val="tx1"/>
                </a:solidFill>
              </a:rPr>
              <a:t>  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b.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rgbClr val="002060"/>
                </a:solidFill>
              </a:rPr>
              <a:t>The Earth</a:t>
            </a:r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The Moon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4.</a:t>
            </a:r>
            <a:r>
              <a:rPr lang="en-US" sz="2400" u="sng" dirty="0" smtClean="0">
                <a:solidFill>
                  <a:schemeClr val="tx1"/>
                </a:solidFill>
              </a:rPr>
              <a:t>All space, including all the stars and planets 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a.</a:t>
            </a:r>
            <a:r>
              <a:rPr lang="en-US" sz="2400" dirty="0" smtClean="0">
                <a:solidFill>
                  <a:srgbClr val="002060"/>
                </a:solidFill>
              </a:rPr>
              <a:t> The Earth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b.</a:t>
            </a:r>
            <a:r>
              <a:rPr lang="en-US" sz="2400" dirty="0" smtClean="0">
                <a:solidFill>
                  <a:srgbClr val="002060"/>
                </a:solidFill>
              </a:rPr>
              <a:t> The Moon  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c. </a:t>
            </a:r>
            <a:r>
              <a:rPr lang="en-US" sz="2400" dirty="0" smtClean="0">
                <a:solidFill>
                  <a:srgbClr val="002060"/>
                </a:solidFill>
              </a:rPr>
              <a:t>The Universe    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656184"/>
          </a:xfrm>
          <a:prstGeom prst="horizontalScroll">
            <a:avLst/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0" dirty="0" smtClean="0">
                <a:solidFill>
                  <a:srgbClr val="002060"/>
                </a:solidFill>
                <a:effectLst/>
              </a:rPr>
              <a:t>Task 3.</a:t>
            </a:r>
            <a:br>
              <a:rPr lang="en-US" sz="2400" b="0" dirty="0" smtClean="0">
                <a:solidFill>
                  <a:srgbClr val="002060"/>
                </a:solidFill>
                <a:effectLst/>
              </a:rPr>
            </a:br>
            <a:r>
              <a:rPr lang="en-US" sz="2400" b="0" dirty="0" smtClean="0">
                <a:solidFill>
                  <a:srgbClr val="002060"/>
                </a:solidFill>
                <a:effectLst/>
              </a:rPr>
              <a:t>Do you Know? Guess. </a:t>
            </a:r>
            <a:r>
              <a:rPr lang="ru-RU" sz="2400" b="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effectLst/>
              </a:rPr>
            </a:br>
            <a:r>
              <a:rPr lang="en-US" sz="2400" b="0" dirty="0" smtClean="0">
                <a:solidFill>
                  <a:srgbClr val="002060"/>
                </a:solidFill>
                <a:effectLst/>
              </a:rPr>
              <a:t>(</a:t>
            </a:r>
            <a:r>
              <a:rPr lang="ru-RU" sz="2400" b="0" dirty="0" smtClean="0">
                <a:solidFill>
                  <a:srgbClr val="002060"/>
                </a:solidFill>
                <a:effectLst/>
              </a:rPr>
              <a:t>Знаешь ли ты? Отгадай.)</a:t>
            </a:r>
            <a:endParaRPr lang="ru-RU" sz="2400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4" name="Рисунок 3" descr="Восток с Гагариным 12 апреля 196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80312" y="2060848"/>
            <a:ext cx="1536354" cy="16771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Гагарин после полёта в космос.jpg"/>
          <p:cNvPicPr>
            <a:picLocks noChangeAspect="1"/>
          </p:cNvPicPr>
          <p:nvPr/>
        </p:nvPicPr>
        <p:blipFill>
          <a:blip r:embed="rId3" cstate="email">
            <a:lum bright="20000" contrast="10000"/>
          </a:blip>
          <a:stretch>
            <a:fillRect/>
          </a:stretch>
        </p:blipFill>
        <p:spPr>
          <a:xfrm>
            <a:off x="467544" y="404664"/>
            <a:ext cx="1730719" cy="9839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294" name="Рисунок 7" descr="Анимация ночное небо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414237">
            <a:off x="8112125" y="5653088"/>
            <a:ext cx="8556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0825" y="1773238"/>
            <a:ext cx="8435975" cy="4751387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1. Unfortunately in …. Yuri Gagarin tragically perished during a training mission.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a). </a:t>
            </a:r>
            <a:r>
              <a:rPr lang="en-US" b="1" dirty="0" smtClean="0"/>
              <a:t>1967        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b). </a:t>
            </a:r>
            <a:r>
              <a:rPr lang="en-US" b="1" dirty="0" smtClean="0"/>
              <a:t>1969 </a:t>
            </a:r>
            <a:r>
              <a:rPr lang="ru-RU" b="1" dirty="0" smtClean="0"/>
              <a:t> 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c). </a:t>
            </a:r>
            <a:r>
              <a:rPr lang="en-US" b="1" dirty="0" smtClean="0"/>
              <a:t>1968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2.An … with the engine took place.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a). </a:t>
            </a:r>
            <a:r>
              <a:rPr lang="en-US" b="1" dirty="0" smtClean="0"/>
              <a:t>accident  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b). </a:t>
            </a:r>
            <a:r>
              <a:rPr lang="en-US" b="1" dirty="0" smtClean="0"/>
              <a:t>crime  </a:t>
            </a:r>
            <a:r>
              <a:rPr lang="ru-RU" b="1" dirty="0" smtClean="0"/>
              <a:t>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c). </a:t>
            </a:r>
            <a:r>
              <a:rPr lang="en-US" b="1" dirty="0" smtClean="0"/>
              <a:t>tragedy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3. Though lots circumstances of the accident … quiet mysterious.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a).  </a:t>
            </a:r>
            <a:r>
              <a:rPr lang="en-US" b="1" dirty="0" smtClean="0"/>
              <a:t>was looked   </a:t>
            </a:r>
            <a:r>
              <a:rPr lang="ru-RU" b="1" dirty="0" smtClean="0"/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b). </a:t>
            </a:r>
            <a:r>
              <a:rPr lang="en-US" b="1" dirty="0" smtClean="0"/>
              <a:t>look  </a:t>
            </a:r>
            <a:r>
              <a:rPr lang="ru-RU" b="1" dirty="0" smtClean="0"/>
              <a:t>      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c).</a:t>
            </a:r>
            <a:r>
              <a:rPr lang="en-US" b="1" dirty="0" smtClean="0"/>
              <a:t> see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1440160"/>
          </a:xfrm>
          <a:prstGeom prst="flowChartPreparation">
            <a:avLst/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0" dirty="0" smtClean="0">
                <a:solidFill>
                  <a:srgbClr val="002060"/>
                </a:solidFill>
                <a:effectLst/>
              </a:rPr>
              <a:t>TASK 4. </a:t>
            </a:r>
            <a:br>
              <a:rPr lang="en-US" sz="2400" b="0" dirty="0" smtClean="0">
                <a:solidFill>
                  <a:srgbClr val="002060"/>
                </a:solidFill>
                <a:effectLst/>
              </a:rPr>
            </a:br>
            <a:r>
              <a:rPr lang="en-US" sz="2400" b="0" dirty="0" smtClean="0">
                <a:solidFill>
                  <a:srgbClr val="002060"/>
                </a:solidFill>
                <a:effectLst/>
              </a:rPr>
              <a:t>CHOOSE THE RIGHT VARIANT (</a:t>
            </a:r>
            <a:r>
              <a:rPr lang="ru-RU" sz="2400" b="0" dirty="0" smtClean="0">
                <a:solidFill>
                  <a:srgbClr val="002060"/>
                </a:solidFill>
                <a:effectLst/>
              </a:rPr>
              <a:t>Выберите правильный вариант)</a:t>
            </a:r>
            <a:r>
              <a:rPr lang="en-US" sz="2400" b="0" dirty="0" smtClean="0">
                <a:solidFill>
                  <a:srgbClr val="002060"/>
                </a:solidFill>
                <a:effectLst/>
              </a:rPr>
              <a:t>.</a:t>
            </a:r>
            <a:endParaRPr lang="ru-RU" sz="2400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13316" name="Рисунок 4" descr="анимация орбита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1879461">
            <a:off x="7412038" y="5084763"/>
            <a:ext cx="13223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3" descr="анимация скафандр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1188442">
            <a:off x="696913" y="466725"/>
            <a:ext cx="9810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388" y="1844675"/>
            <a:ext cx="8507412" cy="46799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i="1" dirty="0" smtClean="0">
                <a:solidFill>
                  <a:srgbClr val="002060"/>
                </a:solidFill>
                <a:latin typeface="Arial Black" pitchFamily="34" charset="0"/>
              </a:rPr>
              <a:t>1.Yuri Gagarin was born on the 9th of March in … .. …village, Smolensk area.</a:t>
            </a:r>
            <a:br>
              <a:rPr lang="en-US" sz="2800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2800" i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2800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2800" i="1" dirty="0" smtClean="0">
                <a:solidFill>
                  <a:srgbClr val="C00000"/>
                </a:solidFill>
                <a:latin typeface="Arial Black" pitchFamily="34" charset="0"/>
              </a:rPr>
              <a:t>a.  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1934 in Clushino      </a:t>
            </a:r>
            <a:br>
              <a:rPr lang="en-US" sz="2800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</a:br>
            <a:r>
              <a:rPr lang="en-US" sz="2800" i="1" dirty="0" smtClean="0">
                <a:solidFill>
                  <a:srgbClr val="C00000"/>
                </a:solidFill>
                <a:latin typeface="Arial Black" pitchFamily="34" charset="0"/>
              </a:rPr>
              <a:t>b.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1935 in Clushino.    </a:t>
            </a:r>
            <a:br>
              <a:rPr lang="en-US" sz="2800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</a:b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Arial Black" pitchFamily="34" charset="0"/>
              </a:rPr>
              <a:t>c.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 1934 in Glushino.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/>
            </a:r>
            <a:br>
              <a:rPr lang="en-US" sz="3200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2.He was a native … … … family. 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sz="3600" b="1" i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3200" b="1" i="1" dirty="0" smtClean="0">
                <a:solidFill>
                  <a:srgbClr val="C00000"/>
                </a:solidFill>
                <a:latin typeface="Arial Black" pitchFamily="34" charset="0"/>
              </a:rPr>
              <a:t>a.</a:t>
            </a:r>
            <a:r>
              <a:rPr lang="en-US" sz="3200" b="1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  from rich country</a:t>
            </a: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3200" b="1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Arial Black" pitchFamily="34" charset="0"/>
              </a:rPr>
              <a:t>b.</a:t>
            </a:r>
            <a:r>
              <a:rPr lang="en-US" sz="3200" b="1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from simple country</a:t>
            </a: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3200" b="1" i="1" dirty="0" smtClean="0">
                <a:solidFill>
                  <a:srgbClr val="C00000"/>
                </a:solidFill>
                <a:latin typeface="Arial Black" pitchFamily="34" charset="0"/>
              </a:rPr>
              <a:t>c.</a:t>
            </a:r>
            <a:r>
              <a:rPr lang="en-US" sz="3200" b="1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    from simple town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/>
            </a:r>
            <a:br>
              <a:rPr lang="en-US" sz="3200" i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/>
            </a:r>
            <a:br>
              <a:rPr lang="en-US" sz="3200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584176"/>
          </a:xfrm>
          <a:prstGeom prst="round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0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TASK 5.</a:t>
            </a:r>
            <a:br>
              <a:rPr lang="en-US" sz="2400" b="0" dirty="0" smtClean="0">
                <a:solidFill>
                  <a:srgbClr val="002060"/>
                </a:solidFill>
                <a:effectLst/>
                <a:latin typeface="Arial Black" pitchFamily="34" charset="0"/>
              </a:rPr>
            </a:br>
            <a:r>
              <a:rPr lang="en-US" sz="2400" b="0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CHOOSE THE RIGHT VARIANT 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Arial Black" pitchFamily="34" charset="0"/>
              </a:rPr>
            </a:br>
            <a:r>
              <a:rPr lang="ru-RU" sz="2400" b="0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(выберите правильный вариант)</a:t>
            </a:r>
            <a:r>
              <a:rPr lang="en-US" sz="2400" b="0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:</a:t>
            </a:r>
            <a:endParaRPr lang="ru-RU" sz="2400" b="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парад космонавта.jpg"/>
          <p:cNvPicPr>
            <a:picLocks noChangeAspect="1"/>
          </p:cNvPicPr>
          <p:nvPr/>
        </p:nvPicPr>
        <p:blipFill>
          <a:blip r:embed="rId2" cstate="email">
            <a:lum bright="20000" contrast="10000"/>
          </a:blip>
          <a:stretch>
            <a:fillRect/>
          </a:stretch>
        </p:blipFill>
        <p:spPr>
          <a:xfrm>
            <a:off x="6552899" y="4725144"/>
            <a:ext cx="1907533" cy="13479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341" name="Рисунок 6" descr="454100182.jpg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56550" y="404813"/>
            <a:ext cx="7524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0825" y="1844675"/>
            <a:ext cx="8435975" cy="5013325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a). </a:t>
            </a: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>No doubt that the main event in the life of Yuri Gagarin became his flight into space (cosmos) which .. … .. … … … .</a:t>
            </a:r>
            <a:b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b). </a:t>
            </a: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>This flight lasted … … . </a:t>
            </a:r>
            <a:b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c). </a:t>
            </a: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>The rocket flew around the Earth and … … … .. … … .</a:t>
            </a:r>
            <a:b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1.</a:t>
            </a:r>
            <a:r>
              <a:rPr lang="en-US" sz="2800" i="1" dirty="0" smtClean="0">
                <a:solidFill>
                  <a:srgbClr val="002060"/>
                </a:solidFill>
              </a:rPr>
              <a:t>then came back to the orbit. </a:t>
            </a:r>
            <a:br>
              <a:rPr lang="en-US" sz="2800" i="1" dirty="0" smtClean="0">
                <a:solidFill>
                  <a:srgbClr val="002060"/>
                </a:solidFill>
              </a:rPr>
            </a:br>
            <a:r>
              <a:rPr lang="en-US" sz="2800" i="1" dirty="0" smtClean="0">
                <a:solidFill>
                  <a:srgbClr val="C00000"/>
                </a:solidFill>
              </a:rPr>
              <a:t>2. </a:t>
            </a:r>
            <a:r>
              <a:rPr lang="en-US" sz="2800" i="1" dirty="0" smtClean="0">
                <a:solidFill>
                  <a:srgbClr val="002060"/>
                </a:solidFill>
              </a:rPr>
              <a:t>he made on the craft “EAST”. </a:t>
            </a:r>
            <a:br>
              <a:rPr lang="en-US" sz="2800" i="1" dirty="0" smtClean="0">
                <a:solidFill>
                  <a:srgbClr val="002060"/>
                </a:solidFill>
              </a:rPr>
            </a:br>
            <a:r>
              <a:rPr lang="en-US" sz="2800" i="1" dirty="0" smtClean="0">
                <a:solidFill>
                  <a:srgbClr val="C00000"/>
                </a:solidFill>
              </a:rPr>
              <a:t>3. </a:t>
            </a:r>
            <a:r>
              <a:rPr lang="en-US" sz="2800" i="1" dirty="0" smtClean="0">
                <a:solidFill>
                  <a:srgbClr val="002060"/>
                </a:solidFill>
              </a:rPr>
              <a:t>108 minutes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9024" y="188640"/>
            <a:ext cx="8605464" cy="1440160"/>
          </a:xfrm>
          <a:prstGeom prst="flowChartMultidocumen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0" dirty="0" smtClean="0">
                <a:solidFill>
                  <a:srgbClr val="002060"/>
                </a:solidFill>
                <a:effectLst/>
              </a:rPr>
              <a:t>TASK </a:t>
            </a:r>
            <a:r>
              <a:rPr lang="ru-RU" sz="2400" b="0" dirty="0" smtClean="0">
                <a:solidFill>
                  <a:srgbClr val="002060"/>
                </a:solidFill>
                <a:effectLst/>
              </a:rPr>
              <a:t>6</a:t>
            </a:r>
            <a:r>
              <a:rPr lang="en-US" sz="2400" b="0" dirty="0" smtClean="0">
                <a:solidFill>
                  <a:srgbClr val="002060"/>
                </a:solidFill>
                <a:effectLst/>
              </a:rPr>
              <a:t>.</a:t>
            </a:r>
            <a:br>
              <a:rPr lang="en-US" sz="2400" b="0" dirty="0" smtClean="0">
                <a:solidFill>
                  <a:srgbClr val="002060"/>
                </a:solidFill>
                <a:effectLst/>
              </a:rPr>
            </a:br>
            <a:r>
              <a:rPr lang="en-US" sz="2400" b="0" dirty="0" smtClean="0">
                <a:solidFill>
                  <a:srgbClr val="002060"/>
                </a:solidFill>
                <a:effectLst/>
              </a:rPr>
              <a:t>Finish the sentences</a:t>
            </a:r>
            <a:r>
              <a:rPr lang="ru-RU" sz="2400" b="0" dirty="0" smtClean="0">
                <a:solidFill>
                  <a:srgbClr val="002060"/>
                </a:solidFill>
                <a:effectLst/>
              </a:rPr>
              <a:t> (Закончи предложения):</a:t>
            </a:r>
            <a:endParaRPr lang="ru-RU" sz="2400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4" name="Рисунок 3" descr="Гагарин с земляками.jpg"/>
          <p:cNvPicPr>
            <a:picLocks noChangeAspect="1"/>
          </p:cNvPicPr>
          <p:nvPr/>
        </p:nvPicPr>
        <p:blipFill>
          <a:blip r:embed="rId2" cstate="email">
            <a:lum bright="10000" contrast="10000"/>
          </a:blip>
          <a:stretch>
            <a:fillRect/>
          </a:stretch>
        </p:blipFill>
        <p:spPr>
          <a:xfrm>
            <a:off x="6640287" y="5013176"/>
            <a:ext cx="2275714" cy="14718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5" name="Рисунок 6" descr="анимация шатл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62913" y="476250"/>
            <a:ext cx="108108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138"/>
            <a:ext cx="8316913" cy="5187950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S  -  -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-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e</a:t>
            </a:r>
            <a:r>
              <a:rPr lang="ru-RU" sz="2800" dirty="0" smtClean="0">
                <a:solidFill>
                  <a:srgbClr val="002060"/>
                </a:solidFill>
              </a:rPr>
              <a:t>                  </a:t>
            </a:r>
            <a:r>
              <a:rPr lang="en-US" sz="2800" dirty="0" smtClean="0">
                <a:solidFill>
                  <a:srgbClr val="002060"/>
                </a:solidFill>
              </a:rPr>
              <a:t>           </a:t>
            </a:r>
            <a:r>
              <a:rPr lang="ru-RU" sz="2800" dirty="0" smtClean="0">
                <a:solidFill>
                  <a:srgbClr val="002060"/>
                </a:solidFill>
              </a:rPr>
              <a:t>Космос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С  -  -   -  </a:t>
            </a:r>
            <a:r>
              <a:rPr lang="en-US" sz="2800" dirty="0" smtClean="0">
                <a:solidFill>
                  <a:srgbClr val="002060"/>
                </a:solidFill>
              </a:rPr>
              <a:t>t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Комета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O  -  -  -   t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smtClean="0">
                <a:solidFill>
                  <a:srgbClr val="002060"/>
                </a:solidFill>
              </a:rPr>
              <a:t>Орбита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M  </a:t>
            </a:r>
            <a:r>
              <a:rPr lang="ru-RU" sz="2800" dirty="0" smtClean="0">
                <a:solidFill>
                  <a:srgbClr val="002060"/>
                </a:solidFill>
              </a:rPr>
              <a:t>-</a:t>
            </a:r>
            <a:r>
              <a:rPr lang="en-US" sz="2800" dirty="0" smtClean="0">
                <a:solidFill>
                  <a:srgbClr val="002060"/>
                </a:solidFill>
              </a:rPr>
              <a:t>  -  n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smtClean="0">
                <a:solidFill>
                  <a:srgbClr val="002060"/>
                </a:solidFill>
              </a:rPr>
              <a:t>Луна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S  -  n        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Солнце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E  -  -  -  h 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Земля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S </a:t>
            </a:r>
            <a:r>
              <a:rPr lang="ru-RU" sz="2800" dirty="0" smtClean="0">
                <a:solidFill>
                  <a:srgbClr val="002060"/>
                </a:solidFill>
              </a:rPr>
              <a:t> -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-</a:t>
            </a:r>
            <a:r>
              <a:rPr lang="en-US" sz="2800" dirty="0" smtClean="0">
                <a:solidFill>
                  <a:srgbClr val="002060"/>
                </a:solidFill>
              </a:rPr>
              <a:t>  -  s 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Звёзды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P - - - - t   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Планета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M – - s        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Марс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N - - - t     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Ночь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210146"/>
          </a:xfrm>
          <a:prstGeom prst="ellipse">
            <a:avLst/>
          </a:prstGeo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0" dirty="0" smtClean="0">
                <a:solidFill>
                  <a:srgbClr val="002060"/>
                </a:solidFill>
                <a:effectLst/>
              </a:rPr>
              <a:t>Task </a:t>
            </a:r>
            <a:r>
              <a:rPr lang="ru-RU" sz="2400" b="0" dirty="0" smtClean="0">
                <a:solidFill>
                  <a:srgbClr val="002060"/>
                </a:solidFill>
                <a:effectLst/>
              </a:rPr>
              <a:t>7</a:t>
            </a:r>
            <a:r>
              <a:rPr lang="en-US" sz="2400" b="0" dirty="0" smtClean="0">
                <a:solidFill>
                  <a:srgbClr val="002060"/>
                </a:solidFill>
                <a:effectLst/>
              </a:rPr>
              <a:t>.</a:t>
            </a:r>
            <a:br>
              <a:rPr lang="en-US" sz="2400" b="0" dirty="0" smtClean="0">
                <a:solidFill>
                  <a:srgbClr val="002060"/>
                </a:solidFill>
                <a:effectLst/>
              </a:rPr>
            </a:br>
            <a:r>
              <a:rPr lang="en-US" sz="2400" b="0" dirty="0" smtClean="0">
                <a:solidFill>
                  <a:srgbClr val="002060"/>
                </a:solidFill>
                <a:effectLst/>
              </a:rPr>
              <a:t>Guess the words</a:t>
            </a:r>
            <a:r>
              <a:rPr lang="ru-RU" sz="2400" b="0" dirty="0" smtClean="0">
                <a:solidFill>
                  <a:srgbClr val="002060"/>
                </a:solidFill>
                <a:effectLst/>
              </a:rPr>
              <a:t> (отгадай слова)</a:t>
            </a:r>
            <a:r>
              <a:rPr lang="en-US" sz="2400" b="0" dirty="0" smtClean="0">
                <a:solidFill>
                  <a:srgbClr val="002060"/>
                </a:solidFill>
                <a:effectLst/>
              </a:rPr>
              <a:t>:</a:t>
            </a:r>
            <a:endParaRPr lang="ru-RU" sz="2400" b="0" dirty="0">
              <a:solidFill>
                <a:srgbClr val="002060"/>
              </a:solidFill>
              <a:effectLst/>
            </a:endParaRPr>
          </a:p>
        </p:txBody>
      </p:sp>
      <p:pic>
        <p:nvPicPr>
          <p:cNvPr id="4" name="Рисунок 3" descr="космос и Гагарин.jpg"/>
          <p:cNvPicPr>
            <a:picLocks noChangeAspect="1"/>
          </p:cNvPicPr>
          <p:nvPr/>
        </p:nvPicPr>
        <p:blipFill>
          <a:blip r:embed="rId2" cstate="email">
            <a:lum bright="20000" contrast="10000"/>
          </a:blip>
          <a:stretch>
            <a:fillRect/>
          </a:stretch>
        </p:blipFill>
        <p:spPr>
          <a:xfrm>
            <a:off x="323528" y="404664"/>
            <a:ext cx="1358920" cy="1059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Гагарин чинит велосипед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24328" y="1052736"/>
            <a:ext cx="1407802" cy="9760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90" name="Рисунок 8" descr="506889190.jpg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12088" y="3357563"/>
            <a:ext cx="10191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388" y="2420938"/>
            <a:ext cx="8640762" cy="4103687"/>
          </a:xfrm>
          <a:prstGeom prst="vertic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i="1" dirty="0" smtClean="0">
                <a:solidFill>
                  <a:srgbClr val="002060"/>
                </a:solidFill>
              </a:rPr>
              <a:t>108 minutes now </a:t>
            </a:r>
            <a:r>
              <a:rPr lang="en-US" sz="2400" b="1" i="1" dirty="0" smtClean="0">
                <a:solidFill>
                  <a:srgbClr val="C00000"/>
                </a:solidFill>
              </a:rPr>
              <a:t>(1)</a:t>
            </a:r>
            <a:r>
              <a:rPr lang="en-US" sz="2400" b="1" i="1" dirty="0" smtClean="0">
                <a:solidFill>
                  <a:srgbClr val="002060"/>
                </a:solidFill>
              </a:rPr>
              <a:t>… not a long time spent in </a:t>
            </a:r>
            <a:r>
              <a:rPr lang="en-US" sz="2400" b="1" i="1" dirty="0" smtClean="0">
                <a:solidFill>
                  <a:srgbClr val="C00000"/>
                </a:solidFill>
              </a:rPr>
              <a:t>(2)</a:t>
            </a:r>
            <a:r>
              <a:rPr lang="en-US" sz="2400" b="1" i="1" dirty="0" smtClean="0">
                <a:solidFill>
                  <a:srgbClr val="002060"/>
                </a:solidFill>
              </a:rPr>
              <a:t>… .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i="1" dirty="0" smtClean="0">
                <a:solidFill>
                  <a:srgbClr val="002060"/>
                </a:solidFill>
              </a:rPr>
              <a:t>But just think what that meant for a person who </a:t>
            </a:r>
            <a:r>
              <a:rPr lang="en-US" sz="2400" b="1" i="1" dirty="0" smtClean="0">
                <a:solidFill>
                  <a:srgbClr val="C00000"/>
                </a:solidFill>
              </a:rPr>
              <a:t>(3)</a:t>
            </a:r>
            <a:r>
              <a:rPr lang="en-US" sz="2400" b="1" i="1" dirty="0" smtClean="0">
                <a:solidFill>
                  <a:srgbClr val="002060"/>
                </a:solidFill>
              </a:rPr>
              <a:t> …  that he was the </a:t>
            </a:r>
            <a:r>
              <a:rPr lang="en-US" sz="2400" b="1" i="1" dirty="0" smtClean="0">
                <a:solidFill>
                  <a:srgbClr val="C00000"/>
                </a:solidFill>
              </a:rPr>
              <a:t>(4) </a:t>
            </a:r>
            <a:r>
              <a:rPr lang="en-US" sz="2400" b="1" i="1" dirty="0" smtClean="0">
                <a:solidFill>
                  <a:srgbClr val="002060"/>
                </a:solidFill>
              </a:rPr>
              <a:t>… one to do it.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</a:rPr>
              <a:t>1. 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A.</a:t>
            </a:r>
            <a:r>
              <a:rPr lang="en-US" sz="2400" b="1" dirty="0" smtClean="0"/>
              <a:t> seem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B.</a:t>
            </a:r>
            <a:r>
              <a:rPr lang="en-US" sz="2400" b="1" dirty="0" smtClean="0"/>
              <a:t> seems </a:t>
            </a:r>
            <a:r>
              <a:rPr lang="ru-RU" sz="2400" b="1" dirty="0" smtClean="0"/>
              <a:t>    </a:t>
            </a:r>
            <a:r>
              <a:rPr lang="en-US" sz="2400" b="1" dirty="0" smtClean="0"/>
              <a:t>  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C.</a:t>
            </a:r>
            <a:r>
              <a:rPr lang="en-US" sz="2400" b="1" dirty="0" smtClean="0"/>
              <a:t> seemed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2.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A.</a:t>
            </a:r>
            <a:r>
              <a:rPr lang="en-US" sz="2400" b="1" dirty="0" smtClean="0"/>
              <a:t> space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B.</a:t>
            </a:r>
            <a:r>
              <a:rPr lang="en-US" sz="2400" b="1" dirty="0" smtClean="0"/>
              <a:t> water        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C.</a:t>
            </a:r>
            <a:r>
              <a:rPr lang="ru-RU" sz="2400" b="1" dirty="0" smtClean="0"/>
              <a:t> </a:t>
            </a:r>
            <a:r>
              <a:rPr lang="en-US" sz="2400" b="1" dirty="0" smtClean="0"/>
              <a:t>country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.   A.</a:t>
            </a:r>
            <a:r>
              <a:rPr lang="en-US" sz="2400" b="1" dirty="0" smtClean="0"/>
              <a:t> know 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B.</a:t>
            </a:r>
            <a:r>
              <a:rPr lang="en-US" sz="2400" b="1" dirty="0" smtClean="0"/>
              <a:t> is known   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C.</a:t>
            </a:r>
            <a:r>
              <a:rPr lang="en-US" sz="2400" b="1" dirty="0" smtClean="0"/>
              <a:t> knew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4.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A.</a:t>
            </a:r>
            <a:r>
              <a:rPr lang="en-US" sz="2400" b="1" dirty="0" smtClean="0"/>
              <a:t> first   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B.</a:t>
            </a:r>
            <a:r>
              <a:rPr lang="en-US" sz="2400" b="1" dirty="0" smtClean="0"/>
              <a:t> second      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C.</a:t>
            </a:r>
            <a:r>
              <a:rPr lang="en-US" sz="2400" b="1" dirty="0" smtClean="0"/>
              <a:t> third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2348880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u="sng" dirty="0" smtClean="0">
                <a:solidFill>
                  <a:srgbClr val="002060"/>
                </a:solidFill>
                <a:effectLst/>
              </a:rPr>
              <a:t>TASK </a:t>
            </a:r>
            <a:r>
              <a:rPr lang="ru-RU" sz="2400" u="sng" dirty="0" smtClean="0">
                <a:solidFill>
                  <a:srgbClr val="002060"/>
                </a:solidFill>
                <a:effectLst/>
              </a:rPr>
              <a:t>8</a:t>
            </a:r>
            <a:r>
              <a:rPr lang="en-US" sz="2400" u="sng" dirty="0" smtClean="0">
                <a:solidFill>
                  <a:srgbClr val="002060"/>
                </a:solidFill>
                <a:effectLst/>
              </a:rPr>
              <a:t>.</a:t>
            </a:r>
            <a:br>
              <a:rPr lang="en-US" sz="2400" u="sng" dirty="0" smtClean="0">
                <a:solidFill>
                  <a:srgbClr val="002060"/>
                </a:solidFill>
                <a:effectLst/>
              </a:rPr>
            </a:br>
            <a:r>
              <a:rPr lang="en-US" sz="2400" u="sng" dirty="0" smtClean="0">
                <a:solidFill>
                  <a:srgbClr val="002060"/>
                </a:solidFill>
                <a:effectLst/>
              </a:rPr>
              <a:t>Read the text below and decide which answer </a:t>
            </a:r>
            <a:r>
              <a:rPr lang="ru-RU" sz="2400" u="sng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400" u="sng" dirty="0" smtClean="0">
                <a:solidFill>
                  <a:srgbClr val="002060"/>
                </a:solidFill>
                <a:effectLst/>
              </a:rPr>
            </a:br>
            <a:r>
              <a:rPr lang="en-US" sz="2400" u="sng" dirty="0" smtClean="0">
                <a:solidFill>
                  <a:srgbClr val="C00000"/>
                </a:solidFill>
                <a:effectLst/>
              </a:rPr>
              <a:t>(A, B, C) </a:t>
            </a:r>
            <a:r>
              <a:rPr lang="en-US" sz="2400" u="sng" dirty="0" smtClean="0">
                <a:solidFill>
                  <a:srgbClr val="002060"/>
                </a:solidFill>
                <a:effectLst/>
              </a:rPr>
              <a:t>best fits each space</a:t>
            </a:r>
            <a:r>
              <a:rPr lang="ru-RU" sz="2400" u="sng" dirty="0" smtClean="0">
                <a:solidFill>
                  <a:srgbClr val="002060"/>
                </a:solidFill>
                <a:effectLst/>
              </a:rPr>
              <a:t> </a:t>
            </a:r>
            <a:br>
              <a:rPr lang="ru-RU" sz="2400" u="sng" dirty="0" smtClean="0">
                <a:solidFill>
                  <a:srgbClr val="002060"/>
                </a:solidFill>
                <a:effectLst/>
              </a:rPr>
            </a:br>
            <a:r>
              <a:rPr lang="en-US" sz="1800" i="1" u="sng" dirty="0" smtClean="0">
                <a:solidFill>
                  <a:srgbClr val="002060"/>
                </a:solidFill>
                <a:effectLst/>
              </a:rPr>
              <a:t>(</a:t>
            </a:r>
            <a:r>
              <a:rPr lang="ru-RU" sz="1800" i="1" u="sng" dirty="0" smtClean="0">
                <a:solidFill>
                  <a:srgbClr val="002060"/>
                </a:solidFill>
                <a:effectLst/>
              </a:rPr>
              <a:t>Прочитай текст и реши, какой из вариантов </a:t>
            </a:r>
            <a:r>
              <a:rPr lang="ru-RU" sz="1800" i="1" u="sng" dirty="0" smtClean="0">
                <a:solidFill>
                  <a:srgbClr val="C00000"/>
                </a:solidFill>
                <a:effectLst/>
              </a:rPr>
              <a:t>(А, В, С) </a:t>
            </a:r>
            <a:r>
              <a:rPr lang="ru-RU" sz="1800" i="1" u="sng" dirty="0" smtClean="0">
                <a:solidFill>
                  <a:srgbClr val="002060"/>
                </a:solidFill>
                <a:effectLst/>
              </a:rPr>
              <a:t>лучше всего подходит)</a:t>
            </a:r>
            <a:r>
              <a:rPr lang="en-US" sz="1800" i="1" u="sng" dirty="0" smtClean="0">
                <a:solidFill>
                  <a:srgbClr val="002060"/>
                </a:solidFill>
                <a:effectLst/>
              </a:rPr>
              <a:t>.</a:t>
            </a:r>
            <a:endParaRPr lang="ru-RU" sz="1800" i="1" dirty="0">
              <a:effectLst/>
            </a:endParaRPr>
          </a:p>
        </p:txBody>
      </p:sp>
      <p:pic>
        <p:nvPicPr>
          <p:cNvPr id="17412" name="Рисунок 5" descr="анимация космос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1013" y="1844675"/>
            <a:ext cx="827087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Алексей Гагарин.jpg"/>
          <p:cNvPicPr>
            <a:picLocks noChangeAspect="1"/>
          </p:cNvPicPr>
          <p:nvPr/>
        </p:nvPicPr>
        <p:blipFill>
          <a:blip r:embed="rId3" cstate="email">
            <a:lum bright="20000" contrast="10000"/>
          </a:blip>
          <a:stretch>
            <a:fillRect/>
          </a:stretch>
        </p:blipFill>
        <p:spPr>
          <a:xfrm>
            <a:off x="1763688" y="1916832"/>
            <a:ext cx="1241629" cy="8999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14" name="Рисунок 5" descr="604271064.jpg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12088" y="551656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535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Lucida Sans Unicode</vt:lpstr>
      <vt:lpstr>Wingdings 3</vt:lpstr>
      <vt:lpstr>Verdana</vt:lpstr>
      <vt:lpstr>Wingdings 2</vt:lpstr>
      <vt:lpstr>Calibri</vt:lpstr>
      <vt:lpstr>Arial Black</vt:lpstr>
      <vt:lpstr>Открытая</vt:lpstr>
      <vt:lpstr>Victorina “cosmos”  (5-6 forms).</vt:lpstr>
      <vt:lpstr>Task 1 Choose the right variant (Выбери правильный вариант):  </vt:lpstr>
      <vt:lpstr>Task 2.  Choose the right variant  (Выбери правильный вариант):  </vt:lpstr>
      <vt:lpstr>Task 3. Do you Know? Guess.  (Знаешь ли ты? Отгадай.)</vt:lpstr>
      <vt:lpstr>TASK 4.  CHOOSE THE RIGHT VARIANT (Выберите правильный вариант).</vt:lpstr>
      <vt:lpstr>TASK 5. CHOOSE THE RIGHT VARIANT  (выберите правильный вариант):</vt:lpstr>
      <vt:lpstr>TASK 6. Finish the sentences (Закончи предложения):</vt:lpstr>
      <vt:lpstr>Task 7. Guess the words (отгадай слова):</vt:lpstr>
      <vt:lpstr>TASK 8. Read the text below and decide which answer  (A, B, C) best fits each space  (Прочитай текст и реши, какой из вариантов (А, В, С) лучше всего подходит).</vt:lpstr>
      <vt:lpstr>TASK 9.  Answer the questions after  the text.  (Ответьте на вопросы после текста):</vt:lpstr>
      <vt:lpstr>TASK 10.  TRANSLATE THIS TEXT FROM ENGLISH INTO RUSSIAN  (переведите текст на русский язык). </vt:lpstr>
      <vt:lpstr>Слайд 12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1Choose the right variant:</dc:title>
  <dc:creator>www.PHILka.RU</dc:creator>
  <cp:lastModifiedBy>Дарёна</cp:lastModifiedBy>
  <cp:revision>19</cp:revision>
  <dcterms:created xsi:type="dcterms:W3CDTF">2011-03-19T11:09:08Z</dcterms:created>
  <dcterms:modified xsi:type="dcterms:W3CDTF">2011-12-15T12:21:07Z</dcterms:modified>
</cp:coreProperties>
</file>