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3"/>
  </p:notesMasterIdLst>
  <p:sldIdLst>
    <p:sldId id="256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5050"/>
    <a:srgbClr val="FFCC00"/>
    <a:srgbClr val="66FF66"/>
    <a:srgbClr val="CC3399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94" autoAdjust="0"/>
    <p:restoredTop sz="77836" autoAdjust="0"/>
  </p:normalViewPr>
  <p:slideViewPr>
    <p:cSldViewPr>
      <p:cViewPr>
        <p:scale>
          <a:sx n="59" d="100"/>
          <a:sy n="59" d="100"/>
        </p:scale>
        <p:origin x="-1842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D28A8-4A5A-4C48-B190-DA765C6AE199}" type="datetimeFigureOut">
              <a:rPr lang="ru-RU" smtClean="0"/>
              <a:pPr/>
              <a:t>17.09.2011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EA118-8197-4D0D-9FF5-D59D7141B6A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188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EA118-8197-4D0D-9FF5-D59D7141B6A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8315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EA118-8197-4D0D-9FF5-D59D7141B6A2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12" Type="http://schemas.openxmlformats.org/officeDocument/2006/relationships/image" Target="../media/image3.png"/><Relationship Id="rId2" Type="http://schemas.openxmlformats.org/officeDocument/2006/relationships/image" Target="../media/image25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wmf"/><Relationship Id="rId11" Type="http://schemas.openxmlformats.org/officeDocument/2006/relationships/image" Target="../media/image34.wmf"/><Relationship Id="rId5" Type="http://schemas.openxmlformats.org/officeDocument/2006/relationships/image" Target="../media/image28.wmf"/><Relationship Id="rId10" Type="http://schemas.openxmlformats.org/officeDocument/2006/relationships/image" Target="../media/image33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1643050"/>
            <a:ext cx="7416000" cy="1957401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4824" y="3886200"/>
            <a:ext cx="6400800" cy="1752600"/>
          </a:xfrm>
          <a:solidFill>
            <a:srgbClr val="FFFFFF">
              <a:alpha val="69804"/>
            </a:srgbClr>
          </a:solidFill>
          <a:ln w="28575">
            <a:solidFill>
              <a:srgbClr val="FFC000"/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FE86-F26E-4B60-98BB-355EE0CA20E8}" type="datetimeFigureOut">
              <a:rPr lang="en-US" smtClean="0"/>
              <a:pPr/>
              <a:t>9/17/2011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85BD-0644-485B-8290-5478788B69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FE86-F26E-4B60-98BB-355EE0CA20E8}" type="datetimeFigureOut">
              <a:rPr lang="en-US" smtClean="0"/>
              <a:pPr/>
              <a:t>9/17/2011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85BD-0644-485B-8290-5478788B69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FE86-F26E-4B60-98BB-355EE0CA20E8}" type="datetimeFigureOut">
              <a:rPr lang="en-US" smtClean="0"/>
              <a:pPr/>
              <a:t>9/17/2011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85BD-0644-485B-8290-5478788B69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FE86-F26E-4B60-98BB-355EE0CA20E8}" type="datetimeFigureOut">
              <a:rPr lang="en-US" smtClean="0"/>
              <a:pPr/>
              <a:t>9/17/2011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85BD-0644-485B-8290-5478788B69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FE86-F26E-4B60-98BB-355EE0CA20E8}" type="datetimeFigureOut">
              <a:rPr lang="en-US" smtClean="0"/>
              <a:pPr/>
              <a:t>9/17/2011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85BD-0644-485B-8290-5478788B69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FE86-F26E-4B60-98BB-355EE0CA20E8}" type="datetimeFigureOut">
              <a:rPr lang="en-US" smtClean="0"/>
              <a:pPr/>
              <a:t>9/17/2011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85BD-0644-485B-8290-5478788B69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FE86-F26E-4B60-98BB-355EE0CA20E8}" type="datetimeFigureOut">
              <a:rPr lang="en-US" smtClean="0"/>
              <a:pPr/>
              <a:t>9/17/2011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85BD-0644-485B-8290-5478788B69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FE86-F26E-4B60-98BB-355EE0CA20E8}" type="datetimeFigureOut">
              <a:rPr lang="en-US" smtClean="0"/>
              <a:pPr/>
              <a:t>9/17/2011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85BD-0644-485B-8290-5478788B695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Рисунок 6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3172" y="953810"/>
            <a:ext cx="603849" cy="551593"/>
          </a:xfrm>
          <a:prstGeom prst="rect">
            <a:avLst/>
          </a:prstGeom>
        </p:spPr>
      </p:pic>
      <p:pic>
        <p:nvPicPr>
          <p:cNvPr id="27" name="Рисунок 26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8135" y="1369883"/>
            <a:ext cx="603849" cy="551593"/>
          </a:xfrm>
          <a:prstGeom prst="rect">
            <a:avLst/>
          </a:prstGeom>
        </p:spPr>
      </p:pic>
      <p:pic>
        <p:nvPicPr>
          <p:cNvPr id="28" name="Рисунок 27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1207" y="1094087"/>
            <a:ext cx="603849" cy="551593"/>
          </a:xfrm>
          <a:prstGeom prst="rect">
            <a:avLst/>
          </a:prstGeom>
        </p:spPr>
      </p:pic>
      <p:pic>
        <p:nvPicPr>
          <p:cNvPr id="29" name="Рисунок 28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21782" y="700962"/>
            <a:ext cx="603849" cy="551593"/>
          </a:xfrm>
          <a:prstGeom prst="rect">
            <a:avLst/>
          </a:prstGeom>
        </p:spPr>
      </p:pic>
      <p:pic>
        <p:nvPicPr>
          <p:cNvPr id="30" name="Рисунок 29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84217" y="976757"/>
            <a:ext cx="603849" cy="551593"/>
          </a:xfrm>
          <a:prstGeom prst="rect">
            <a:avLst/>
          </a:prstGeom>
        </p:spPr>
      </p:pic>
      <p:pic>
        <p:nvPicPr>
          <p:cNvPr id="31" name="Рисунок 30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0542" y="1252555"/>
            <a:ext cx="603849" cy="551593"/>
          </a:xfrm>
          <a:prstGeom prst="rect">
            <a:avLst/>
          </a:prstGeom>
        </p:spPr>
      </p:pic>
      <p:pic>
        <p:nvPicPr>
          <p:cNvPr id="32" name="Рисунок 31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72822" y="700962"/>
            <a:ext cx="603849" cy="551593"/>
          </a:xfrm>
          <a:prstGeom prst="rect">
            <a:avLst/>
          </a:prstGeom>
        </p:spPr>
      </p:pic>
      <p:pic>
        <p:nvPicPr>
          <p:cNvPr id="33" name="Рисунок 32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7227" y="1224004"/>
            <a:ext cx="603849" cy="551593"/>
          </a:xfrm>
          <a:prstGeom prst="rect">
            <a:avLst/>
          </a:prstGeom>
        </p:spPr>
      </p:pic>
      <p:pic>
        <p:nvPicPr>
          <p:cNvPr id="34" name="Рисунок 33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73799" y="904690"/>
            <a:ext cx="603849" cy="551593"/>
          </a:xfrm>
          <a:prstGeom prst="rect">
            <a:avLst/>
          </a:prstGeom>
        </p:spPr>
      </p:pic>
      <p:pic>
        <p:nvPicPr>
          <p:cNvPr id="35" name="Рисунок 34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983" y="1180487"/>
            <a:ext cx="603849" cy="551593"/>
          </a:xfrm>
          <a:prstGeom prst="rect">
            <a:avLst/>
          </a:prstGeom>
        </p:spPr>
      </p:pic>
      <p:sp>
        <p:nvSpPr>
          <p:cNvPr id="87" name="Freeform 70">
            <a:hlinkClick r:id="" action="ppaction://macro?name=Ten"/>
          </p:cNvPr>
          <p:cNvSpPr/>
          <p:nvPr/>
        </p:nvSpPr>
        <p:spPr>
          <a:xfrm>
            <a:off x="7072330" y="5500702"/>
            <a:ext cx="936000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9" name="Picture 72" descr="f10.png">
            <a:hlinkClick r:id="" action="ppaction://macro?name=Ten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9636" y="5500702"/>
            <a:ext cx="757771" cy="491527"/>
          </a:xfrm>
          <a:prstGeom prst="rect">
            <a:avLst/>
          </a:prstGeom>
        </p:spPr>
      </p:pic>
      <p:sp>
        <p:nvSpPr>
          <p:cNvPr id="90" name="TextBox 89">
            <a:hlinkClick r:id="" action="ppaction://macro?name=Ten"/>
          </p:cNvPr>
          <p:cNvSpPr txBox="1"/>
          <p:nvPr/>
        </p:nvSpPr>
        <p:spPr>
          <a:xfrm>
            <a:off x="7436826" y="5429264"/>
            <a:ext cx="468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10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85" name="Freeform 77">
            <a:hlinkClick r:id="" action="ppaction://macro?name=Six"/>
          </p:cNvPr>
          <p:cNvSpPr/>
          <p:nvPr/>
        </p:nvSpPr>
        <p:spPr>
          <a:xfrm>
            <a:off x="1500060" y="5500702"/>
            <a:ext cx="928694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TextBox 85">
            <a:hlinkClick r:id="" action="ppaction://macro?name=Six"/>
          </p:cNvPr>
          <p:cNvSpPr txBox="1"/>
          <p:nvPr/>
        </p:nvSpPr>
        <p:spPr>
          <a:xfrm>
            <a:off x="1898072" y="5429264"/>
            <a:ext cx="434571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6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4" name="Picture 76" descr="f6.png">
            <a:hlinkClick r:id="" action="ppaction://macro?name=Six"/>
          </p:cNvPr>
          <p:cNvPicPr>
            <a:picLocks noChangeAspect="1"/>
          </p:cNvPicPr>
          <p:nvPr/>
        </p:nvPicPr>
        <p:blipFill>
          <a:blip r:embed="rId4" cstate="print"/>
          <a:srcRect l="9922" t="26746" r="10702"/>
          <a:stretch>
            <a:fillRect/>
          </a:stretch>
        </p:blipFill>
        <p:spPr>
          <a:xfrm>
            <a:off x="1500060" y="5572140"/>
            <a:ext cx="720000" cy="492996"/>
          </a:xfrm>
          <a:prstGeom prst="rect">
            <a:avLst/>
          </a:prstGeom>
        </p:spPr>
      </p:pic>
      <p:sp>
        <p:nvSpPr>
          <p:cNvPr id="81" name="Freeform 82">
            <a:hlinkClick r:id="" action="ppaction://macro?name=Nine"/>
          </p:cNvPr>
          <p:cNvSpPr/>
          <p:nvPr/>
        </p:nvSpPr>
        <p:spPr>
          <a:xfrm>
            <a:off x="5679236" y="5472184"/>
            <a:ext cx="928800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TextBox 81">
            <a:hlinkClick r:id="" action="ppaction://macro?name=Nine"/>
          </p:cNvPr>
          <p:cNvSpPr txBox="1"/>
          <p:nvPr/>
        </p:nvSpPr>
        <p:spPr>
          <a:xfrm>
            <a:off x="6036426" y="5429264"/>
            <a:ext cx="46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0" name="Picture 81" descr="f9.png">
            <a:hlinkClick r:id="" action="ppaction://macro?name=Nine"/>
          </p:cNvPr>
          <p:cNvPicPr>
            <a:picLocks noChangeAspect="1"/>
          </p:cNvPicPr>
          <p:nvPr/>
        </p:nvPicPr>
        <p:blipFill>
          <a:blip r:embed="rId5" cstate="print"/>
          <a:srcRect l="3947" t="12215" r="53947"/>
          <a:stretch>
            <a:fillRect/>
          </a:stretch>
        </p:blipFill>
        <p:spPr>
          <a:xfrm rot="16200000">
            <a:off x="5916259" y="5580014"/>
            <a:ext cx="369527" cy="414945"/>
          </a:xfrm>
          <a:prstGeom prst="rect">
            <a:avLst/>
          </a:prstGeom>
        </p:spPr>
      </p:pic>
      <p:sp>
        <p:nvSpPr>
          <p:cNvPr id="77" name="Freeform 87">
            <a:hlinkClick r:id="" action="ppaction://macro?name=Eight"/>
          </p:cNvPr>
          <p:cNvSpPr/>
          <p:nvPr/>
        </p:nvSpPr>
        <p:spPr>
          <a:xfrm>
            <a:off x="4286142" y="5472184"/>
            <a:ext cx="928800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TextBox 77">
            <a:hlinkClick r:id="" action="ppaction://macro?name=Eight"/>
          </p:cNvPr>
          <p:cNvSpPr txBox="1"/>
          <p:nvPr/>
        </p:nvSpPr>
        <p:spPr>
          <a:xfrm>
            <a:off x="4643332" y="5429264"/>
            <a:ext cx="46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8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6" name="Picture 86" descr="f8.png">
            <a:hlinkClick r:id="" action="ppaction://macro?name=Eight"/>
          </p:cNvPr>
          <p:cNvPicPr>
            <a:picLocks noChangeAspect="1"/>
          </p:cNvPicPr>
          <p:nvPr/>
        </p:nvPicPr>
        <p:blipFill>
          <a:blip r:embed="rId6" cstate="print"/>
          <a:srcRect l="10526" t="20684" r="65790" b="18241"/>
          <a:stretch>
            <a:fillRect/>
          </a:stretch>
        </p:blipFill>
        <p:spPr>
          <a:xfrm rot="19436323">
            <a:off x="4529217" y="5552328"/>
            <a:ext cx="320143" cy="444643"/>
          </a:xfrm>
          <a:prstGeom prst="rect">
            <a:avLst/>
          </a:prstGeom>
        </p:spPr>
      </p:pic>
      <p:sp>
        <p:nvSpPr>
          <p:cNvPr id="73" name="Freeform 92">
            <a:hlinkClick r:id="" action="ppaction://macro?name=Seven"/>
          </p:cNvPr>
          <p:cNvSpPr/>
          <p:nvPr/>
        </p:nvSpPr>
        <p:spPr>
          <a:xfrm>
            <a:off x="2893048" y="5472184"/>
            <a:ext cx="928800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gradFill>
            <a:gsLst>
              <a:gs pos="0">
                <a:schemeClr val="lt1">
                  <a:tint val="80000"/>
                  <a:satMod val="300000"/>
                  <a:alpha val="69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</a:gradFill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Box 73">
            <a:hlinkClick r:id="" action="ppaction://macro?name=Seven"/>
          </p:cNvPr>
          <p:cNvSpPr txBox="1"/>
          <p:nvPr/>
        </p:nvSpPr>
        <p:spPr>
          <a:xfrm>
            <a:off x="3282304" y="5429264"/>
            <a:ext cx="468000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5050"/>
                </a:solidFill>
              </a:rPr>
              <a:t>7</a:t>
            </a:r>
            <a:endParaRPr lang="en-US" sz="2000" b="1" dirty="0">
              <a:solidFill>
                <a:srgbClr val="FF5050"/>
              </a:solidFill>
            </a:endParaRPr>
          </a:p>
        </p:txBody>
      </p:sp>
      <p:pic>
        <p:nvPicPr>
          <p:cNvPr id="72" name="Picture 91" descr="f7.png">
            <a:hlinkClick r:id="" action="ppaction://macro?name=Seven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35924" y="5606266"/>
            <a:ext cx="528388" cy="323064"/>
          </a:xfrm>
          <a:prstGeom prst="rect">
            <a:avLst/>
          </a:prstGeom>
        </p:spPr>
      </p:pic>
      <p:sp>
        <p:nvSpPr>
          <p:cNvPr id="69" name="Freeform 97">
            <a:hlinkClick r:id="" action="ppaction://macro?name=Three"/>
          </p:cNvPr>
          <p:cNvSpPr/>
          <p:nvPr/>
        </p:nvSpPr>
        <p:spPr>
          <a:xfrm>
            <a:off x="4286248" y="4500570"/>
            <a:ext cx="928694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extBox 69">
            <a:hlinkClick r:id="" action="ppaction://macro?name=Three"/>
          </p:cNvPr>
          <p:cNvSpPr txBox="1"/>
          <p:nvPr/>
        </p:nvSpPr>
        <p:spPr>
          <a:xfrm>
            <a:off x="4684260" y="4429132"/>
            <a:ext cx="434571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68" name="Picture 2" descr="C:\Users\Katrin\Pictures\Microsoft Clip Organizer\j0246121.wmf">
            <a:hlinkClick r:id="" action="ppaction://macro?name=Three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4563895"/>
            <a:ext cx="431753" cy="436741"/>
          </a:xfrm>
          <a:prstGeom prst="rect">
            <a:avLst/>
          </a:prstGeom>
          <a:noFill/>
        </p:spPr>
      </p:pic>
      <p:sp>
        <p:nvSpPr>
          <p:cNvPr id="65" name="Freeform 106">
            <a:hlinkClick r:id="" action="ppaction://macro?name=Four"/>
          </p:cNvPr>
          <p:cNvSpPr/>
          <p:nvPr/>
        </p:nvSpPr>
        <p:spPr>
          <a:xfrm>
            <a:off x="5679342" y="4500570"/>
            <a:ext cx="928694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Box 65">
            <a:hlinkClick r:id="" action="ppaction://macro?name=Four"/>
          </p:cNvPr>
          <p:cNvSpPr txBox="1"/>
          <p:nvPr/>
        </p:nvSpPr>
        <p:spPr>
          <a:xfrm>
            <a:off x="6077354" y="4429132"/>
            <a:ext cx="434571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CC3399"/>
                </a:solidFill>
              </a:rPr>
              <a:t>4</a:t>
            </a:r>
            <a:endParaRPr lang="en-US" sz="2000" b="1" dirty="0">
              <a:solidFill>
                <a:srgbClr val="CC3399"/>
              </a:solidFill>
            </a:endParaRPr>
          </a:p>
        </p:txBody>
      </p:sp>
      <p:pic>
        <p:nvPicPr>
          <p:cNvPr id="61" name="Picture 4" descr="C:\Users\Katrin\Pictures\Microsoft Clip Organizer\j043690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5987885">
            <a:off x="5936680" y="4572008"/>
            <a:ext cx="270195" cy="270195"/>
          </a:xfrm>
          <a:prstGeom prst="rect">
            <a:avLst/>
          </a:prstGeom>
          <a:noFill/>
        </p:spPr>
      </p:pic>
      <p:pic>
        <p:nvPicPr>
          <p:cNvPr id="62" name="Picture 3" descr="C:\Users\Katrin\Pictures\Microsoft Clip Organizer\j0436902.png">
            <a:hlinkClick r:id="" action="ppaction://macro?name=Four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8672" y="4642742"/>
            <a:ext cx="270195" cy="270195"/>
          </a:xfrm>
          <a:prstGeom prst="rect">
            <a:avLst/>
          </a:prstGeom>
          <a:noFill/>
        </p:spPr>
      </p:pic>
      <p:pic>
        <p:nvPicPr>
          <p:cNvPr id="63" name="Picture 3" descr="C:\Users\Katrin\Pictures\Microsoft Clip Organizer\j0436902.png">
            <a:hlinkClick r:id="" action="ppaction://macro?name=Four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1745591">
            <a:off x="5851961" y="4606808"/>
            <a:ext cx="270195" cy="270195"/>
          </a:xfrm>
          <a:prstGeom prst="rect">
            <a:avLst/>
          </a:prstGeom>
          <a:noFill/>
        </p:spPr>
      </p:pic>
      <p:pic>
        <p:nvPicPr>
          <p:cNvPr id="64" name="Picture 4" descr="C:\Users\Katrin\Pictures\Microsoft Clip Organizer\j0436900.png">
            <a:hlinkClick r:id="" action="ppaction://macro?name=Four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316614">
            <a:off x="5822216" y="4750257"/>
            <a:ext cx="270195" cy="270195"/>
          </a:xfrm>
          <a:prstGeom prst="rect">
            <a:avLst/>
          </a:prstGeom>
          <a:noFill/>
        </p:spPr>
      </p:pic>
      <p:sp>
        <p:nvSpPr>
          <p:cNvPr id="57" name="Freeform 111">
            <a:hlinkClick r:id="" action="ppaction://macro?name=One"/>
          </p:cNvPr>
          <p:cNvSpPr/>
          <p:nvPr/>
        </p:nvSpPr>
        <p:spPr>
          <a:xfrm>
            <a:off x="1500060" y="4500570"/>
            <a:ext cx="928694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hlinkClick r:id="" action="ppaction://macro?name=One"/>
          </p:cNvPr>
          <p:cNvSpPr txBox="1"/>
          <p:nvPr/>
        </p:nvSpPr>
        <p:spPr>
          <a:xfrm>
            <a:off x="1898072" y="4429132"/>
            <a:ext cx="434571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56" name="Picture 5" descr="C:\Users\Katrin\Pictures\Microsoft Clip Organizer\j0436898.png">
            <a:hlinkClick r:id="" action="ppaction://macro?name=On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42936" y="4572008"/>
            <a:ext cx="435706" cy="435706"/>
          </a:xfrm>
          <a:prstGeom prst="rect">
            <a:avLst/>
          </a:prstGeom>
          <a:noFill/>
        </p:spPr>
      </p:pic>
      <p:sp>
        <p:nvSpPr>
          <p:cNvPr id="53" name="Freeform 116">
            <a:hlinkClick r:id="" action="ppaction://macro?name=Two"/>
          </p:cNvPr>
          <p:cNvSpPr/>
          <p:nvPr/>
        </p:nvSpPr>
        <p:spPr>
          <a:xfrm>
            <a:off x="2893048" y="4500570"/>
            <a:ext cx="928694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hlinkClick r:id="" action="ppaction://macro?name=Two"/>
          </p:cNvPr>
          <p:cNvSpPr txBox="1"/>
          <p:nvPr/>
        </p:nvSpPr>
        <p:spPr>
          <a:xfrm>
            <a:off x="3291060" y="4429132"/>
            <a:ext cx="434571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2" name="Picture 6" descr="C:\Users\Katrin\Pictures\Microsoft Clip Organizer\j0436897.png">
            <a:hlinkClick r:id="" action="ppaction://macro?name=Two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35924" y="4500570"/>
            <a:ext cx="478687" cy="478687"/>
          </a:xfrm>
          <a:prstGeom prst="rect">
            <a:avLst/>
          </a:prstGeom>
          <a:noFill/>
        </p:spPr>
      </p:pic>
      <p:sp>
        <p:nvSpPr>
          <p:cNvPr id="49" name="Freeform 121">
            <a:hlinkClick r:id="" action="ppaction://macro?name=Five"/>
          </p:cNvPr>
          <p:cNvSpPr/>
          <p:nvPr/>
        </p:nvSpPr>
        <p:spPr>
          <a:xfrm>
            <a:off x="7079636" y="4500570"/>
            <a:ext cx="928694" cy="57150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 extrusionOk="0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ln/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hlinkClick r:id="" action="ppaction://macro?name=Five"/>
          </p:cNvPr>
          <p:cNvSpPr txBox="1"/>
          <p:nvPr/>
        </p:nvSpPr>
        <p:spPr>
          <a:xfrm>
            <a:off x="7477648" y="4429132"/>
            <a:ext cx="434571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n w="3175">
                  <a:noFill/>
                </a:ln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2000" b="1" dirty="0">
              <a:ln w="3175">
                <a:noFill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8" name="Picture 120" descr="f5.png">
            <a:hlinkClick r:id="" action="ppaction://macro?name=Five"/>
          </p:cNvPr>
          <p:cNvPicPr>
            <a:picLocks noChangeAspect="1"/>
          </p:cNvPicPr>
          <p:nvPr/>
        </p:nvPicPr>
        <p:blipFill>
          <a:blip r:embed="rId13" cstate="print"/>
          <a:srcRect l="5263" t="8469" r="40789" b="13355"/>
          <a:stretch>
            <a:fillRect/>
          </a:stretch>
        </p:blipFill>
        <p:spPr>
          <a:xfrm>
            <a:off x="7222512" y="4572008"/>
            <a:ext cx="46125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5812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FE86-F26E-4B60-98BB-355EE0CA20E8}" type="datetimeFigureOut">
              <a:rPr lang="en-US" smtClean="0"/>
              <a:pPr/>
              <a:t>9/17/2011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85BD-0644-485B-8290-5478788B695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Рисунок 6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3172" y="953810"/>
            <a:ext cx="603849" cy="551593"/>
          </a:xfrm>
          <a:prstGeom prst="rect">
            <a:avLst/>
          </a:prstGeom>
        </p:spPr>
      </p:pic>
      <p:pic>
        <p:nvPicPr>
          <p:cNvPr id="27" name="Рисунок 26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8135" y="1369883"/>
            <a:ext cx="603849" cy="551593"/>
          </a:xfrm>
          <a:prstGeom prst="rect">
            <a:avLst/>
          </a:prstGeom>
        </p:spPr>
      </p:pic>
      <p:pic>
        <p:nvPicPr>
          <p:cNvPr id="28" name="Рисунок 27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1207" y="1094087"/>
            <a:ext cx="603849" cy="551593"/>
          </a:xfrm>
          <a:prstGeom prst="rect">
            <a:avLst/>
          </a:prstGeom>
        </p:spPr>
      </p:pic>
      <p:pic>
        <p:nvPicPr>
          <p:cNvPr id="29" name="Рисунок 28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21782" y="700962"/>
            <a:ext cx="603849" cy="551593"/>
          </a:xfrm>
          <a:prstGeom prst="rect">
            <a:avLst/>
          </a:prstGeom>
        </p:spPr>
      </p:pic>
      <p:pic>
        <p:nvPicPr>
          <p:cNvPr id="30" name="Рисунок 29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84217" y="976757"/>
            <a:ext cx="603849" cy="551593"/>
          </a:xfrm>
          <a:prstGeom prst="rect">
            <a:avLst/>
          </a:prstGeom>
        </p:spPr>
      </p:pic>
      <p:pic>
        <p:nvPicPr>
          <p:cNvPr id="31" name="Рисунок 30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0542" y="1252555"/>
            <a:ext cx="603849" cy="551593"/>
          </a:xfrm>
          <a:prstGeom prst="rect">
            <a:avLst/>
          </a:prstGeom>
        </p:spPr>
      </p:pic>
      <p:pic>
        <p:nvPicPr>
          <p:cNvPr id="32" name="Рисунок 31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72822" y="700962"/>
            <a:ext cx="603849" cy="551593"/>
          </a:xfrm>
          <a:prstGeom prst="rect">
            <a:avLst/>
          </a:prstGeom>
        </p:spPr>
      </p:pic>
      <p:pic>
        <p:nvPicPr>
          <p:cNvPr id="33" name="Рисунок 32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7227" y="1224004"/>
            <a:ext cx="603849" cy="551593"/>
          </a:xfrm>
          <a:prstGeom prst="rect">
            <a:avLst/>
          </a:prstGeom>
        </p:spPr>
      </p:pic>
      <p:pic>
        <p:nvPicPr>
          <p:cNvPr id="34" name="Рисунок 33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73799" y="904690"/>
            <a:ext cx="603849" cy="551593"/>
          </a:xfrm>
          <a:prstGeom prst="rect">
            <a:avLst/>
          </a:prstGeom>
        </p:spPr>
      </p:pic>
      <p:pic>
        <p:nvPicPr>
          <p:cNvPr id="35" name="Рисунок 34" descr="star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983" y="1180487"/>
            <a:ext cx="603849" cy="551593"/>
          </a:xfrm>
          <a:prstGeom prst="rect">
            <a:avLst/>
          </a:prstGeom>
        </p:spPr>
      </p:pic>
      <p:pic>
        <p:nvPicPr>
          <p:cNvPr id="51" name="Content Placeholder 3" descr="c1.png">
            <a:hlinkClick r:id="" action="ppaction://macro?name=One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85852" y="4786322"/>
            <a:ext cx="650385" cy="1080000"/>
          </a:xfrm>
          <a:prstGeom prst="rect">
            <a:avLst/>
          </a:prstGeom>
        </p:spPr>
      </p:pic>
      <p:pic>
        <p:nvPicPr>
          <p:cNvPr id="55" name="Picture 4" descr="c2.png">
            <a:hlinkClick r:id="" action="ppaction://macro?name=Two"/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92293" y="4786322"/>
            <a:ext cx="650387" cy="1080000"/>
          </a:xfrm>
          <a:prstGeom prst="rect">
            <a:avLst/>
          </a:prstGeom>
        </p:spPr>
      </p:pic>
      <p:pic>
        <p:nvPicPr>
          <p:cNvPr id="59" name="Picture 5" descr="c3.png">
            <a:hlinkClick r:id="" action="ppaction://macro?name=Three"/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43174" y="4786322"/>
            <a:ext cx="650387" cy="1080000"/>
          </a:xfrm>
          <a:prstGeom prst="rect">
            <a:avLst/>
          </a:prstGeom>
        </p:spPr>
      </p:pic>
      <p:pic>
        <p:nvPicPr>
          <p:cNvPr id="60" name="Picture 6" descr="c4.png">
            <a:hlinkClick r:id="" action="ppaction://macro?name=Four"/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405179" y="4786322"/>
            <a:ext cx="650387" cy="1080000"/>
          </a:xfrm>
          <a:prstGeom prst="rect">
            <a:avLst/>
          </a:prstGeom>
        </p:spPr>
      </p:pic>
      <p:pic>
        <p:nvPicPr>
          <p:cNvPr id="67" name="Picture 7" descr="c5.png">
            <a:hlinkClick r:id="" action="ppaction://macro?name=Five"/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111622" y="4786322"/>
            <a:ext cx="650387" cy="1080000"/>
          </a:xfrm>
          <a:prstGeom prst="rect">
            <a:avLst/>
          </a:prstGeom>
        </p:spPr>
      </p:pic>
      <p:pic>
        <p:nvPicPr>
          <p:cNvPr id="71" name="Picture 8" descr="c6.png">
            <a:hlinkClick r:id="" action="ppaction://macro?name=Six"/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818065" y="4786322"/>
            <a:ext cx="650387" cy="1080000"/>
          </a:xfrm>
          <a:prstGeom prst="rect">
            <a:avLst/>
          </a:prstGeom>
        </p:spPr>
      </p:pic>
      <p:pic>
        <p:nvPicPr>
          <p:cNvPr id="75" name="Picture 9" descr="c7.png">
            <a:hlinkClick r:id="" action="ppaction://macro?name=Seven"/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524508" y="4786322"/>
            <a:ext cx="650387" cy="1080000"/>
          </a:xfrm>
          <a:prstGeom prst="rect">
            <a:avLst/>
          </a:prstGeom>
        </p:spPr>
      </p:pic>
      <p:pic>
        <p:nvPicPr>
          <p:cNvPr id="79" name="Picture 10" descr="c8.png">
            <a:hlinkClick r:id="" action="ppaction://macro?name=Eight"/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230951" y="4786322"/>
            <a:ext cx="650387" cy="1080000"/>
          </a:xfrm>
          <a:prstGeom prst="rect">
            <a:avLst/>
          </a:prstGeom>
        </p:spPr>
      </p:pic>
      <p:pic>
        <p:nvPicPr>
          <p:cNvPr id="83" name="Picture 11" descr="c9.png">
            <a:hlinkClick r:id="" action="ppaction://macro?name=Nine"/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937394" y="4786322"/>
            <a:ext cx="650387" cy="1080000"/>
          </a:xfrm>
          <a:prstGeom prst="rect">
            <a:avLst/>
          </a:prstGeom>
        </p:spPr>
      </p:pic>
      <p:pic>
        <p:nvPicPr>
          <p:cNvPr id="88" name="Picture 12" descr="c10.png">
            <a:hlinkClick r:id="" action="ppaction://macro?name=Ten"/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643834" y="4786322"/>
            <a:ext cx="65038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768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hlinkClick r:id="" action="ppaction://macro?name=Ten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0968" y="5279048"/>
            <a:ext cx="584200" cy="555625"/>
          </a:xfrm>
          <a:prstGeom prst="rect">
            <a:avLst/>
          </a:prstGeom>
        </p:spPr>
      </p:pic>
      <p:pic>
        <p:nvPicPr>
          <p:cNvPr id="11" name="Рисунок 10">
            <a:hlinkClick r:id="" action="ppaction://macro?name=Nine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1054" y="5238392"/>
            <a:ext cx="498475" cy="603250"/>
          </a:xfrm>
          <a:prstGeom prst="rect">
            <a:avLst/>
          </a:prstGeom>
        </p:spPr>
      </p:pic>
      <p:pic>
        <p:nvPicPr>
          <p:cNvPr id="10" name="Рисунок 9">
            <a:hlinkClick r:id="" action="ppaction://macro?name=Eight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6212" y="5262720"/>
            <a:ext cx="536575" cy="574675"/>
          </a:xfrm>
          <a:prstGeom prst="rect">
            <a:avLst/>
          </a:prstGeom>
        </p:spPr>
      </p:pic>
      <p:pic>
        <p:nvPicPr>
          <p:cNvPr id="9" name="Рисунок 8">
            <a:hlinkClick r:id="" action="ppaction://macro?name=Seven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8793" y="5278553"/>
            <a:ext cx="374650" cy="565150"/>
          </a:xfrm>
          <a:prstGeom prst="rect">
            <a:avLst/>
          </a:prstGeom>
        </p:spPr>
      </p:pic>
      <p:pic>
        <p:nvPicPr>
          <p:cNvPr id="8" name="Рисунок 7">
            <a:hlinkClick r:id="" action="ppaction://macro?name=Six"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2241" y="5275324"/>
            <a:ext cx="450850" cy="565150"/>
          </a:xfrm>
          <a:prstGeom prst="rect">
            <a:avLst/>
          </a:prstGeom>
        </p:spPr>
      </p:pic>
      <p:pic>
        <p:nvPicPr>
          <p:cNvPr id="17" name="Рисунок 16">
            <a:hlinkClick r:id="" action="ppaction://macro?name=Five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4951" y="5281529"/>
            <a:ext cx="488950" cy="565150"/>
          </a:xfrm>
          <a:prstGeom prst="rect">
            <a:avLst/>
          </a:prstGeom>
        </p:spPr>
      </p:pic>
      <p:pic>
        <p:nvPicPr>
          <p:cNvPr id="16" name="Рисунок 15">
            <a:hlinkClick r:id="" action="ppaction://macro?name=Four"/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9457" y="5462444"/>
            <a:ext cx="479425" cy="374650"/>
          </a:xfrm>
          <a:prstGeom prst="rect">
            <a:avLst/>
          </a:prstGeom>
        </p:spPr>
      </p:pic>
      <p:pic>
        <p:nvPicPr>
          <p:cNvPr id="15" name="Рисунок 14">
            <a:hlinkClick r:id="" action="ppaction://macro?name=Three"/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9800" y="5234135"/>
            <a:ext cx="755650" cy="603250"/>
          </a:xfrm>
          <a:prstGeom prst="rect">
            <a:avLst/>
          </a:prstGeom>
        </p:spPr>
      </p:pic>
      <p:pic>
        <p:nvPicPr>
          <p:cNvPr id="14" name="Рисунок 13">
            <a:hlinkClick r:id="" action="ppaction://macro?name=Two"/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8135" y="5409842"/>
            <a:ext cx="393700" cy="431800"/>
          </a:xfrm>
          <a:prstGeom prst="rect">
            <a:avLst/>
          </a:prstGeom>
        </p:spPr>
      </p:pic>
      <p:pic>
        <p:nvPicPr>
          <p:cNvPr id="13" name="Рисунок 12">
            <a:hlinkClick r:id="" action="ppaction://macro?name=One"/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405" y="5192822"/>
            <a:ext cx="469900" cy="6508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FE86-F26E-4B60-98BB-355EE0CA20E8}" type="datetimeFigureOut">
              <a:rPr lang="en-US" smtClean="0"/>
              <a:pPr/>
              <a:t>9/17/2011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85BD-0644-485B-8290-5478788B695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Рисунок 6" descr="star3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273172" y="953810"/>
            <a:ext cx="603849" cy="551593"/>
          </a:xfrm>
          <a:prstGeom prst="rect">
            <a:avLst/>
          </a:prstGeom>
        </p:spPr>
      </p:pic>
      <p:pic>
        <p:nvPicPr>
          <p:cNvPr id="27" name="Рисунок 26" descr="star3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918135" y="1369883"/>
            <a:ext cx="603849" cy="551593"/>
          </a:xfrm>
          <a:prstGeom prst="rect">
            <a:avLst/>
          </a:prstGeom>
        </p:spPr>
      </p:pic>
      <p:pic>
        <p:nvPicPr>
          <p:cNvPr id="28" name="Рисунок 27" descr="star3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551207" y="1094087"/>
            <a:ext cx="603849" cy="551593"/>
          </a:xfrm>
          <a:prstGeom prst="rect">
            <a:avLst/>
          </a:prstGeom>
        </p:spPr>
      </p:pic>
      <p:pic>
        <p:nvPicPr>
          <p:cNvPr id="29" name="Рисунок 28" descr="star3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121782" y="700962"/>
            <a:ext cx="603849" cy="551593"/>
          </a:xfrm>
          <a:prstGeom prst="rect">
            <a:avLst/>
          </a:prstGeom>
        </p:spPr>
      </p:pic>
      <p:pic>
        <p:nvPicPr>
          <p:cNvPr id="30" name="Рисунок 29" descr="star3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984217" y="976757"/>
            <a:ext cx="603849" cy="551593"/>
          </a:xfrm>
          <a:prstGeom prst="rect">
            <a:avLst/>
          </a:prstGeom>
        </p:spPr>
      </p:pic>
      <p:pic>
        <p:nvPicPr>
          <p:cNvPr id="31" name="Рисунок 30" descr="star3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750542" y="1252555"/>
            <a:ext cx="603849" cy="551593"/>
          </a:xfrm>
          <a:prstGeom prst="rect">
            <a:avLst/>
          </a:prstGeom>
        </p:spPr>
      </p:pic>
      <p:pic>
        <p:nvPicPr>
          <p:cNvPr id="32" name="Рисунок 31" descr="star3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172822" y="700962"/>
            <a:ext cx="603849" cy="551593"/>
          </a:xfrm>
          <a:prstGeom prst="rect">
            <a:avLst/>
          </a:prstGeom>
        </p:spPr>
      </p:pic>
      <p:pic>
        <p:nvPicPr>
          <p:cNvPr id="33" name="Рисунок 32" descr="star3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957227" y="1224004"/>
            <a:ext cx="603849" cy="551593"/>
          </a:xfrm>
          <a:prstGeom prst="rect">
            <a:avLst/>
          </a:prstGeom>
        </p:spPr>
      </p:pic>
      <p:pic>
        <p:nvPicPr>
          <p:cNvPr id="34" name="Рисунок 33" descr="star3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873799" y="904690"/>
            <a:ext cx="603849" cy="551593"/>
          </a:xfrm>
          <a:prstGeom prst="rect">
            <a:avLst/>
          </a:prstGeom>
        </p:spPr>
      </p:pic>
      <p:pic>
        <p:nvPicPr>
          <p:cNvPr id="35" name="Рисунок 34" descr="star3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543983" y="1180487"/>
            <a:ext cx="603849" cy="551593"/>
          </a:xfrm>
          <a:prstGeom prst="rect">
            <a:avLst/>
          </a:prstGeom>
        </p:spPr>
      </p:pic>
      <p:sp>
        <p:nvSpPr>
          <p:cNvPr id="483" name="TextBox 482">
            <a:hlinkClick r:id="" action="ppaction://macro?name=Two"/>
          </p:cNvPr>
          <p:cNvSpPr txBox="1"/>
          <p:nvPr/>
        </p:nvSpPr>
        <p:spPr>
          <a:xfrm>
            <a:off x="1984374" y="5000635"/>
            <a:ext cx="504398" cy="509311"/>
          </a:xfrm>
          <a:prstGeom prst="round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0" name="TextBox 439">
            <a:hlinkClick r:id="" action="ppaction://macro?name=Three"/>
          </p:cNvPr>
          <p:cNvSpPr txBox="1"/>
          <p:nvPr/>
        </p:nvSpPr>
        <p:spPr>
          <a:xfrm>
            <a:off x="2832171" y="5000635"/>
            <a:ext cx="504397" cy="509311"/>
          </a:xfrm>
          <a:prstGeom prst="round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C000"/>
                </a:solidFill>
              </a:rPr>
              <a:t>3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401" name="TextBox 400">
            <a:hlinkClick r:id="" action="ppaction://macro?name=Five"/>
          </p:cNvPr>
          <p:cNvSpPr txBox="1"/>
          <p:nvPr/>
        </p:nvSpPr>
        <p:spPr>
          <a:xfrm>
            <a:off x="4215586" y="5000636"/>
            <a:ext cx="490515" cy="495294"/>
          </a:xfrm>
          <a:prstGeom prst="round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8" name="TextBox 357">
            <a:hlinkClick r:id="" action="ppaction://macro?name=Four"/>
          </p:cNvPr>
          <p:cNvSpPr txBox="1"/>
          <p:nvPr/>
        </p:nvSpPr>
        <p:spPr>
          <a:xfrm>
            <a:off x="3550150" y="5000635"/>
            <a:ext cx="504396" cy="509311"/>
          </a:xfrm>
          <a:prstGeom prst="round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7" name="TextBox 256">
            <a:hlinkClick r:id="" action="ppaction://macro?name=Six"/>
          </p:cNvPr>
          <p:cNvSpPr txBox="1"/>
          <p:nvPr/>
        </p:nvSpPr>
        <p:spPr>
          <a:xfrm>
            <a:off x="4932356" y="5000636"/>
            <a:ext cx="490515" cy="495294"/>
          </a:xfrm>
          <a:prstGeom prst="round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6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7" name="TextBox 206">
            <a:hlinkClick r:id="" action="ppaction://macro?name=Seven"/>
          </p:cNvPr>
          <p:cNvSpPr txBox="1"/>
          <p:nvPr/>
        </p:nvSpPr>
        <p:spPr>
          <a:xfrm>
            <a:off x="5676264" y="5000636"/>
            <a:ext cx="490515" cy="495294"/>
          </a:xfrm>
          <a:prstGeom prst="round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7" name="TextBox 146">
            <a:hlinkClick r:id="" action="ppaction://macro?name=Ten"/>
          </p:cNvPr>
          <p:cNvSpPr txBox="1"/>
          <p:nvPr/>
        </p:nvSpPr>
        <p:spPr>
          <a:xfrm>
            <a:off x="7687959" y="5000636"/>
            <a:ext cx="579183" cy="506690"/>
          </a:xfrm>
          <a:prstGeom prst="round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4" name="TextBox 93">
            <a:hlinkClick r:id="" action="ppaction://macro?name=Eight"/>
          </p:cNvPr>
          <p:cNvSpPr txBox="1"/>
          <p:nvPr/>
        </p:nvSpPr>
        <p:spPr>
          <a:xfrm>
            <a:off x="6225404" y="5000636"/>
            <a:ext cx="497415" cy="502262"/>
          </a:xfrm>
          <a:prstGeom prst="round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8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TextBox 35">
            <a:hlinkClick r:id="" action="ppaction://macro?name=Nine"/>
          </p:cNvPr>
          <p:cNvSpPr txBox="1"/>
          <p:nvPr/>
        </p:nvSpPr>
        <p:spPr>
          <a:xfrm>
            <a:off x="6991659" y="5000636"/>
            <a:ext cx="521243" cy="526320"/>
          </a:xfrm>
          <a:prstGeom prst="round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9</a:t>
            </a:r>
            <a:endParaRPr lang="en-US" sz="2000" b="1" dirty="0"/>
          </a:p>
        </p:txBody>
      </p:sp>
      <p:sp>
        <p:nvSpPr>
          <p:cNvPr id="532" name="TextBox 531">
            <a:hlinkClick r:id="" action="ppaction://macro?name=One"/>
          </p:cNvPr>
          <p:cNvSpPr txBox="1"/>
          <p:nvPr/>
        </p:nvSpPr>
        <p:spPr>
          <a:xfrm>
            <a:off x="1338698" y="5000635"/>
            <a:ext cx="504397" cy="509311"/>
          </a:xfrm>
          <a:prstGeom prst="roundRect">
            <a:avLst/>
          </a:prstGeom>
          <a:noFill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1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1146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FE86-F26E-4B60-98BB-355EE0CA20E8}" type="datetimeFigureOut">
              <a:rPr lang="en-US" smtClean="0"/>
              <a:pPr/>
              <a:t>9/17/2011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85BD-0644-485B-8290-5478788B69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FE86-F26E-4B60-98BB-355EE0CA20E8}" type="datetimeFigureOut">
              <a:rPr lang="en-US" smtClean="0"/>
              <a:pPr/>
              <a:t>9/17/2011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85BD-0644-485B-8290-5478788B69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FE86-F26E-4B60-98BB-355EE0CA20E8}" type="datetimeFigureOut">
              <a:rPr lang="en-US" smtClean="0"/>
              <a:pPr/>
              <a:t>9/17/2011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85BD-0644-485B-8290-5478788B69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FE86-F26E-4B60-98BB-355EE0CA20E8}" type="datetimeFigureOut">
              <a:rPr lang="en-US" smtClean="0"/>
              <a:pPr/>
              <a:t>9/17/2011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85BD-0644-485B-8290-5478788B69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EFE86-F26E-4B60-98BB-355EE0CA20E8}" type="datetimeFigureOut">
              <a:rPr lang="en-US" smtClean="0"/>
              <a:pPr/>
              <a:t>9/17/2011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585BD-0644-485B-8290-5478788B69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3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00" y="2786058"/>
            <a:ext cx="7416000" cy="1957401"/>
          </a:xfrm>
        </p:spPr>
        <p:txBody>
          <a:bodyPr>
            <a:normAutofit fontScale="90000"/>
          </a:bodyPr>
          <a:lstStyle/>
          <a:p>
            <a:r>
              <a:rPr lang="ru-RU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Математика  для  малышей</a:t>
            </a:r>
            <a:br>
              <a:rPr lang="ru-RU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7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(возраст 3 - 4 года)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480" y="500042"/>
            <a:ext cx="6400800" cy="1752600"/>
          </a:xfrm>
        </p:spPr>
        <p:txBody>
          <a:bodyPr>
            <a:normAutofit/>
          </a:bodyPr>
          <a:lstStyle/>
          <a:p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</a:rPr>
              <a:t>ГОУ  д/с общеразвивающего вида №2038  приоритетным художественно – эстетическим направлением .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4786322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 Автор 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 Воспитатель: Петросян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Лусине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Нориковна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                                               г. Москва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71563" y="928688"/>
            <a:ext cx="8072437" cy="5626100"/>
          </a:xfrm>
        </p:spPr>
        <p:txBody>
          <a:bodyPr/>
          <a:lstStyle/>
          <a:p>
            <a:pPr>
              <a:buNone/>
            </a:pPr>
            <a:r>
              <a:rPr lang="ru-RU" sz="2400" i="1" dirty="0">
                <a:solidFill>
                  <a:srgbClr val="002060"/>
                </a:solidFill>
              </a:rPr>
              <a:t>П</a:t>
            </a:r>
            <a:r>
              <a:rPr lang="ru-RU" sz="2400" i="1" dirty="0" smtClean="0">
                <a:solidFill>
                  <a:srgbClr val="002060"/>
                </a:solidFill>
              </a:rPr>
              <a:t>осле этого занятия дети должны научиться 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различать эти геометрические фигуры, а  также находить похожие по форме фигуры в окружающем мире.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imagesCA0IC6A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714752"/>
            <a:ext cx="2438400" cy="1876425"/>
          </a:xfrm>
          <a:prstGeom prst="rect">
            <a:avLst/>
          </a:prstGeom>
        </p:spPr>
      </p:pic>
      <p:pic>
        <p:nvPicPr>
          <p:cNvPr id="6" name="Рисунок 5" descr="imagesCA3YXS9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2285992"/>
            <a:ext cx="2128836" cy="1774030"/>
          </a:xfrm>
          <a:prstGeom prst="rect">
            <a:avLst/>
          </a:prstGeom>
        </p:spPr>
      </p:pic>
      <p:pic>
        <p:nvPicPr>
          <p:cNvPr id="7" name="Рисунок 6" descr="imagesCARLU9B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330" y="2428868"/>
            <a:ext cx="1524000" cy="1943100"/>
          </a:xfrm>
          <a:prstGeom prst="rect">
            <a:avLst/>
          </a:prstGeom>
        </p:spPr>
      </p:pic>
      <p:pic>
        <p:nvPicPr>
          <p:cNvPr id="8" name="Рисунок 7" descr="imagesCAR5EEC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3678020"/>
            <a:ext cx="1785950" cy="2341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500042"/>
            <a:ext cx="8329613" cy="5483225"/>
          </a:xfrm>
        </p:spPr>
        <p:txBody>
          <a:bodyPr>
            <a:normAutofit/>
          </a:bodyPr>
          <a:lstStyle/>
          <a:p>
            <a:pPr algn="ctr"/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  <a:p>
            <a:pPr algn="ctr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</a:rPr>
              <a:t>И родители, и педагоги знают, что математика - это мощный фактор интеллектуального развития ребенка, формирования его познавательных и творческих способностей. Известно и то, что от эффективности математического развития ребенка в дошкольном возрасте зависит успешность обучения математике в начальной школе.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4" name="Picture 16" descr="C:\Users\АннаВика\AppData\Local\Microsoft\Windows\Temporary Internet Files\Content.IE5\C39XQBX9\MC90023243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857628"/>
            <a:ext cx="2358633" cy="2156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«Что на что похоже?» 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Цель </a:t>
            </a:r>
            <a:r>
              <a:rPr lang="ru-RU" sz="2400" i="1" dirty="0" smtClean="0">
                <a:solidFill>
                  <a:srgbClr val="002060"/>
                </a:solidFill>
              </a:rPr>
              <a:t>: закрепить с детьми геометрическую фигуру круг, познакомить детей с геометрической фигурой: треугольник, тренировать память,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</a:rPr>
              <a:t>внимание,  фантазию, воображение.</a:t>
            </a:r>
          </a:p>
          <a:p>
            <a:endParaRPr lang="ru-RU" sz="2400" i="1" dirty="0"/>
          </a:p>
        </p:txBody>
      </p:sp>
      <p:sp>
        <p:nvSpPr>
          <p:cNvPr id="4" name="Овал 3"/>
          <p:cNvSpPr/>
          <p:nvPr/>
        </p:nvSpPr>
        <p:spPr>
          <a:xfrm>
            <a:off x="1403648" y="3628805"/>
            <a:ext cx="1368152" cy="1368152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 descr="imagesCA0IC6A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4786322"/>
            <a:ext cx="2009772" cy="1546582"/>
          </a:xfrm>
          <a:prstGeom prst="rect">
            <a:avLst/>
          </a:prstGeom>
        </p:spPr>
      </p:pic>
      <p:sp>
        <p:nvSpPr>
          <p:cNvPr id="7" name="Равнобедренный треугольник 6"/>
          <p:cNvSpPr/>
          <p:nvPr/>
        </p:nvSpPr>
        <p:spPr>
          <a:xfrm>
            <a:off x="6286512" y="4071942"/>
            <a:ext cx="1872208" cy="165618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imagesCART8FR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785" y="3606988"/>
            <a:ext cx="1409700" cy="1952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714374"/>
            <a:ext cx="8229600" cy="5786459"/>
          </a:xfrm>
        </p:spPr>
        <p:txBody>
          <a:bodyPr/>
          <a:lstStyle/>
          <a:p>
            <a:pPr>
              <a:buNone/>
            </a:pPr>
            <a:r>
              <a:rPr lang="ru-RU" sz="2200" i="1" dirty="0" smtClean="0">
                <a:solidFill>
                  <a:srgbClr val="002060"/>
                </a:solidFill>
              </a:rPr>
              <a:t>               </a:t>
            </a:r>
            <a:r>
              <a:rPr lang="ru-RU" sz="2200" b="1" i="1" dirty="0" smtClean="0">
                <a:solidFill>
                  <a:srgbClr val="002060"/>
                </a:solidFill>
              </a:rPr>
              <a:t>Демонстрационный материал</a:t>
            </a:r>
            <a:r>
              <a:rPr lang="en-US" sz="2200" b="1" i="1" dirty="0" smtClean="0">
                <a:solidFill>
                  <a:srgbClr val="002060"/>
                </a:solidFill>
              </a:rPr>
              <a:t>:</a:t>
            </a:r>
            <a:r>
              <a:rPr lang="ru-RU" sz="2200" b="1" i="1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buNone/>
            </a:pPr>
            <a:r>
              <a:rPr lang="ru-RU" sz="2200" i="1" dirty="0" smtClean="0">
                <a:solidFill>
                  <a:srgbClr val="002060"/>
                </a:solidFill>
              </a:rPr>
              <a:t>          круг,  треугольник, а также предметы круглой формы.</a:t>
            </a:r>
          </a:p>
          <a:p>
            <a:pPr>
              <a:buNone/>
            </a:pPr>
            <a:r>
              <a:rPr lang="ru-RU" sz="2200" b="1" i="1" dirty="0" smtClean="0">
                <a:solidFill>
                  <a:srgbClr val="002060"/>
                </a:solidFill>
              </a:rPr>
              <a:t>               Раздаточный материал</a:t>
            </a:r>
            <a:r>
              <a:rPr lang="en-US" sz="2200" b="1" i="1" dirty="0" smtClean="0">
                <a:solidFill>
                  <a:srgbClr val="002060"/>
                </a:solidFill>
              </a:rPr>
              <a:t>:</a:t>
            </a:r>
            <a:endParaRPr lang="ru-RU" sz="22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200" i="1" dirty="0" smtClean="0">
                <a:solidFill>
                  <a:srgbClr val="002060"/>
                </a:solidFill>
              </a:rPr>
              <a:t> </a:t>
            </a:r>
            <a:r>
              <a:rPr lang="ru-RU" sz="2200" i="1" dirty="0" smtClean="0">
                <a:solidFill>
                  <a:srgbClr val="002060"/>
                </a:solidFill>
              </a:rPr>
              <a:t>               большие круги, треугольники</a:t>
            </a:r>
          </a:p>
          <a:p>
            <a:pPr>
              <a:buNone/>
            </a:pPr>
            <a:r>
              <a:rPr lang="ru-RU" sz="2200" b="1" i="1" dirty="0" smtClean="0">
                <a:solidFill>
                  <a:srgbClr val="002060"/>
                </a:solidFill>
              </a:rPr>
              <a:t>               Ход занятия</a:t>
            </a:r>
            <a:r>
              <a:rPr lang="en-US" sz="2200" i="1" dirty="0" smtClean="0">
                <a:solidFill>
                  <a:srgbClr val="002060"/>
                </a:solidFill>
              </a:rPr>
              <a:t>:</a:t>
            </a:r>
            <a:r>
              <a:rPr lang="ru-RU" sz="2200" i="1" dirty="0" smtClean="0">
                <a:solidFill>
                  <a:srgbClr val="002060"/>
                </a:solidFill>
              </a:rPr>
              <a:t> сидя на ковре.</a:t>
            </a:r>
          </a:p>
          <a:p>
            <a:pPr>
              <a:buNone/>
            </a:pPr>
            <a:r>
              <a:rPr lang="ru-RU" sz="2200" i="1" dirty="0" smtClean="0">
                <a:solidFill>
                  <a:srgbClr val="002060"/>
                </a:solidFill>
              </a:rPr>
              <a:t>         Перед детьми на ковре большие геометрические фигуры  одного цвета</a:t>
            </a:r>
            <a:r>
              <a:rPr lang="ru-RU" sz="2400" i="1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ru-RU" sz="2200" dirty="0" smtClean="0">
              <a:solidFill>
                <a:srgbClr val="002060"/>
              </a:solidFill>
            </a:endParaRPr>
          </a:p>
          <a:p>
            <a:endParaRPr lang="ru-RU" sz="2800" dirty="0"/>
          </a:p>
        </p:txBody>
      </p:sp>
      <p:sp>
        <p:nvSpPr>
          <p:cNvPr id="8" name="Овал 7"/>
          <p:cNvSpPr/>
          <p:nvPr/>
        </p:nvSpPr>
        <p:spPr>
          <a:xfrm>
            <a:off x="4071934" y="3929066"/>
            <a:ext cx="1643074" cy="164307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071538" y="3714752"/>
            <a:ext cx="1928826" cy="2000264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435771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i="1" dirty="0" smtClean="0">
                <a:solidFill>
                  <a:srgbClr val="002060"/>
                </a:solidFill>
              </a:rPr>
              <a:t>  Я показываю детям круг.</a:t>
            </a:r>
            <a:br>
              <a:rPr lang="ru-RU" sz="2800" i="1" dirty="0" smtClean="0">
                <a:solidFill>
                  <a:srgbClr val="002060"/>
                </a:solidFill>
              </a:rPr>
            </a:br>
            <a:r>
              <a:rPr lang="ru-RU" sz="2800" i="1" dirty="0" smtClean="0">
                <a:solidFill>
                  <a:srgbClr val="002060"/>
                </a:solidFill>
              </a:rPr>
              <a:t>  Это круг. Покажите его –поднимите повыше . Что вы   показали ?</a:t>
            </a:r>
            <a:br>
              <a:rPr lang="ru-RU" sz="2800" i="1" dirty="0" smtClean="0">
                <a:solidFill>
                  <a:srgbClr val="002060"/>
                </a:solidFill>
              </a:rPr>
            </a:br>
            <a:r>
              <a:rPr lang="ru-RU" sz="2800" i="1" dirty="0" smtClean="0">
                <a:solidFill>
                  <a:srgbClr val="002060"/>
                </a:solidFill>
              </a:rPr>
              <a:t>-Круг.</a:t>
            </a:r>
            <a:br>
              <a:rPr lang="ru-RU" sz="2800" i="1" dirty="0" smtClean="0">
                <a:solidFill>
                  <a:srgbClr val="002060"/>
                </a:solidFill>
              </a:rPr>
            </a:br>
            <a:r>
              <a:rPr lang="ru-RU" sz="2800" i="1" dirty="0" smtClean="0">
                <a:solidFill>
                  <a:srgbClr val="002060"/>
                </a:solidFill>
              </a:rPr>
              <a:t>   А на что похож круг? Правда на солнышко?</a:t>
            </a:r>
            <a:br>
              <a:rPr lang="ru-RU" sz="2800" i="1" dirty="0" smtClean="0">
                <a:solidFill>
                  <a:srgbClr val="002060"/>
                </a:solidFill>
              </a:rPr>
            </a:br>
            <a:r>
              <a:rPr lang="ru-RU" sz="2800" i="1" dirty="0" smtClean="0">
                <a:solidFill>
                  <a:srgbClr val="002060"/>
                </a:solidFill>
              </a:rPr>
              <a:t> - Да.</a:t>
            </a:r>
            <a:br>
              <a:rPr lang="ru-RU" sz="2800" i="1" dirty="0" smtClean="0">
                <a:solidFill>
                  <a:srgbClr val="002060"/>
                </a:solidFill>
              </a:rPr>
            </a:br>
            <a:r>
              <a:rPr lang="ru-RU" sz="2800" i="1" dirty="0" smtClean="0">
                <a:solidFill>
                  <a:srgbClr val="002060"/>
                </a:solidFill>
              </a:rPr>
              <a:t> Я читаю стишок.</a:t>
            </a:r>
            <a:br>
              <a:rPr lang="ru-RU" sz="2800" i="1" dirty="0" smtClean="0">
                <a:solidFill>
                  <a:srgbClr val="002060"/>
                </a:solidFill>
              </a:rPr>
            </a:br>
            <a:r>
              <a:rPr lang="ru-RU" sz="2800" i="1" dirty="0" smtClean="0">
                <a:solidFill>
                  <a:srgbClr val="002060"/>
                </a:solidFill>
              </a:rPr>
              <a:t>--Солнышко  колоколнышко</a:t>
            </a:r>
            <a:br>
              <a:rPr lang="ru-RU" sz="2800" i="1" dirty="0" smtClean="0">
                <a:solidFill>
                  <a:srgbClr val="002060"/>
                </a:solidFill>
              </a:rPr>
            </a:br>
            <a:r>
              <a:rPr lang="ru-RU" sz="2800" i="1" dirty="0" smtClean="0">
                <a:solidFill>
                  <a:srgbClr val="002060"/>
                </a:solidFill>
              </a:rPr>
              <a:t> Выкатись на брёвнышко</a:t>
            </a:r>
            <a:br>
              <a:rPr lang="ru-RU" sz="2800" i="1" dirty="0" smtClean="0">
                <a:solidFill>
                  <a:srgbClr val="002060"/>
                </a:solidFill>
              </a:rPr>
            </a:br>
            <a:r>
              <a:rPr lang="ru-RU" sz="2800" i="1" dirty="0" smtClean="0">
                <a:solidFill>
                  <a:srgbClr val="002060"/>
                </a:solidFill>
              </a:rPr>
              <a:t> Сядь на пенёк</a:t>
            </a:r>
            <a:br>
              <a:rPr lang="ru-RU" sz="2800" i="1" dirty="0" smtClean="0">
                <a:solidFill>
                  <a:srgbClr val="002060"/>
                </a:solidFill>
              </a:rPr>
            </a:br>
            <a:r>
              <a:rPr lang="ru-RU" sz="2800" i="1" dirty="0" smtClean="0">
                <a:solidFill>
                  <a:srgbClr val="002060"/>
                </a:solidFill>
              </a:rPr>
              <a:t> Погуляй весь денёк.</a:t>
            </a:r>
            <a:br>
              <a:rPr lang="ru-RU" sz="2800" i="1" dirty="0" smtClean="0">
                <a:solidFill>
                  <a:srgbClr val="002060"/>
                </a:solidFill>
              </a:rPr>
            </a:br>
            <a:endParaRPr lang="ru-RU" sz="2800" i="1" dirty="0"/>
          </a:p>
        </p:txBody>
      </p:sp>
      <p:sp>
        <p:nvSpPr>
          <p:cNvPr id="3" name="Овал 2"/>
          <p:cNvSpPr/>
          <p:nvPr/>
        </p:nvSpPr>
        <p:spPr>
          <a:xfrm>
            <a:off x="4572000" y="3143248"/>
            <a:ext cx="1357322" cy="135732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imagesCAGEL1Z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3178296"/>
            <a:ext cx="2500330" cy="25128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642938"/>
            <a:ext cx="8229600" cy="5483225"/>
          </a:xfrm>
        </p:spPr>
        <p:txBody>
          <a:bodyPr/>
          <a:lstStyle/>
          <a:p>
            <a:pPr algn="ctr"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          --Кто  может мне показать предметы  круглой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                формы.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          Дети начинают искать и находят, колёсики     от      машин, кружочки от пирамид, булочки      (игрушечные )                   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и т.д.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 descr="imagesCA6KY6X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3000372"/>
            <a:ext cx="2433636" cy="1593244"/>
          </a:xfrm>
          <a:prstGeom prst="rect">
            <a:avLst/>
          </a:prstGeo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2714620"/>
            <a:ext cx="2143125" cy="2143125"/>
          </a:xfrm>
          <a:prstGeom prst="rect">
            <a:avLst/>
          </a:prstGeom>
        </p:spPr>
      </p:pic>
      <p:pic>
        <p:nvPicPr>
          <p:cNvPr id="8" name="Рисунок 7" descr="imagesCATVNIQ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2808039"/>
            <a:ext cx="1100140" cy="1692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428604"/>
            <a:ext cx="8229600" cy="576897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          </a:t>
            </a:r>
            <a:r>
              <a:rPr lang="ru-RU" sz="2400" i="1" dirty="0" smtClean="0">
                <a:solidFill>
                  <a:srgbClr val="002060"/>
                </a:solidFill>
              </a:rPr>
              <a:t>Я показываю треугольник.</a:t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     Это треугольник. Покажите его – поднимите повыше.  Что вы показали?</a:t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--Треугольник.</a:t>
            </a:r>
            <a:br>
              <a:rPr lang="ru-RU" sz="2400" i="1" dirty="0" smtClean="0">
                <a:solidFill>
                  <a:srgbClr val="002060"/>
                </a:solidFill>
              </a:rPr>
            </a:br>
            <a:endParaRPr lang="ru-RU" sz="2400" i="1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857488" y="2643182"/>
            <a:ext cx="2928958" cy="2428892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42910" y="857232"/>
            <a:ext cx="8229600" cy="53403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       --Молодцы.  Ой смотрите ребята кто к нам         пришёл?</a:t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 --Зайчик.</a:t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  --Да! К нам сегодня прибежал зайчик. У его    домика нету крыши и он хочет, чтобы мы ему помогли</a:t>
            </a:r>
            <a:endParaRPr lang="ru-RU" sz="2400" i="1" dirty="0" smtClean="0"/>
          </a:p>
        </p:txBody>
      </p:sp>
      <p:pic>
        <p:nvPicPr>
          <p:cNvPr id="8" name="Рисунок 7" descr="IMG_2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2714620"/>
            <a:ext cx="3433312" cy="3918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42910" y="214290"/>
            <a:ext cx="8229600" cy="576897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</a:t>
            </a:r>
          </a:p>
          <a:p>
            <a:pPr>
              <a:buNone/>
            </a:pPr>
            <a:r>
              <a:rPr lang="ru-RU" sz="2800" i="1" dirty="0" smtClean="0">
                <a:solidFill>
                  <a:srgbClr val="002060"/>
                </a:solidFill>
              </a:rPr>
              <a:t>          </a:t>
            </a:r>
            <a:r>
              <a:rPr lang="ru-RU" sz="2400" i="1" dirty="0" smtClean="0">
                <a:solidFill>
                  <a:srgbClr val="002060"/>
                </a:solidFill>
              </a:rPr>
              <a:t>А из чего можно делать крышу.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         --Из треугольника.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       --Правильно. А давайте из лего построим        треугольник и подарим зайчику.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      Дети соглашаются и мы из конструктора     строим треугольник.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IMG_23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3429000"/>
            <a:ext cx="3929090" cy="2946818"/>
          </a:xfrm>
          <a:prstGeom prst="rect">
            <a:avLst/>
          </a:prstGeom>
        </p:spPr>
      </p:pic>
      <p:pic>
        <p:nvPicPr>
          <p:cNvPr id="7" name="Рисунок 6" descr="IMG_23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429000"/>
            <a:ext cx="3857652" cy="2980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_RU_RU_Ed_12_MathTraining_2007v_Russ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7F3D6A5-216A-4077-A1B9-A76CCA7DD0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MS_RU_RU_Ed_12_MathTraining_2007v_Russia</Template>
  <TotalTime>2106</TotalTime>
  <Words>260</Words>
  <Application>Microsoft Office PowerPoint</Application>
  <PresentationFormat>Экран (4:3)</PresentationFormat>
  <Paragraphs>33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MS_RU_RU_Ed_12_MathTraining_2007v_Russia</vt:lpstr>
      <vt:lpstr>Математика  для  малышей (возраст 3 - 4 года) </vt:lpstr>
      <vt:lpstr>Слайд 2</vt:lpstr>
      <vt:lpstr>«Что на что похоже?» </vt:lpstr>
      <vt:lpstr>Слайд 4</vt:lpstr>
      <vt:lpstr>   Я показываю детям круг.   Это круг. Покажите его –поднимите повыше . Что вы   показали ? -Круг.    А на что похож круг? Правда на солнышко?  - Да.  Я читаю стишок. --Солнышко  колоколнышко  Выкатись на брёвнышко  Сядь на пенёк  Погуляй весь денёк. 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Тренажер по арифметике</dc:title>
  <dc:creator>Мелс</dc:creator>
  <cp:lastModifiedBy>Мелс</cp:lastModifiedBy>
  <cp:revision>75</cp:revision>
  <dcterms:modified xsi:type="dcterms:W3CDTF">2011-09-17T07:31:22Z</dcterms:modified>
  <cp:category>Тренажер по арифметике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TC027023349991</vt:lpwstr>
  </property>
</Properties>
</file>