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CECE7"/>
    <a:srgbClr val="F9D8CC"/>
    <a:srgbClr val="F07F09"/>
    <a:srgbClr val="D0D8E8"/>
    <a:srgbClr val="E9EDF4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9" autoAdjust="0"/>
  </p:normalViewPr>
  <p:slideViewPr>
    <p:cSldViewPr>
      <p:cViewPr>
        <p:scale>
          <a:sx n="100" d="100"/>
          <a:sy n="100" d="100"/>
        </p:scale>
        <p:origin x="-288" y="9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4145FD-7BC1-45CC-ABC6-6C8BB42D7F72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295A88-0195-4C44-B590-AF5A48BB5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B0FE39-A4FF-432E-A9A0-054622101C1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311C9F-7078-4B2E-9ACA-F79B65B6D84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A2FE-6062-4E94-81B2-1EAE47C3006E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97EB28-9314-463E-8090-E36B840A9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2E79A-67FA-41FF-80E3-A2F09FFFD0F5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DD33-3A96-4ED4-81C5-D47C1795D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2ABCF-5412-4592-9ABE-41580E9A2F2F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CDB1-333B-442F-BC71-86C30526E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7D103-94F7-409F-B6A8-7FD2F7145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9C807-2646-44EF-ABC9-39077B7CA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F8CD-18D4-47F2-BC5F-905F2E9DAAD1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CD50-31F9-4888-8E1A-088A01E80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C5C9-D101-4601-B3EA-B7E694F59D5B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8A9D-09B4-4452-89DE-1C1BD9D15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C661-9A5A-41BB-B09F-680B6DFD77A0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8258-E23D-4482-9663-8D5015EB4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6CA9-637E-4F6B-8C35-2DC85E633CB0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88C5C-C6FF-44FF-B9AE-BD4399039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2923-2459-4EDE-BB01-75A79CD93871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828CF-96C5-4F5C-8CDB-B53DACDC7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60F74-5ADC-4EEF-9B27-8081CA32FB8C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6224-ED85-49A8-B206-2F6E958FD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A644-4BD5-45B8-974E-A83B8D6A8325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B624-A524-41DB-AFE6-9FD0093E2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6E4E5-AC9F-4749-AD81-EDE236FEA127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15A1C-BB38-496E-B704-6DBEF0407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0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4581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3BFDC4-3382-4FDF-AB11-ECB2C39C602A}" type="datetimeFigureOut">
              <a:rPr lang="ru-RU"/>
              <a:pPr>
                <a:defRPr/>
              </a:pPr>
              <a:t>13.06.2010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E7D4896-E80D-4023-937B-4A0A426DE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8" r:id="rId3"/>
    <p:sldLayoutId id="2147483725" r:id="rId4"/>
    <p:sldLayoutId id="2147483724" r:id="rId5"/>
    <p:sldLayoutId id="2147483723" r:id="rId6"/>
    <p:sldLayoutId id="2147483722" r:id="rId7"/>
    <p:sldLayoutId id="2147483729" r:id="rId8"/>
    <p:sldLayoutId id="2147483730" r:id="rId9"/>
    <p:sldLayoutId id="2147483721" r:id="rId10"/>
    <p:sldLayoutId id="2147483720" r:id="rId11"/>
    <p:sldLayoutId id="2147483731" r:id="rId12"/>
    <p:sldLayoutId id="214748373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40;&#1072;&#1072;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oleObject" Target="../embeddings/_____Microsoft_Office_Excel_97-20032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5" y="3714750"/>
            <a:ext cx="4714875" cy="1357313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 b="1" smtClean="0">
                <a:solidFill>
                  <a:schemeClr val="accent2"/>
                </a:solidFill>
              </a:rPr>
              <a:t>Педагог – психолог Сунтарского политехнического лицея- интерната Тимофеева Е.Д.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928813"/>
            <a:ext cx="7672388" cy="1857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/>
              <a:t>Уроки психологии и проектная деятельность</a:t>
            </a:r>
            <a:r>
              <a:rPr lang="ru-RU" sz="3100"/>
              <a:t/>
            </a:r>
            <a:br>
              <a:rPr lang="ru-RU" sz="3100"/>
            </a:br>
            <a:r>
              <a:rPr lang="ru-RU" sz="3100" b="1"/>
              <a:t> </a:t>
            </a:r>
            <a:r>
              <a:rPr lang="ru-RU" sz="3100" b="1"/>
              <a:t>как </a:t>
            </a:r>
            <a:r>
              <a:rPr lang="ru-RU" sz="3100" b="1" smtClean="0"/>
              <a:t>условия формирования</a:t>
            </a:r>
            <a:r>
              <a:rPr lang="ru-RU" sz="3100"/>
              <a:t/>
            </a:r>
            <a:br>
              <a:rPr lang="ru-RU" sz="3100"/>
            </a:br>
            <a:r>
              <a:rPr lang="ru-RU" sz="3100" b="1"/>
              <a:t>социальной компетентности школьников</a:t>
            </a:r>
            <a:r>
              <a:rPr lang="ru-RU"/>
              <a:t/>
            </a:r>
            <a:br>
              <a:rPr lang="ru-RU"/>
            </a:br>
            <a:r>
              <a:rPr lang="ru-RU" b="1"/>
              <a:t> 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3571875" y="6072188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latin typeface="Cambria" pitchFamily="18" charset="0"/>
              </a:rPr>
              <a:t>Сунтар-2009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8" descr="5"/>
          <p:cNvPicPr>
            <a:picLocks noChangeAspect="1" noChangeArrowheads="1"/>
          </p:cNvPicPr>
          <p:nvPr/>
        </p:nvPicPr>
        <p:blipFill>
          <a:blip r:embed="rId2">
            <a:lum bright="36000" contrast="-12000"/>
          </a:blip>
          <a:srcRect/>
          <a:stretch>
            <a:fillRect/>
          </a:stretch>
        </p:blipFill>
        <p:spPr bwMode="auto">
          <a:xfrm>
            <a:off x="285750" y="142875"/>
            <a:ext cx="9286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1857364"/>
            <a:ext cx="7772400" cy="1079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err="1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Профессиограммы</a:t>
            </a:r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инженерных специальностей, востребованных в условиях </a:t>
            </a:r>
            <a:r>
              <a:rPr lang="ru-RU" sz="2400" err="1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мегапроектов</a:t>
            </a:r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РС (Я)</a:t>
            </a:r>
            <a:r>
              <a:rPr lang="ru-RU" sz="2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                      </a:t>
            </a:r>
            <a:r>
              <a:rPr lang="ru-RU" sz="1600"/>
              <a:t/>
            </a:r>
            <a:br>
              <a:rPr lang="ru-RU" sz="1600"/>
            </a:br>
            <a:endParaRPr lang="ru-RU" sz="16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57224" y="357166"/>
            <a:ext cx="777083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/>
            </a:r>
            <a:b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</a:br>
            <a:r>
              <a:rPr lang="ru-RU" sz="1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Внутрилицейскaя</a:t>
            </a: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научно – практическая конференция</a:t>
            </a:r>
            <a:b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«Трудоустройство и занятость населения, демографический потенциал, востребованные профессии »</a:t>
            </a:r>
            <a:r>
              <a:rPr lang="ru-RU" sz="1400" dirty="0">
                <a:solidFill>
                  <a:srgbClr val="FFFF00"/>
                </a:solidFill>
                <a:latin typeface="+mn-lt"/>
                <a:cs typeface="+mn-cs"/>
              </a:rPr>
              <a:t/>
            </a:r>
            <a:br>
              <a:rPr lang="ru-RU" sz="1400" dirty="0">
                <a:solidFill>
                  <a:srgbClr val="FFFF00"/>
                </a:solidFill>
                <a:latin typeface="+mn-lt"/>
                <a:cs typeface="+mn-cs"/>
              </a:rPr>
            </a:br>
            <a:endParaRPr lang="ru-RU" sz="14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71934" y="6072206"/>
            <a:ext cx="96051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2009 г</a:t>
            </a:r>
            <a:r>
              <a:rPr lang="ru-RU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500430" y="3571876"/>
            <a:ext cx="53578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Автор: </a:t>
            </a: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Селляхов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Василий Васильевич, 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ученик 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9 ”в” класса</a:t>
            </a:r>
            <a:b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</a:b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Руководитель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: 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Педагог-психолог  МОУ 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«СРПТЛ-И» </a:t>
            </a:r>
            <a:b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</a:b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Тимофеева Елена Даниловна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10800000" flipV="1">
            <a:off x="969962" y="142853"/>
            <a:ext cx="71326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Муниципальное образовательное учреждение</a:t>
            </a:r>
            <a:b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“</a:t>
            </a:r>
            <a:r>
              <a:rPr lang="ru-RU" sz="1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Сунтарский</a:t>
            </a: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политехнический лицей – интернат</a:t>
            </a:r>
            <a:r>
              <a:rPr lang="en-US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”</a:t>
            </a: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333375"/>
            <a:ext cx="87137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Актуальность темы: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В период внедрения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мегапроектов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РС (Я) возникает необходимость усиления пропаганды профессий технического направления среди учащихся  </a:t>
            </a:r>
            <a:endParaRPr lang="ru-RU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Новизна  темы: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Изучение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профессиограмм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инженерных специальностей может стимулировать повышение компетентности учащихся в области содержания профессий </a:t>
            </a:r>
            <a:r>
              <a:rPr lang="ru-RU" dirty="0">
                <a:solidFill>
                  <a:srgbClr val="3366FF"/>
                </a:solidFill>
                <a:latin typeface="+mn-lt"/>
                <a:cs typeface="+mn-cs"/>
              </a:rPr>
              <a:t/>
            </a:r>
            <a:br>
              <a:rPr lang="ru-RU" dirty="0">
                <a:solidFill>
                  <a:srgbClr val="3366FF"/>
                </a:solidFill>
                <a:latin typeface="+mn-lt"/>
                <a:cs typeface="+mn-cs"/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Цель работы: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Выявить круг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профессиограмм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инженерных специальностей, востребованных в условиях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мегапроектов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РС (Я)</a:t>
            </a:r>
            <a:r>
              <a:rPr lang="ru-RU" dirty="0">
                <a:solidFill>
                  <a:srgbClr val="3366FF"/>
                </a:solidFill>
                <a:latin typeface="+mn-lt"/>
                <a:cs typeface="+mn-cs"/>
              </a:rPr>
              <a:t/>
            </a:r>
            <a:br>
              <a:rPr lang="ru-RU" dirty="0">
                <a:solidFill>
                  <a:srgbClr val="3366FF"/>
                </a:solidFill>
                <a:latin typeface="+mn-lt"/>
                <a:cs typeface="+mn-cs"/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  <a:r>
              <a:rPr lang="ru-RU" dirty="0">
                <a:solidFill>
                  <a:srgbClr val="3366FF"/>
                </a:solidFill>
                <a:latin typeface="+mn-lt"/>
                <a:cs typeface="+mn-cs"/>
              </a:rPr>
              <a:t/>
            </a:r>
            <a:br>
              <a:rPr lang="ru-RU" dirty="0">
                <a:solidFill>
                  <a:srgbClr val="3366FF"/>
                </a:solidFill>
                <a:latin typeface="+mn-lt"/>
                <a:cs typeface="+mn-cs"/>
              </a:rPr>
            </a:b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1. Выявить востребованные в условиях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мегапроектов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РС (Я) технические профессии;</a:t>
            </a:r>
            <a:b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2. Найти и уточнить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профессиограммы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инженерных специальностей;</a:t>
            </a:r>
            <a:b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3. Распределить профессии по пяти приоритетным направлениям развития экономики РС(Я);</a:t>
            </a:r>
            <a:r>
              <a:rPr lang="ru-RU" dirty="0">
                <a:solidFill>
                  <a:srgbClr val="3366FF"/>
                </a:solidFill>
                <a:latin typeface="+mn-lt"/>
                <a:cs typeface="+mn-cs"/>
              </a:rPr>
              <a:t/>
            </a:r>
            <a:br>
              <a:rPr lang="ru-RU" dirty="0">
                <a:solidFill>
                  <a:srgbClr val="3366FF"/>
                </a:solidFill>
                <a:latin typeface="+mn-lt"/>
                <a:cs typeface="+mn-cs"/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Объект исследования: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Профессии технического профиля, востребованные в условиях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мегапроектов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РС(Я)</a:t>
            </a:r>
            <a:r>
              <a:rPr lang="ru-RU" dirty="0">
                <a:solidFill>
                  <a:srgbClr val="3366FF"/>
                </a:solidFill>
                <a:latin typeface="+mn-lt"/>
                <a:cs typeface="+mn-cs"/>
              </a:rPr>
              <a:t/>
            </a:r>
            <a:br>
              <a:rPr lang="ru-RU" dirty="0">
                <a:solidFill>
                  <a:srgbClr val="3366FF"/>
                </a:solidFill>
                <a:latin typeface="+mn-lt"/>
                <a:cs typeface="+mn-cs"/>
              </a:rPr>
            </a:br>
            <a:r>
              <a:rPr lang="ru-RU" dirty="0">
                <a:solidFill>
                  <a:srgbClr val="3366FF"/>
                </a:solidFill>
                <a:latin typeface="+mn-lt"/>
                <a:cs typeface="+mn-cs"/>
              </a:rPr>
              <a:t> </a:t>
            </a: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Предмет исследования: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Содержание </a:t>
            </a:r>
            <a:r>
              <a:rPr lang="ru-RU" b="1" dirty="0" err="1">
                <a:solidFill>
                  <a:srgbClr val="C00000"/>
                </a:solidFill>
                <a:latin typeface="+mn-lt"/>
                <a:cs typeface="+mn-cs"/>
              </a:rPr>
              <a:t>профессиограмм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инженерно – технических профессий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/>
                </a:solidFill>
                <a:latin typeface="+mn-lt"/>
                <a:cs typeface="+mn-cs"/>
              </a:rPr>
              <a:t/>
            </a:r>
            <a:br>
              <a:rPr lang="ru-RU" b="1" i="1" dirty="0">
                <a:solidFill>
                  <a:schemeClr val="tx2"/>
                </a:solidFill>
                <a:latin typeface="+mn-lt"/>
                <a:cs typeface="+mn-cs"/>
              </a:rPr>
            </a:br>
            <a:endParaRPr lang="ru-RU" b="1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8893" t="14949" r="14948" b="22478"/>
          <a:stretch>
            <a:fillRect/>
          </a:stretch>
        </p:blipFill>
        <p:spPr bwMode="auto">
          <a:xfrm>
            <a:off x="428625" y="285750"/>
            <a:ext cx="7848600" cy="59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30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" name="Rectangle 20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Приоритетные направления экономики РС(Я) до 2020 года.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325" name="Picture 229"/>
          <p:cNvPicPr>
            <a:picLocks noChangeAspect="1" noChangeArrowheads="1"/>
          </p:cNvPicPr>
          <p:nvPr/>
        </p:nvPicPr>
        <p:blipFill>
          <a:blip r:embed="rId3"/>
          <a:srcRect l="4964" t="27365" r="28596" b="15538"/>
          <a:stretch>
            <a:fillRect/>
          </a:stretch>
        </p:blipFill>
        <p:spPr bwMode="auto">
          <a:xfrm>
            <a:off x="395288" y="981075"/>
            <a:ext cx="82804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3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428750"/>
            <a:ext cx="7772400" cy="1470025"/>
          </a:xfrm>
        </p:spPr>
        <p:txBody>
          <a:bodyPr/>
          <a:lstStyle/>
          <a:p>
            <a:r>
              <a:rPr lang="ru-RU" sz="3600" b="1" i="1" smtClean="0">
                <a:latin typeface="Comic Sans MS" pitchFamily="66" charset="0"/>
              </a:rPr>
              <a:t>Причины популярности Анимэ - мультфильмов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714750" y="3357563"/>
            <a:ext cx="494665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ru-RU" sz="1400" smtClean="0">
              <a:latin typeface="Comic Sans MS" pitchFamily="66" charset="0"/>
            </a:endParaRPr>
          </a:p>
          <a:p>
            <a:pPr algn="l">
              <a:lnSpc>
                <a:spcPct val="80000"/>
              </a:lnSpc>
            </a:pPr>
            <a:r>
              <a:rPr lang="ru-RU" sz="1400" i="1" smtClean="0">
                <a:latin typeface="Comic Sans MS" pitchFamily="66" charset="0"/>
              </a:rPr>
              <a:t>Автор: ученица 8 «а» кл. СПТЛ-И Иванова  Реанна</a:t>
            </a:r>
          </a:p>
          <a:p>
            <a:pPr algn="l">
              <a:lnSpc>
                <a:spcPct val="80000"/>
              </a:lnSpc>
            </a:pPr>
            <a:r>
              <a:rPr lang="ru-RU" sz="1400" i="1" smtClean="0">
                <a:latin typeface="Comic Sans MS" pitchFamily="66" charset="0"/>
              </a:rPr>
              <a:t> Александровна</a:t>
            </a:r>
          </a:p>
          <a:p>
            <a:pPr algn="l">
              <a:lnSpc>
                <a:spcPct val="80000"/>
              </a:lnSpc>
            </a:pPr>
            <a:r>
              <a:rPr lang="ru-RU" sz="1400" i="1" smtClean="0">
                <a:latin typeface="Comic Sans MS" pitchFamily="66" charset="0"/>
              </a:rPr>
              <a:t>Руководитель: Тимофеева  Елена Даниловна,</a:t>
            </a:r>
          </a:p>
          <a:p>
            <a:pPr algn="l">
              <a:lnSpc>
                <a:spcPct val="80000"/>
              </a:lnSpc>
            </a:pPr>
            <a:r>
              <a:rPr lang="ru-RU" sz="1400" i="1" smtClean="0">
                <a:latin typeface="Comic Sans MS" pitchFamily="66" charset="0"/>
              </a:rPr>
              <a:t> педагог-психолог СПТЛ-И</a:t>
            </a:r>
          </a:p>
        </p:txBody>
      </p:sp>
      <p:pic>
        <p:nvPicPr>
          <p:cNvPr id="2055" name="Ааа.mp3"/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1" showWhenStopped="0">
                <p:cTn id="7" repeatCount="10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207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smtClean="0"/>
              <a:t/>
            </a:r>
            <a:br>
              <a:rPr lang="ru-RU" sz="3600" i="1" smtClean="0"/>
            </a:br>
            <a:endParaRPr lang="ru-RU" sz="3600" i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28688"/>
            <a:ext cx="8713788" cy="5256212"/>
          </a:xfrm>
        </p:spPr>
        <p:txBody>
          <a:bodyPr>
            <a:normAutofit fontScale="85000" lnSpcReduction="20000"/>
          </a:bodyPr>
          <a:lstStyle/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i="1" dirty="0" smtClean="0">
                <a:latin typeface="Comic Sans MS" pitchFamily="66" charset="0"/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Актуальность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i="1" dirty="0" smtClean="0">
                <a:latin typeface="Comic Sans MS" pitchFamily="66" charset="0"/>
              </a:rPr>
              <a:t>Малоизученный вопрос.</a:t>
            </a:r>
            <a:endParaRPr lang="ru-RU" sz="1800" b="1" i="1" dirty="0" smtClean="0"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Новизна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i="1" dirty="0" smtClean="0">
                <a:latin typeface="Comic Sans MS" pitchFamily="66" charset="0"/>
              </a:rPr>
              <a:t>Анализ </a:t>
            </a:r>
            <a:r>
              <a:rPr lang="ru-RU" sz="1800" i="1" dirty="0" err="1" smtClean="0">
                <a:latin typeface="Comic Sans MS" pitchFamily="66" charset="0"/>
              </a:rPr>
              <a:t>Анимэ</a:t>
            </a:r>
            <a:r>
              <a:rPr lang="ru-RU" sz="1800" i="1" dirty="0" smtClean="0">
                <a:latin typeface="Comic Sans MS" pitchFamily="66" charset="0"/>
              </a:rPr>
              <a:t>  мультфильмов с точки зрения подростка</a:t>
            </a:r>
            <a:endParaRPr lang="ru-RU" sz="1800" b="1" i="1" dirty="0" smtClean="0"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Цель: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i="1" dirty="0" smtClean="0">
                <a:latin typeface="Comic Sans MS" pitchFamily="66" charset="0"/>
              </a:rPr>
              <a:t>Целостный анализ </a:t>
            </a:r>
            <a:r>
              <a:rPr lang="ru-RU" sz="1800" i="1" dirty="0" err="1" smtClean="0">
                <a:latin typeface="Comic Sans MS" pitchFamily="66" charset="0"/>
              </a:rPr>
              <a:t>Анимэ</a:t>
            </a:r>
            <a:r>
              <a:rPr lang="ru-RU" sz="1800" i="1" dirty="0" smtClean="0">
                <a:latin typeface="Comic Sans MS" pitchFamily="66" charset="0"/>
              </a:rPr>
              <a:t> - мультиков</a:t>
            </a:r>
            <a:endParaRPr lang="ru-RU" sz="1800" b="1" i="1" dirty="0" smtClean="0"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Задачи:	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Анализ жанра, сюжета, образов персонажей, художественного оформления, дизайна интерьера и одежды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Выяснение уровня психологического воздействия на зрителей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Выявление причины популярности </a:t>
            </a:r>
            <a:r>
              <a:rPr lang="ru-RU" sz="1800" i="1" dirty="0" err="1" smtClean="0">
                <a:latin typeface="Comic Sans MS" pitchFamily="66" charset="0"/>
              </a:rPr>
              <a:t>Анимэ</a:t>
            </a:r>
            <a:r>
              <a:rPr lang="ru-RU" sz="1800" i="1" dirty="0" smtClean="0">
                <a:latin typeface="Comic Sans MS" pitchFamily="66" charset="0"/>
              </a:rPr>
              <a:t> 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Систематизация новых символов, знаков и слов</a:t>
            </a:r>
            <a:endParaRPr lang="ru-RU" sz="1800" b="1" i="1" dirty="0" smtClean="0"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Предмет Исследования: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i="1" dirty="0" err="1" smtClean="0">
                <a:latin typeface="Comic Sans MS" pitchFamily="66" charset="0"/>
              </a:rPr>
              <a:t>Анимэ</a:t>
            </a:r>
            <a:r>
              <a:rPr lang="ru-RU" sz="1800" i="1" dirty="0" smtClean="0">
                <a:latin typeface="Comic Sans MS" pitchFamily="66" charset="0"/>
              </a:rPr>
              <a:t> - мультфильмы</a:t>
            </a:r>
            <a:endParaRPr lang="ru-RU" sz="1800" b="1" i="1" dirty="0" smtClean="0"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Объект исследования: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i="1" dirty="0" smtClean="0">
                <a:latin typeface="Comic Sans MS" pitchFamily="66" charset="0"/>
              </a:rPr>
              <a:t>Подростки разной возрастной группы</a:t>
            </a:r>
            <a:endParaRPr lang="ru-RU" sz="1800" b="1" i="1" dirty="0" smtClean="0"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Методы исследования: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i="1" dirty="0" smtClean="0">
                <a:latin typeface="Comic Sans MS" pitchFamily="66" charset="0"/>
              </a:rPr>
              <a:t>Опросы и интервью</a:t>
            </a:r>
            <a:endParaRPr lang="ru-RU" sz="1800" b="1" i="1" dirty="0" smtClean="0"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  <a:latin typeface="Comic Sans MS" pitchFamily="66" charset="0"/>
              </a:rPr>
              <a:t>Этапы исследования:</a:t>
            </a:r>
            <a:endParaRPr lang="ru-RU" sz="18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Теоретический анализ исследования вопроса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Определение методики исследования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Проведение опросов и интервью и их анализ</a:t>
            </a:r>
          </a:p>
          <a:p>
            <a:pPr marL="609600" indent="-60960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800" i="1" dirty="0" smtClean="0">
                <a:latin typeface="Comic Sans MS" pitchFamily="66" charset="0"/>
              </a:rPr>
              <a:t>Выводы и предложения</a:t>
            </a:r>
            <a:endParaRPr lang="ru-RU" sz="18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142875"/>
            <a:ext cx="7772400" cy="857250"/>
          </a:xfrm>
        </p:spPr>
        <p:txBody>
          <a:bodyPr anchor="ctr"/>
          <a:lstStyle/>
          <a:p>
            <a:r>
              <a:rPr lang="ru-RU" sz="2000" b="1" i="1" smtClean="0">
                <a:latin typeface="Comic Sans MS" pitchFamily="66" charset="0"/>
              </a:rPr>
              <a:t>Таблица анализа жанра, режиссера, автора оригинала</a:t>
            </a:r>
          </a:p>
        </p:txBody>
      </p:sp>
      <p:pic>
        <p:nvPicPr>
          <p:cNvPr id="33794" name="Picture 9" descr="1227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628775"/>
            <a:ext cx="981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8" descr="180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565400"/>
            <a:ext cx="5873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7" descr="_896_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3500438"/>
            <a:ext cx="6778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6" descr="9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4508500"/>
            <a:ext cx="78422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ca107c778ca779c54217b8417ccbf67f"/>
          <p:cNvPicPr>
            <a:picLocks noChangeAspect="1" noChangeArrowheads="1"/>
          </p:cNvPicPr>
          <p:nvPr/>
        </p:nvPicPr>
        <p:blipFill>
          <a:blip r:embed="rId6"/>
          <a:srcRect l="32957" t="-29"/>
          <a:stretch>
            <a:fillRect/>
          </a:stretch>
        </p:blipFill>
        <p:spPr bwMode="auto">
          <a:xfrm>
            <a:off x="2843213" y="5445125"/>
            <a:ext cx="81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16"/>
          <p:cNvSpPr>
            <a:spLocks noChangeArrowheads="1"/>
          </p:cNvSpPr>
          <p:nvPr/>
        </p:nvSpPr>
        <p:spPr bwMode="auto">
          <a:xfrm>
            <a:off x="1184275" y="860425"/>
            <a:ext cx="22399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3800" name="Rectangle 22"/>
          <p:cNvSpPr>
            <a:spLocks noChangeArrowheads="1"/>
          </p:cNvSpPr>
          <p:nvPr/>
        </p:nvSpPr>
        <p:spPr bwMode="auto">
          <a:xfrm>
            <a:off x="1184275" y="860425"/>
            <a:ext cx="22399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3801" name="Rectangle 28"/>
          <p:cNvSpPr>
            <a:spLocks noChangeArrowheads="1"/>
          </p:cNvSpPr>
          <p:nvPr/>
        </p:nvSpPr>
        <p:spPr bwMode="auto">
          <a:xfrm>
            <a:off x="1184275" y="860425"/>
            <a:ext cx="22399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3802" name="Rectangle 34"/>
          <p:cNvSpPr>
            <a:spLocks noChangeArrowheads="1"/>
          </p:cNvSpPr>
          <p:nvPr/>
        </p:nvSpPr>
        <p:spPr bwMode="auto">
          <a:xfrm>
            <a:off x="1184275" y="860425"/>
            <a:ext cx="22399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3803" name="Rectangle 40"/>
          <p:cNvSpPr>
            <a:spLocks noChangeArrowheads="1"/>
          </p:cNvSpPr>
          <p:nvPr/>
        </p:nvSpPr>
        <p:spPr bwMode="auto">
          <a:xfrm>
            <a:off x="1184275" y="860425"/>
            <a:ext cx="22399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aphicFrame>
        <p:nvGraphicFramePr>
          <p:cNvPr id="9440" name="Group 224"/>
          <p:cNvGraphicFramePr>
            <a:graphicFrameLocks noGrp="1"/>
          </p:cNvGraphicFramePr>
          <p:nvPr/>
        </p:nvGraphicFramePr>
        <p:xfrm>
          <a:off x="1258888" y="1268413"/>
          <a:ext cx="6769100" cy="5184775"/>
        </p:xfrm>
        <a:graphic>
          <a:graphicData uri="http://schemas.openxmlformats.org/drawingml/2006/table">
            <a:tbl>
              <a:tblPr/>
              <a:tblGrid>
                <a:gridCol w="342900"/>
                <a:gridCol w="2236787"/>
                <a:gridCol w="1403350"/>
                <a:gridCol w="1071563"/>
                <a:gridCol w="17145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Режиссер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 оригинала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Наруто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Приключение, комедия, боевые искусства, сёнен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Датэ Хаято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Кисамото Масаси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Приключения, комедия, фэнтези, сёнен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Абэ Нориюки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Куборите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Евангелион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Драма, комедия, мистика, триллер,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Сёнен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Казуя Тцузумаки, Масаюки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Данное Анимэ не создано по сценарию манги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Сейлор Мун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Комедия, фэнтези, сёнен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Тедзука Осаму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Данное Анимэ не создано по сценарию манги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Король Шаманов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Приключение, комедия, боевые искусства, сёнен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Митзусима Сэйди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Данное Анимэ не создано по сценарию манги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750"/>
            <a:ext cx="8229600" cy="428625"/>
          </a:xfrm>
        </p:spPr>
        <p:txBody>
          <a:bodyPr anchor="ctr"/>
          <a:lstStyle/>
          <a:p>
            <a:r>
              <a:rPr lang="ru-RU" sz="2000" b="1" i="1" smtClean="0">
                <a:latin typeface="Comic Sans MS" pitchFamily="66" charset="0"/>
              </a:rPr>
              <a:t>Таблица анализа графики, художественного оформления </a:t>
            </a:r>
          </a:p>
        </p:txBody>
      </p:sp>
      <p:graphicFrame>
        <p:nvGraphicFramePr>
          <p:cNvPr id="18812" name="Group 380"/>
          <p:cNvGraphicFramePr>
            <a:graphicFrameLocks noGrp="1"/>
          </p:cNvGraphicFramePr>
          <p:nvPr>
            <p:ph idx="1"/>
          </p:nvPr>
        </p:nvGraphicFramePr>
        <p:xfrm>
          <a:off x="539750" y="1052513"/>
          <a:ext cx="8316913" cy="5068887"/>
        </p:xfrm>
        <a:graphic>
          <a:graphicData uri="http://schemas.openxmlformats.org/drawingml/2006/table">
            <a:tbl>
              <a:tblPr/>
              <a:tblGrid>
                <a:gridCol w="373063"/>
                <a:gridCol w="1076325"/>
                <a:gridCol w="1296978"/>
                <a:gridCol w="1285884"/>
                <a:gridCol w="928694"/>
                <a:gridCol w="895344"/>
                <a:gridCol w="798512"/>
                <a:gridCol w="941388"/>
                <a:gridCol w="720725"/>
              </a:tblGrid>
              <a:tr h="8445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Сцены насилия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Психологическое давление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Веселость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Графика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Дизайн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Образы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персон.-й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Муз.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Сопр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.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Наруто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Присутствуют при каждой серии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Минимальное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 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Блич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Присутствуют при каждой серии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Среднее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Евангелион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Присутствуют при каждой серии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Максимальное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Сейлор Мун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Присутствуют при каждой серии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Отсутствует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Король Шаманов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Присутствуют при каждой серии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Отсутствует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10\10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3"/>
          <p:cNvSpPr>
            <a:spLocks noGrp="1" noChangeArrowheads="1"/>
          </p:cNvSpPr>
          <p:nvPr>
            <p:ph type="title"/>
          </p:nvPr>
        </p:nvSpPr>
        <p:spPr>
          <a:xfrm>
            <a:off x="468313" y="214313"/>
            <a:ext cx="8229600" cy="571500"/>
          </a:xfrm>
        </p:spPr>
        <p:txBody>
          <a:bodyPr anchor="ctr"/>
          <a:lstStyle/>
          <a:p>
            <a:r>
              <a:rPr lang="ru-RU" sz="2000" b="1" i="1" smtClean="0">
                <a:latin typeface="Comic Sans MS" pitchFamily="66" charset="0"/>
              </a:rPr>
              <a:t>Систематизация знаков</a:t>
            </a:r>
          </a:p>
        </p:txBody>
      </p:sp>
      <p:graphicFrame>
        <p:nvGraphicFramePr>
          <p:cNvPr id="14373" name="Group 37"/>
          <p:cNvGraphicFramePr>
            <a:graphicFrameLocks noGrp="1"/>
          </p:cNvGraphicFramePr>
          <p:nvPr>
            <p:ph sz="half" idx="2"/>
          </p:nvPr>
        </p:nvGraphicFramePr>
        <p:xfrm>
          <a:off x="179388" y="1196975"/>
          <a:ext cx="8713787" cy="5014913"/>
        </p:xfrm>
        <a:graphic>
          <a:graphicData uri="http://schemas.openxmlformats.org/drawingml/2006/table">
            <a:tbl>
              <a:tblPr/>
              <a:tblGrid>
                <a:gridCol w="4359275"/>
                <a:gridCol w="4354512"/>
              </a:tblGrid>
              <a:tr h="5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Показывает положительные эмоции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Показывает отрицательные эмоции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0">
                <a:tc>
                  <a:txBody>
                    <a:bodyPr/>
                    <a:lstStyle/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^_^   Улыбка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@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_@Обалдение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^_-   Подмигивание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*^_^* Смущения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^_^)/~~  Привет!!!!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*_*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Фанатение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^^   Улыбка через силу         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^}{^ Любовь 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(-.-)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Zzz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  сон</a:t>
                      </a:r>
                    </a:p>
                    <a:p>
                      <a:pPr marL="0" marR="0" lvl="0" indent="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o_o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</a:rPr>
                        <a:t>   Удивление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;_;     Плач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&gt;_&lt;   Злость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(T_T)  Горький плач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V_v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  Неприятное удивление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-_-;  Болезнь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x_x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  Смерть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%_% Ночь перед компьютером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V_V    Грусть          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O_O  Большое удивление                  </a:t>
                      </a:r>
                    </a:p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O_o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   Сильное удивление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anchor="ctr"/>
          <a:lstStyle/>
          <a:p>
            <a:r>
              <a:rPr lang="ru-RU" sz="2000" b="1" smtClean="0">
                <a:latin typeface="Comic Sans MS" pitchFamily="66" charset="0"/>
              </a:rPr>
              <a:t>Систематизация слов</a:t>
            </a:r>
          </a:p>
        </p:txBody>
      </p:sp>
      <p:graphicFrame>
        <p:nvGraphicFramePr>
          <p:cNvPr id="16415" name="Group 3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8488" cy="3533775"/>
        </p:xfrm>
        <a:graphic>
          <a:graphicData uri="http://schemas.openxmlformats.org/drawingml/2006/table">
            <a:tbl>
              <a:tblPr/>
              <a:tblGrid>
                <a:gridCol w="4110038"/>
                <a:gridCol w="4108450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Положительное значение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Отрицательное 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Охаё - с добрым утром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Конничива - привет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Саюнара - пока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Оясуминосай - спокойной ночи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Аригото - спасибо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Итадакимас - спасибо за еду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Онэгай- пожалуйста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Гомене, гоменесай- прости, извините меня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Бака- оскорбительное слово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Ксо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чекщо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 - выражение отчаяния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Тэмэ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- оскорбительное выражение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571500"/>
          </a:xfrm>
        </p:spPr>
        <p:txBody>
          <a:bodyPr/>
          <a:lstStyle/>
          <a:p>
            <a:r>
              <a:rPr lang="ru-RU" sz="2000" b="1" smtClean="0"/>
              <a:t>МОДЕЛЬ СОЦИАЛЬНОЙ КОМПЕТЕНТНОСТИ ЛИЦЕИСТОВ</a:t>
            </a:r>
          </a:p>
        </p:txBody>
      </p:sp>
      <p:grpSp>
        <p:nvGrpSpPr>
          <p:cNvPr id="17410" name="Группа 41"/>
          <p:cNvGrpSpPr>
            <a:grpSpLocks/>
          </p:cNvGrpSpPr>
          <p:nvPr/>
        </p:nvGrpSpPr>
        <p:grpSpPr bwMode="auto">
          <a:xfrm>
            <a:off x="357188" y="1804988"/>
            <a:ext cx="8501062" cy="4267200"/>
            <a:chOff x="357158" y="1804562"/>
            <a:chExt cx="8501122" cy="4267644"/>
          </a:xfrm>
        </p:grpSpPr>
        <p:sp>
          <p:nvSpPr>
            <p:cNvPr id="17412" name="Text Box 3"/>
            <p:cNvSpPr txBox="1">
              <a:spLocks noChangeArrowheads="1"/>
            </p:cNvSpPr>
            <p:nvPr/>
          </p:nvSpPr>
          <p:spPr bwMode="auto">
            <a:xfrm>
              <a:off x="3178988" y="1804562"/>
              <a:ext cx="2845195" cy="338554"/>
            </a:xfrm>
            <a:prstGeom prst="rect">
              <a:avLst/>
            </a:prstGeom>
            <a:gradFill rotWithShape="1">
              <a:gsLst>
                <a:gs pos="0">
                  <a:srgbClr val="CCFFFF"/>
                </a:gs>
                <a:gs pos="50000">
                  <a:srgbClr val="FFFFFF"/>
                </a:gs>
                <a:gs pos="100000">
                  <a:srgbClr val="CCFFFF"/>
                </a:gs>
              </a:gsLst>
              <a:lin ang="5400000" scaled="1"/>
            </a:gra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1600" b="1">
                  <a:solidFill>
                    <a:srgbClr val="FF0000"/>
                  </a:solidFill>
                  <a:latin typeface="Calibri" pitchFamily="34" charset="0"/>
                </a:rPr>
                <a:t>Социальная компетентность</a:t>
              </a:r>
              <a:endParaRPr lang="ru-RU"/>
            </a:p>
          </p:txBody>
        </p:sp>
        <p:sp>
          <p:nvSpPr>
            <p:cNvPr id="17413" name="Text Box 4"/>
            <p:cNvSpPr txBox="1">
              <a:spLocks noChangeArrowheads="1"/>
            </p:cNvSpPr>
            <p:nvPr/>
          </p:nvSpPr>
          <p:spPr bwMode="auto">
            <a:xfrm>
              <a:off x="357158" y="2420689"/>
              <a:ext cx="2168797" cy="670503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200">
                  <a:solidFill>
                    <a:srgbClr val="008000"/>
                  </a:solidFill>
                  <a:latin typeface="Calibri" pitchFamily="34" charset="0"/>
                </a:rPr>
                <a:t>Умение анализировать ситуации, мотивы, интересы, чувства, поступки других</a:t>
              </a:r>
              <a:endParaRPr lang="ru-RU" sz="1200"/>
            </a:p>
          </p:txBody>
        </p:sp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3143240" y="2500306"/>
              <a:ext cx="3000396" cy="670503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Умение понимать самого себя и относиться к себе, своей жизни, здоровью, окружающей среде с должным уважением</a:t>
              </a:r>
              <a:endParaRPr lang="ru-RU" sz="1100"/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6689483" y="2387043"/>
              <a:ext cx="2168797" cy="670503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Готовность брать на себя ответственность за свой счет выбор и свои поступки</a:t>
              </a:r>
            </a:p>
          </p:txBody>
        </p:sp>
        <p:sp>
          <p:nvSpPr>
            <p:cNvPr id="17416" name="Text Box 7"/>
            <p:cNvSpPr txBox="1">
              <a:spLocks noChangeArrowheads="1"/>
            </p:cNvSpPr>
            <p:nvPr/>
          </p:nvSpPr>
          <p:spPr bwMode="auto">
            <a:xfrm>
              <a:off x="357158" y="3214686"/>
              <a:ext cx="2168797" cy="927932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200">
                  <a:solidFill>
                    <a:srgbClr val="008000"/>
                  </a:solidFill>
                  <a:latin typeface="Calibri" pitchFamily="34" charset="0"/>
                </a:rPr>
                <a:t>Умение быть независимым, отстаивать свою позицию конструктивными способами</a:t>
              </a:r>
              <a:endParaRPr lang="ru-RU" sz="1200"/>
            </a:p>
          </p:txBody>
        </p:sp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>
              <a:off x="3166138" y="3336740"/>
              <a:ext cx="2977498" cy="670503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Вера в себя, свои способности и собственную возможность быть эффективным в избранных сферах деятельности</a:t>
              </a:r>
              <a:endParaRPr lang="ru-RU" sz="1100"/>
            </a:p>
          </p:txBody>
        </p:sp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6689483" y="3372798"/>
              <a:ext cx="2168797" cy="385351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Умение принимать решение и делать выбор</a:t>
              </a: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357158" y="4229424"/>
              <a:ext cx="2168797" cy="927932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200">
                  <a:solidFill>
                    <a:srgbClr val="008000"/>
                  </a:solidFill>
                  <a:latin typeface="Calibri" pitchFamily="34" charset="0"/>
                </a:rPr>
                <a:t>Осознание возможности и необходимости быть субъектом общественной жизни и деятельности</a:t>
              </a:r>
              <a:endParaRPr lang="ru-RU" sz="1200"/>
            </a:p>
          </p:txBody>
        </p:sp>
        <p:sp>
          <p:nvSpPr>
            <p:cNvPr id="17420" name="Text Box 11"/>
            <p:cNvSpPr txBox="1">
              <a:spLocks noChangeArrowheads="1"/>
            </p:cNvSpPr>
            <p:nvPr/>
          </p:nvSpPr>
          <p:spPr bwMode="auto">
            <a:xfrm>
              <a:off x="3164386" y="4221503"/>
              <a:ext cx="2979250" cy="944566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Способность ставить перед собой близкие и дальние цели, ясно определять и переопределять их в зависимости от ситуации, вырабатывать методы их достижения</a:t>
              </a:r>
              <a:endParaRPr lang="ru-RU" sz="1100"/>
            </a:p>
          </p:txBody>
        </p:sp>
        <p:sp>
          <p:nvSpPr>
            <p:cNvPr id="17421" name="Text Box 12"/>
            <p:cNvSpPr txBox="1">
              <a:spLocks noChangeArrowheads="1"/>
            </p:cNvSpPr>
            <p:nvPr/>
          </p:nvSpPr>
          <p:spPr bwMode="auto">
            <a:xfrm>
              <a:off x="6689483" y="4004092"/>
              <a:ext cx="2168797" cy="385351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Гражданская  активность</a:t>
              </a:r>
              <a:endParaRPr lang="ru-RU" sz="1100"/>
            </a:p>
          </p:txBody>
        </p:sp>
        <p:sp>
          <p:nvSpPr>
            <p:cNvPr id="17422" name="Text Box 13"/>
            <p:cNvSpPr txBox="1">
              <a:spLocks noChangeArrowheads="1"/>
            </p:cNvSpPr>
            <p:nvPr/>
          </p:nvSpPr>
          <p:spPr bwMode="auto">
            <a:xfrm>
              <a:off x="6689483" y="4629842"/>
              <a:ext cx="2168797" cy="513670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Позитивное самоотношение</a:t>
              </a:r>
            </a:p>
            <a:p>
              <a:pPr algn="ctr">
                <a:spcAft>
                  <a:spcPts val="1000"/>
                </a:spcAft>
              </a:pPr>
              <a:r>
                <a:rPr lang="ru-RU" sz="1100">
                  <a:solidFill>
                    <a:srgbClr val="008000"/>
                  </a:solidFill>
                  <a:latin typeface="Calibri" pitchFamily="34" charset="0"/>
                </a:rPr>
                <a:t>(«Я – концепция»)</a:t>
              </a:r>
            </a:p>
          </p:txBody>
        </p:sp>
        <p:sp>
          <p:nvSpPr>
            <p:cNvPr id="17423" name="Freeform 14"/>
            <p:cNvSpPr>
              <a:spLocks/>
            </p:cNvSpPr>
            <p:nvPr/>
          </p:nvSpPr>
          <p:spPr bwMode="auto">
            <a:xfrm>
              <a:off x="2508431" y="1945832"/>
              <a:ext cx="668221" cy="2795677"/>
            </a:xfrm>
            <a:custGeom>
              <a:avLst/>
              <a:gdLst>
                <a:gd name="T0" fmla="*/ 1144 w 1144"/>
                <a:gd name="T1" fmla="*/ 0 h 7059"/>
                <a:gd name="T2" fmla="*/ 565 w 1144"/>
                <a:gd name="T3" fmla="*/ 0 h 7059"/>
                <a:gd name="T4" fmla="*/ 565 w 1144"/>
                <a:gd name="T5" fmla="*/ 7059 h 7059"/>
                <a:gd name="T6" fmla="*/ 0 w 1144"/>
                <a:gd name="T7" fmla="*/ 7059 h 70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4"/>
                <a:gd name="T13" fmla="*/ 0 h 7059"/>
                <a:gd name="T14" fmla="*/ 1144 w 1144"/>
                <a:gd name="T15" fmla="*/ 7059 h 70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4" h="7059">
                  <a:moveTo>
                    <a:pt x="1144" y="0"/>
                  </a:moveTo>
                  <a:lnTo>
                    <a:pt x="565" y="0"/>
                  </a:lnTo>
                  <a:lnTo>
                    <a:pt x="565" y="7059"/>
                  </a:lnTo>
                  <a:lnTo>
                    <a:pt x="0" y="7059"/>
                  </a:ln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5"/>
            <p:cNvSpPr>
              <a:spLocks/>
            </p:cNvSpPr>
            <p:nvPr/>
          </p:nvSpPr>
          <p:spPr bwMode="auto">
            <a:xfrm flipH="1">
              <a:off x="6039370" y="1947416"/>
              <a:ext cx="668221" cy="2929936"/>
            </a:xfrm>
            <a:custGeom>
              <a:avLst/>
              <a:gdLst>
                <a:gd name="T0" fmla="*/ 1144 w 1144"/>
                <a:gd name="T1" fmla="*/ 0 h 7059"/>
                <a:gd name="T2" fmla="*/ 565 w 1144"/>
                <a:gd name="T3" fmla="*/ 0 h 7059"/>
                <a:gd name="T4" fmla="*/ 565 w 1144"/>
                <a:gd name="T5" fmla="*/ 7059 h 7059"/>
                <a:gd name="T6" fmla="*/ 0 w 1144"/>
                <a:gd name="T7" fmla="*/ 7059 h 70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4"/>
                <a:gd name="T13" fmla="*/ 0 h 7059"/>
                <a:gd name="T14" fmla="*/ 1144 w 1144"/>
                <a:gd name="T15" fmla="*/ 7059 h 70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4" h="7059">
                  <a:moveTo>
                    <a:pt x="1144" y="0"/>
                  </a:moveTo>
                  <a:lnTo>
                    <a:pt x="565" y="0"/>
                  </a:lnTo>
                  <a:lnTo>
                    <a:pt x="565" y="7059"/>
                  </a:lnTo>
                  <a:lnTo>
                    <a:pt x="0" y="7059"/>
                  </a:ln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Line 16"/>
            <p:cNvSpPr>
              <a:spLocks noChangeShapeType="1"/>
            </p:cNvSpPr>
            <p:nvPr/>
          </p:nvSpPr>
          <p:spPr bwMode="auto">
            <a:xfrm flipV="1">
              <a:off x="2526539" y="3445256"/>
              <a:ext cx="306073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Line 17"/>
            <p:cNvSpPr>
              <a:spLocks noChangeShapeType="1"/>
            </p:cNvSpPr>
            <p:nvPr/>
          </p:nvSpPr>
          <p:spPr bwMode="auto">
            <a:xfrm>
              <a:off x="2526539" y="2612375"/>
              <a:ext cx="313667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Line 18"/>
            <p:cNvSpPr>
              <a:spLocks noChangeShapeType="1"/>
            </p:cNvSpPr>
            <p:nvPr/>
          </p:nvSpPr>
          <p:spPr bwMode="auto">
            <a:xfrm>
              <a:off x="6369392" y="4222295"/>
              <a:ext cx="313667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Line 19"/>
            <p:cNvSpPr>
              <a:spLocks noChangeShapeType="1"/>
            </p:cNvSpPr>
            <p:nvPr/>
          </p:nvSpPr>
          <p:spPr bwMode="auto">
            <a:xfrm>
              <a:off x="6369392" y="3590604"/>
              <a:ext cx="313667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Line 20"/>
            <p:cNvSpPr>
              <a:spLocks noChangeShapeType="1"/>
            </p:cNvSpPr>
            <p:nvPr/>
          </p:nvSpPr>
          <p:spPr bwMode="auto">
            <a:xfrm>
              <a:off x="6369392" y="2713366"/>
              <a:ext cx="321844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Line 21"/>
            <p:cNvSpPr>
              <a:spLocks noChangeShapeType="1"/>
            </p:cNvSpPr>
            <p:nvPr/>
          </p:nvSpPr>
          <p:spPr bwMode="auto">
            <a:xfrm flipV="1">
              <a:off x="2848383" y="3758527"/>
              <a:ext cx="306073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Line 22"/>
            <p:cNvSpPr>
              <a:spLocks noChangeShapeType="1"/>
            </p:cNvSpPr>
            <p:nvPr/>
          </p:nvSpPr>
          <p:spPr bwMode="auto">
            <a:xfrm flipV="1">
              <a:off x="2840205" y="2891982"/>
              <a:ext cx="306073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Text Box 23"/>
            <p:cNvSpPr txBox="1">
              <a:spLocks noChangeArrowheads="1"/>
            </p:cNvSpPr>
            <p:nvPr/>
          </p:nvSpPr>
          <p:spPr bwMode="auto">
            <a:xfrm>
              <a:off x="3242656" y="5347853"/>
              <a:ext cx="2713770" cy="724353"/>
            </a:xfrm>
            <a:prstGeom prst="rect">
              <a:avLst/>
            </a:prstGeom>
            <a:gradFill rotWithShape="1">
              <a:gsLst>
                <a:gs pos="0">
                  <a:srgbClr val="CCFFFF"/>
                </a:gs>
                <a:gs pos="50000">
                  <a:srgbClr val="FFFFFF"/>
                </a:gs>
                <a:gs pos="100000">
                  <a:srgbClr val="CCFFFF"/>
                </a:gs>
              </a:gsLst>
              <a:lin ang="5400000" scaled="1"/>
            </a:gra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600" b="1">
                  <a:solidFill>
                    <a:srgbClr val="FF0000"/>
                  </a:solidFill>
                  <a:latin typeface="Calibri" pitchFamily="34" charset="0"/>
                </a:rPr>
                <a:t>Модель</a:t>
              </a:r>
              <a:endParaRPr lang="ru-RU" sz="16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ru-RU" sz="1600" b="1">
                  <a:solidFill>
                    <a:srgbClr val="FF0000"/>
                  </a:solidFill>
                  <a:latin typeface="Calibri" pitchFamily="34" charset="0"/>
                </a:rPr>
                <a:t>выпускника лицея</a:t>
              </a:r>
              <a:endParaRPr lang="ru-RU" sz="1600"/>
            </a:p>
          </p:txBody>
        </p:sp>
        <p:sp>
          <p:nvSpPr>
            <p:cNvPr id="17433" name="Freeform 24"/>
            <p:cNvSpPr>
              <a:spLocks/>
            </p:cNvSpPr>
            <p:nvPr/>
          </p:nvSpPr>
          <p:spPr bwMode="auto">
            <a:xfrm>
              <a:off x="1430166" y="5161316"/>
              <a:ext cx="1806065" cy="424956"/>
            </a:xfrm>
            <a:custGeom>
              <a:avLst/>
              <a:gdLst>
                <a:gd name="T0" fmla="*/ 0 w 3092"/>
                <a:gd name="T1" fmla="*/ 0 h 1553"/>
                <a:gd name="T2" fmla="*/ 0 w 3092"/>
                <a:gd name="T3" fmla="*/ 1553 h 1553"/>
                <a:gd name="T4" fmla="*/ 3092 w 3092"/>
                <a:gd name="T5" fmla="*/ 1553 h 1553"/>
                <a:gd name="T6" fmla="*/ 0 60000 65536"/>
                <a:gd name="T7" fmla="*/ 0 60000 65536"/>
                <a:gd name="T8" fmla="*/ 0 60000 65536"/>
                <a:gd name="T9" fmla="*/ 0 w 3092"/>
                <a:gd name="T10" fmla="*/ 0 h 1553"/>
                <a:gd name="T11" fmla="*/ 3092 w 3092"/>
                <a:gd name="T12" fmla="*/ 1553 h 15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92" h="1553">
                  <a:moveTo>
                    <a:pt x="0" y="0"/>
                  </a:moveTo>
                  <a:lnTo>
                    <a:pt x="0" y="1553"/>
                  </a:lnTo>
                  <a:lnTo>
                    <a:pt x="3092" y="1553"/>
                  </a:ln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25"/>
            <p:cNvSpPr>
              <a:spLocks/>
            </p:cNvSpPr>
            <p:nvPr/>
          </p:nvSpPr>
          <p:spPr bwMode="auto">
            <a:xfrm flipH="1">
              <a:off x="5948249" y="5183891"/>
              <a:ext cx="1806065" cy="413470"/>
            </a:xfrm>
            <a:custGeom>
              <a:avLst/>
              <a:gdLst>
                <a:gd name="T0" fmla="*/ 0 w 3092"/>
                <a:gd name="T1" fmla="*/ 0 h 1553"/>
                <a:gd name="T2" fmla="*/ 0 w 3092"/>
                <a:gd name="T3" fmla="*/ 1553 h 1553"/>
                <a:gd name="T4" fmla="*/ 3092 w 3092"/>
                <a:gd name="T5" fmla="*/ 1553 h 1553"/>
                <a:gd name="T6" fmla="*/ 0 60000 65536"/>
                <a:gd name="T7" fmla="*/ 0 60000 65536"/>
                <a:gd name="T8" fmla="*/ 0 60000 65536"/>
                <a:gd name="T9" fmla="*/ 0 w 3092"/>
                <a:gd name="T10" fmla="*/ 0 h 1553"/>
                <a:gd name="T11" fmla="*/ 3092 w 3092"/>
                <a:gd name="T12" fmla="*/ 1553 h 15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92" h="1553">
                  <a:moveTo>
                    <a:pt x="0" y="0"/>
                  </a:moveTo>
                  <a:lnTo>
                    <a:pt x="0" y="1553"/>
                  </a:lnTo>
                  <a:lnTo>
                    <a:pt x="3092" y="1553"/>
                  </a:ln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Line 21"/>
            <p:cNvSpPr>
              <a:spLocks noChangeShapeType="1"/>
            </p:cNvSpPr>
            <p:nvPr/>
          </p:nvSpPr>
          <p:spPr bwMode="auto">
            <a:xfrm flipV="1">
              <a:off x="2857488" y="4714884"/>
              <a:ext cx="306073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Line 17"/>
            <p:cNvSpPr>
              <a:spLocks noChangeShapeType="1"/>
            </p:cNvSpPr>
            <p:nvPr/>
          </p:nvSpPr>
          <p:spPr bwMode="auto">
            <a:xfrm>
              <a:off x="6143636" y="3571876"/>
              <a:ext cx="2160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Line 17"/>
            <p:cNvSpPr>
              <a:spLocks noChangeShapeType="1"/>
            </p:cNvSpPr>
            <p:nvPr/>
          </p:nvSpPr>
          <p:spPr bwMode="auto">
            <a:xfrm>
              <a:off x="6143636" y="2714620"/>
              <a:ext cx="313667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Line 17"/>
            <p:cNvSpPr>
              <a:spLocks noChangeShapeType="1"/>
            </p:cNvSpPr>
            <p:nvPr/>
          </p:nvSpPr>
          <p:spPr bwMode="auto">
            <a:xfrm>
              <a:off x="6143636" y="4857760"/>
              <a:ext cx="2160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1" name="TextBox 40"/>
          <p:cNvSpPr txBox="1">
            <a:spLocks noChangeArrowheads="1"/>
          </p:cNvSpPr>
          <p:nvPr/>
        </p:nvSpPr>
        <p:spPr bwMode="auto">
          <a:xfrm>
            <a:off x="357188" y="862013"/>
            <a:ext cx="8501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0975"/>
            <a:r>
              <a:rPr lang="ru-RU" b="1">
                <a:latin typeface="Cambria" pitchFamily="18" charset="0"/>
              </a:rPr>
              <a:t>Цель работы </a:t>
            </a:r>
            <a:r>
              <a:rPr lang="ru-RU">
                <a:latin typeface="Cambria" pitchFamily="18" charset="0"/>
              </a:rPr>
              <a:t>социально-психологической службы лицея: помощь в самопознании, саморазвитии, самовоспитании лицеистов для формирования социальной компетентности и позитивного самоотношения.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229600" cy="428625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latin typeface="Comic Sans MS" pitchFamily="66" charset="0"/>
              </a:rPr>
              <a:t>Заключение</a:t>
            </a:r>
            <a:endParaRPr lang="ru-RU" sz="2000" b="1" i="1" dirty="0"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571500"/>
            <a:ext cx="8715375" cy="6072188"/>
          </a:xfrm>
        </p:spPr>
        <p:txBody>
          <a:bodyPr>
            <a:normAutofit fontScale="92500" lnSpcReduction="10000"/>
          </a:bodyPr>
          <a:lstStyle/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b="1" i="1" dirty="0" smtClean="0">
                <a:latin typeface="Comic Sans MS" pitchFamily="66" charset="0"/>
              </a:rPr>
              <a:t>Задачи , поставленные нами, выполнены:</a:t>
            </a:r>
          </a:p>
          <a:p>
            <a:pPr marL="266700" indent="-266700" fontAlgn="auto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200" i="1" dirty="0" smtClean="0">
                <a:latin typeface="Comic Sans MS" pitchFamily="66" charset="0"/>
              </a:rPr>
              <a:t>Выявлены основные причины популярности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:</a:t>
            </a:r>
          </a:p>
          <a:p>
            <a:pPr marL="447675" lvl="1" indent="180975" fontAlgn="auto">
              <a:spcBef>
                <a:spcPts val="37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1200" i="1" dirty="0" smtClean="0">
                <a:latin typeface="Comic Sans MS" pitchFamily="66" charset="0"/>
              </a:rPr>
              <a:t>Восполнение потребности в искусстве</a:t>
            </a:r>
          </a:p>
          <a:p>
            <a:pPr marL="447675" lvl="1" indent="180975" fontAlgn="auto">
              <a:spcBef>
                <a:spcPts val="37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1200" i="1" dirty="0" smtClean="0">
                <a:latin typeface="Comic Sans MS" pitchFamily="66" charset="0"/>
              </a:rPr>
              <a:t>Стремление самому нарисовать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 (просмотр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 мультиков объясняется набиранием опыта к рисованию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)</a:t>
            </a:r>
          </a:p>
          <a:p>
            <a:pPr marL="447675" lvl="1" indent="180975" fontAlgn="auto">
              <a:spcBef>
                <a:spcPts val="37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1200" i="1" dirty="0" smtClean="0">
                <a:latin typeface="Comic Sans MS" pitchFamily="66" charset="0"/>
              </a:rPr>
              <a:t>Понять самому, почему друзья смотрят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 </a:t>
            </a:r>
          </a:p>
          <a:p>
            <a:pPr marL="447675" lvl="1" indent="180975" fontAlgn="auto">
              <a:spcBef>
                <a:spcPts val="37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1200" i="1" dirty="0" smtClean="0">
                <a:latin typeface="Comic Sans MS" pitchFamily="66" charset="0"/>
              </a:rPr>
              <a:t>Для хорошего времяпровождения</a:t>
            </a:r>
          </a:p>
          <a:p>
            <a:pPr marL="266700" indent="-266700" fontAlgn="auto"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ru-RU" sz="1200" i="1" dirty="0" smtClean="0">
                <a:latin typeface="Comic Sans MS" pitchFamily="66" charset="0"/>
              </a:rPr>
              <a:t>Выполнен анализ жанра, художественного оформления, интерьера и дизайна одежды.</a:t>
            </a:r>
          </a:p>
          <a:p>
            <a:pPr marL="266700" indent="-266700" fontAlgn="auto"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ru-RU" sz="1200" i="1" dirty="0" smtClean="0">
                <a:latin typeface="Comic Sans MS" pitchFamily="66" charset="0"/>
              </a:rPr>
              <a:t>Выполнена систематизация знаков, символов и слов.</a:t>
            </a:r>
          </a:p>
          <a:p>
            <a:pPr marL="266700" indent="-266700" fontAlgn="auto"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ru-RU" sz="1200" i="1" dirty="0" smtClean="0">
                <a:latin typeface="Comic Sans MS" pitchFamily="66" charset="0"/>
              </a:rPr>
              <a:t>Выяснено психологическое воздействие на зрителей- подростков</a:t>
            </a:r>
            <a:r>
              <a:rPr lang="ru-RU" sz="1200" b="1" i="1" dirty="0" smtClean="0">
                <a:latin typeface="Comic Sans MS" pitchFamily="66" charset="0"/>
              </a:rPr>
              <a:t>. 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200" b="1" i="1" dirty="0" smtClean="0">
              <a:latin typeface="Comic Sans MS" pitchFamily="66" charset="0"/>
            </a:endParaRP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b="1" i="1" dirty="0" smtClean="0">
                <a:latin typeface="Comic Sans MS" pitchFamily="66" charset="0"/>
              </a:rPr>
              <a:t>Рекомендации и предложения: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i="1" dirty="0" smtClean="0">
                <a:latin typeface="Comic Sans MS" pitchFamily="66" charset="0"/>
              </a:rPr>
              <a:t>Организовать место, где могли бы общаться </a:t>
            </a:r>
            <a:r>
              <a:rPr lang="ru-RU" sz="1200" i="1" dirty="0" err="1" smtClean="0">
                <a:latin typeface="Comic Sans MS" pitchFamily="66" charset="0"/>
              </a:rPr>
              <a:t>Анимешники</a:t>
            </a:r>
            <a:r>
              <a:rPr lang="ru-RU" sz="1200" i="1" dirty="0" smtClean="0">
                <a:latin typeface="Comic Sans MS" pitchFamily="66" charset="0"/>
              </a:rPr>
              <a:t>. Чтобы подростки могли найти единомышленников и досуг в свободное время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i="1" dirty="0" smtClean="0">
                <a:latin typeface="Comic Sans MS" pitchFamily="66" charset="0"/>
              </a:rPr>
              <a:t>Проводить в школах вечера, посвящённые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, чтобы развить интерес молодёжи к современному искусству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200" b="1" i="1" dirty="0" smtClean="0">
              <a:latin typeface="Comic Sans MS" pitchFamily="66" charset="0"/>
            </a:endParaRP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b="1" i="1" dirty="0" smtClean="0">
                <a:latin typeface="Comic Sans MS" pitchFamily="66" charset="0"/>
              </a:rPr>
              <a:t>Вот что надо делать, если ты смотришь </a:t>
            </a:r>
            <a:r>
              <a:rPr lang="ru-RU" sz="1200" b="1" i="1" dirty="0" err="1" smtClean="0">
                <a:latin typeface="Comic Sans MS" pitchFamily="66" charset="0"/>
              </a:rPr>
              <a:t>Анимэ</a:t>
            </a:r>
            <a:r>
              <a:rPr lang="ru-RU" sz="1200" b="1" i="1" dirty="0" smtClean="0">
                <a:latin typeface="Comic Sans MS" pitchFamily="66" charset="0"/>
              </a:rPr>
              <a:t> и не можешь делиться со своими впечатлениями:</a:t>
            </a:r>
          </a:p>
          <a:p>
            <a:pPr marL="85725" indent="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i="1" dirty="0" smtClean="0">
                <a:latin typeface="Comic Sans MS" pitchFamily="66" charset="0"/>
              </a:rPr>
              <a:t>       1. Вести тетрадь, где пишешь самые яркие моменты из мультика, делаешь к нему комментарии. Эту тетрадь ты можешь показывать своим друзьям и вместе с ними вести записи. Там можете рисовать своих любимых героев и создавать свой сюжет и создавать персонажей в стиле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. Если не умеешь рисовать, то не расстраивайся, постепенно можешь придумать свою технику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. Но это требует времени.</a:t>
            </a:r>
          </a:p>
          <a:p>
            <a:pPr marL="85725" indent="-85725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i="1" dirty="0" smtClean="0">
                <a:latin typeface="Comic Sans MS" pitchFamily="66" charset="0"/>
              </a:rPr>
              <a:t>       2. Пиши </a:t>
            </a:r>
            <a:r>
              <a:rPr lang="ru-RU" sz="1200" i="1" dirty="0" err="1" smtClean="0">
                <a:latin typeface="Comic Sans MS" pitchFamily="66" charset="0"/>
              </a:rPr>
              <a:t>фанфики</a:t>
            </a:r>
            <a:r>
              <a:rPr lang="ru-RU" sz="1200" i="1" dirty="0" smtClean="0">
                <a:latin typeface="Comic Sans MS" pitchFamily="66" charset="0"/>
              </a:rPr>
              <a:t> с участием своих любимых персонажей. Например, подставь персонажей к какой-нибудь сказке, тогда сам поймешь, что это интересно и увлекательно.</a:t>
            </a:r>
          </a:p>
          <a:p>
            <a:pPr marL="609600" indent="-60960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200" i="1" dirty="0" smtClean="0">
                <a:latin typeface="Comic Sans MS" pitchFamily="66" charset="0"/>
              </a:rPr>
              <a:t>   </a:t>
            </a:r>
            <a:r>
              <a:rPr lang="ru-RU" sz="1200" b="1" i="1" dirty="0" smtClean="0">
                <a:latin typeface="Comic Sans MS" pitchFamily="66" charset="0"/>
              </a:rPr>
              <a:t>Если ты рисуешь </a:t>
            </a:r>
            <a:r>
              <a:rPr lang="ru-RU" sz="1200" b="1" i="1" dirty="0" err="1" smtClean="0">
                <a:latin typeface="Comic Sans MS" pitchFamily="66" charset="0"/>
              </a:rPr>
              <a:t>Анимэ</a:t>
            </a:r>
            <a:r>
              <a:rPr lang="ru-RU" sz="1200" b="1" i="1" dirty="0" smtClean="0">
                <a:latin typeface="Comic Sans MS" pitchFamily="66" charset="0"/>
              </a:rPr>
              <a:t> и думаешь, что рисуешь хуже  других то:</a:t>
            </a:r>
          </a:p>
          <a:p>
            <a:pPr marL="266700" indent="-266700" fontAlgn="auto"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ru-RU" sz="1200" i="1" dirty="0" smtClean="0">
                <a:latin typeface="Comic Sans MS" pitchFamily="66" charset="0"/>
              </a:rPr>
              <a:t>Не расстраивайся по поводу того, что по твоему мнению ты не умеешь рисовать. Может ты создаешь свой неповторимый стиль рисования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!</a:t>
            </a:r>
          </a:p>
          <a:p>
            <a:pPr marL="266700" indent="-266700" fontAlgn="auto"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ru-RU" sz="1200" i="1" dirty="0" smtClean="0">
                <a:latin typeface="Comic Sans MS" pitchFamily="66" charset="0"/>
              </a:rPr>
              <a:t>Попроси помощи у друзей, они найдут твои ошибки и исправят их, а так же посоветуют , что надо делать , если рисунок не так выходит</a:t>
            </a:r>
          </a:p>
          <a:p>
            <a:pPr marL="266700" indent="-266700" fontAlgn="auto">
              <a:spcBef>
                <a:spcPts val="580"/>
              </a:spcBef>
              <a:spcAft>
                <a:spcPts val="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ru-RU" sz="1200" i="1" dirty="0" smtClean="0">
                <a:latin typeface="Comic Sans MS" pitchFamily="66" charset="0"/>
              </a:rPr>
              <a:t>Главное ,ты должен соблюдать свой стиль и не поддаваться критике других людей! Помни, что то,  что ты нарисовал, не может повторить никто - ведь в этом вся прелесть рисования </a:t>
            </a:r>
            <a:r>
              <a:rPr lang="ru-RU" sz="1200" i="1" dirty="0" err="1" smtClean="0">
                <a:latin typeface="Comic Sans MS" pitchFamily="66" charset="0"/>
              </a:rPr>
              <a:t>Анимэ</a:t>
            </a:r>
            <a:r>
              <a:rPr lang="ru-RU" sz="1200" i="1" dirty="0" smtClean="0">
                <a:latin typeface="Comic Sans MS" pitchFamily="66" charset="0"/>
              </a:rPr>
              <a:t>.</a:t>
            </a:r>
            <a:endParaRPr lang="ru-RU" sz="12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715375" cy="1446213"/>
          </a:xfrm>
        </p:spPr>
        <p:txBody>
          <a:bodyPr anchor="ctr" anchorCtr="1">
            <a:spAutoFit/>
          </a:bodyPr>
          <a:lstStyle/>
          <a:p>
            <a:r>
              <a:rPr lang="ru-RU" sz="2200" b="1" smtClean="0"/>
              <a:t>ЦИКЛ УРОКОВ ПСИХОЛОГИИ ПО ВОСПИТАНИЮ ПОЗИТИВНОГО МЫШЛЕНИЯ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214554"/>
          <a:ext cx="7786742" cy="4064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tblPr>
              <a:tblGrid>
                <a:gridCol w="1287434"/>
                <a:gridCol w="6499308"/>
              </a:tblGrid>
              <a:tr h="3139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marL="38353" marR="38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Цели и тематика уроков</a:t>
                      </a:r>
                    </a:p>
                  </a:txBody>
                  <a:tcPr marL="38353" marR="38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22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5-6 классы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38353" marR="38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Воспитание адекватной самооценки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«Что такое самооценка»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«Мои достоинства и недостатки»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«Я нужен»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«Мои успехи»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Первичный самоанализ по итогам года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38353" marR="383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534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7-8 классы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38353" marR="38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Привитие навыков позитивного мышления,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факторов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, способствующих ПМ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«Как улучшить свою успеваемость в школе»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Как принимать участие в общем деле класса, школы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«Что такое личность», «О неповторимости личности»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«Способы разрешения конфликтов»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«Принять себя таким, какой ты есть»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Тренинг толерантности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Самоанализ по итогам года</a:t>
                      </a:r>
                      <a:endParaRPr lang="ru-RU" sz="7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38353" marR="383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193205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+mn-cs"/>
                        </a:rPr>
                        <a:t>9-10 классы</a:t>
                      </a:r>
                    </a:p>
                  </a:txBody>
                  <a:tcPr marL="38353" marR="38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+mn-cs"/>
                        </a:rPr>
                        <a:t>Обучение приемам позитивного мышления</a:t>
                      </a:r>
                    </a:p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+mn-cs"/>
                        </a:rPr>
                        <a:t>«Приемы позитивного мышления» (избавление от негативных мыслей, позитивное декларирование, умение получать список того, за что можно быть благодарным).</a:t>
                      </a:r>
                    </a:p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+mn-cs"/>
                        </a:rPr>
                        <a:t>«Приемы сохранения позитивного настроя»</a:t>
                      </a:r>
                    </a:p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+mn-cs"/>
                        </a:rPr>
                        <a:t>«Верить в удачу, но не позволять застать себя врасплох»</a:t>
                      </a:r>
                    </a:p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+mn-cs"/>
                        </a:rPr>
                        <a:t>Тест «Вы умеете быть счастливым?»</a:t>
                      </a:r>
                    </a:p>
                  </a:txBody>
                  <a:tcPr marL="38353" marR="383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14375" y="1000125"/>
            <a:ext cx="7858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Цель: </a:t>
            </a:r>
            <a:r>
              <a:rPr lang="ru-RU">
                <a:latin typeface="Cambria" pitchFamily="18" charset="0"/>
              </a:rPr>
              <a:t>дать учащимся представление о важности позитивного мышления и его приемах, развивать навыки позитивного мышления. </a:t>
            </a:r>
          </a:p>
          <a:p>
            <a:r>
              <a:rPr lang="ru-RU" b="1">
                <a:latin typeface="Cambria" pitchFamily="18" charset="0"/>
              </a:rPr>
              <a:t>Краткая программа уроков по классам: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428625"/>
          </a:xfrm>
        </p:spPr>
        <p:txBody>
          <a:bodyPr anchor="ctr" anchorCtr="1"/>
          <a:lstStyle/>
          <a:p>
            <a:r>
              <a:rPr lang="ru-RU" sz="1200" b="1" smtClean="0"/>
              <a:t>Отзывы учащихся 5 классов об уроках психологии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313" y="357188"/>
            <a:ext cx="8715375" cy="6370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 </a:t>
            </a:r>
            <a:r>
              <a:rPr lang="ru-RU" sz="1100" dirty="0">
                <a:latin typeface="+mn-lt"/>
                <a:cs typeface="+mn-cs"/>
              </a:rPr>
              <a:t>Урок </a:t>
            </a:r>
            <a:r>
              <a:rPr lang="ru-RU" sz="1100" dirty="0">
                <a:latin typeface="+mn-lt"/>
                <a:cs typeface="+mn-cs"/>
              </a:rPr>
              <a:t>полезный, я стала чувствовать себя увереннее, решительнее. Я очень люблю уроки психологии. Учительница к нам добра.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Григорьева Оля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 </a:t>
            </a:r>
            <a:r>
              <a:rPr lang="ru-RU" sz="1100" dirty="0">
                <a:latin typeface="+mn-lt"/>
                <a:cs typeface="+mn-cs"/>
              </a:rPr>
              <a:t>Мне </a:t>
            </a:r>
            <a:r>
              <a:rPr lang="ru-RU" sz="1100" dirty="0">
                <a:latin typeface="+mn-lt"/>
                <a:cs typeface="+mn-cs"/>
              </a:rPr>
              <a:t>очень нравиться на уроках психологии. Этот урок научил меня многому хорошему, помогает вести здоровый образ жизни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Федотов Гриша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 </a:t>
            </a:r>
            <a:r>
              <a:rPr lang="ru-RU" sz="1100" dirty="0">
                <a:latin typeface="+mn-lt"/>
                <a:cs typeface="+mn-cs"/>
              </a:rPr>
              <a:t>Я </a:t>
            </a:r>
            <a:r>
              <a:rPr lang="ru-RU" sz="1100" dirty="0">
                <a:latin typeface="+mn-lt"/>
                <a:cs typeface="+mn-cs"/>
              </a:rPr>
              <a:t>узнал, что каждый человек должен быть ответственным   за свое здоровье. Это мой любимый урок.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 err="1">
                <a:latin typeface="+mn-lt"/>
                <a:cs typeface="+mn-cs"/>
              </a:rPr>
              <a:t>Чабыев</a:t>
            </a:r>
            <a:r>
              <a:rPr lang="ru-RU" sz="1100" i="1" dirty="0">
                <a:latin typeface="+mn-lt"/>
                <a:cs typeface="+mn-cs"/>
              </a:rPr>
              <a:t> Яша</a:t>
            </a:r>
          </a:p>
          <a:p>
            <a:pPr indent="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Мин    </a:t>
            </a:r>
            <a:r>
              <a:rPr lang="ru-RU" sz="1100" dirty="0" err="1">
                <a:latin typeface="+mn-lt"/>
                <a:cs typeface="+mn-cs"/>
              </a:rPr>
              <a:t>бу</a:t>
            </a:r>
            <a:r>
              <a:rPr lang="ru-RU" sz="1100" dirty="0">
                <a:latin typeface="+mn-lt"/>
                <a:cs typeface="+mn-cs"/>
              </a:rPr>
              <a:t>   </a:t>
            </a:r>
            <a:r>
              <a:rPr lang="ru-RU" sz="1100" dirty="0" err="1">
                <a:latin typeface="+mn-lt"/>
                <a:cs typeface="+mn-cs"/>
              </a:rPr>
              <a:t>уруогу</a:t>
            </a:r>
            <a:r>
              <a:rPr lang="ru-RU" sz="1100" dirty="0">
                <a:latin typeface="+mn-lt"/>
                <a:cs typeface="+mn-cs"/>
              </a:rPr>
              <a:t>    </a:t>
            </a:r>
            <a:r>
              <a:rPr lang="ru-RU" sz="1100" dirty="0" err="1">
                <a:latin typeface="+mn-lt"/>
                <a:cs typeface="+mn-cs"/>
              </a:rPr>
              <a:t>олус</a:t>
            </a:r>
            <a:r>
              <a:rPr lang="ru-RU" sz="1100" dirty="0">
                <a:latin typeface="+mn-lt"/>
                <a:cs typeface="+mn-cs"/>
              </a:rPr>
              <a:t>    </a:t>
            </a:r>
            <a:r>
              <a:rPr lang="ru-RU" sz="1100" dirty="0" err="1">
                <a:latin typeface="+mn-lt"/>
                <a:cs typeface="+mn-cs"/>
              </a:rPr>
              <a:t>сөб</a:t>
            </a:r>
            <a:r>
              <a:rPr lang="ru-RU" sz="1100" dirty="0" err="1">
                <a:latin typeface="Times New Roman"/>
                <a:cs typeface="Times New Roman"/>
              </a:rPr>
              <a:t>ү</a:t>
            </a:r>
            <a:r>
              <a:rPr lang="ru-RU" sz="1100" dirty="0" err="1">
                <a:latin typeface="+mn-lt"/>
                <a:cs typeface="+mn-cs"/>
              </a:rPr>
              <a:t>лээтим</a:t>
            </a:r>
            <a:r>
              <a:rPr lang="ru-RU" sz="1100" dirty="0">
                <a:latin typeface="+mn-lt"/>
                <a:cs typeface="+mn-cs"/>
              </a:rPr>
              <a:t>.    </a:t>
            </a:r>
            <a:r>
              <a:rPr lang="ru-RU" sz="1100" dirty="0" err="1">
                <a:latin typeface="+mn-lt"/>
                <a:cs typeface="+mn-cs"/>
              </a:rPr>
              <a:t>То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о   </a:t>
            </a:r>
            <a:r>
              <a:rPr lang="ru-RU" sz="1100" dirty="0" err="1">
                <a:latin typeface="+mn-lt"/>
                <a:cs typeface="+mn-cs"/>
              </a:rPr>
              <a:t>диэтэххэ</a:t>
            </a:r>
            <a:r>
              <a:rPr lang="ru-RU" sz="1100" dirty="0">
                <a:latin typeface="+mn-lt"/>
                <a:cs typeface="+mn-cs"/>
              </a:rPr>
              <a:t>    </a:t>
            </a:r>
            <a:r>
              <a:rPr lang="ru-RU" sz="1100" dirty="0" err="1">
                <a:latin typeface="+mn-lt"/>
                <a:cs typeface="+mn-cs"/>
              </a:rPr>
              <a:t>бу</a:t>
            </a:r>
            <a:r>
              <a:rPr lang="ru-RU" sz="1100" dirty="0">
                <a:latin typeface="+mn-lt"/>
                <a:cs typeface="+mn-cs"/>
              </a:rPr>
              <a:t>   </a:t>
            </a:r>
            <a:r>
              <a:rPr lang="ru-RU" sz="1100" dirty="0" err="1">
                <a:latin typeface="+mn-lt"/>
                <a:cs typeface="+mn-cs"/>
              </a:rPr>
              <a:t>уруокка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сынньанабыт</a:t>
            </a:r>
            <a:r>
              <a:rPr lang="ru-RU" sz="1100" dirty="0">
                <a:latin typeface="+mn-lt"/>
                <a:cs typeface="+mn-cs"/>
              </a:rPr>
              <a:t>,   </a:t>
            </a:r>
            <a:r>
              <a:rPr lang="ru-RU" sz="1100" dirty="0" err="1">
                <a:latin typeface="+mn-lt"/>
                <a:cs typeface="+mn-cs"/>
              </a:rPr>
              <a:t>элбэх</a:t>
            </a:r>
            <a:r>
              <a:rPr lang="ru-RU" sz="1100" dirty="0">
                <a:latin typeface="+mn-lt"/>
                <a:cs typeface="+mn-cs"/>
              </a:rPr>
              <a:t>   </a:t>
            </a:r>
            <a:r>
              <a:rPr lang="ru-RU" sz="1100" dirty="0" err="1">
                <a:latin typeface="+mn-lt"/>
                <a:cs typeface="+mn-cs"/>
              </a:rPr>
              <a:t>билиини</a:t>
            </a:r>
            <a:r>
              <a:rPr lang="ru-RU" sz="1100" dirty="0">
                <a:latin typeface="+mn-lt"/>
                <a:cs typeface="+mn-cs"/>
              </a:rPr>
              <a:t>   </a:t>
            </a:r>
            <a:r>
              <a:rPr lang="ru-RU" sz="1100" dirty="0" err="1">
                <a:latin typeface="+mn-lt"/>
                <a:cs typeface="+mn-cs"/>
              </a:rPr>
              <a:t>ылабыт</a:t>
            </a:r>
            <a:r>
              <a:rPr lang="ru-RU" sz="1100" dirty="0">
                <a:latin typeface="+mn-lt"/>
                <a:cs typeface="+mn-cs"/>
              </a:rPr>
              <a:t>,   </a:t>
            </a:r>
            <a:r>
              <a:rPr lang="ru-RU" sz="1100" dirty="0" err="1">
                <a:latin typeface="+mn-lt"/>
                <a:cs typeface="+mn-cs"/>
              </a:rPr>
              <a:t>элбэххэ</a:t>
            </a:r>
            <a:r>
              <a:rPr lang="ru-RU" sz="1100" dirty="0">
                <a:latin typeface="+mn-lt"/>
                <a:cs typeface="+mn-cs"/>
              </a:rPr>
              <a:t>   </a:t>
            </a:r>
            <a:r>
              <a:rPr lang="ru-RU" sz="1100" dirty="0" err="1">
                <a:latin typeface="Times New Roman"/>
                <a:cs typeface="Times New Roman"/>
              </a:rPr>
              <a:t>ү</a:t>
            </a:r>
            <a:r>
              <a:rPr lang="ru-RU" sz="1100" dirty="0" err="1">
                <a:latin typeface="+mn-lt"/>
                <a:cs typeface="+mn-cs"/>
              </a:rPr>
              <a:t>өрэнэбит</a:t>
            </a:r>
            <a:r>
              <a:rPr lang="ru-RU" sz="1100" dirty="0" err="1">
                <a:latin typeface="+mn-lt"/>
                <a:cs typeface="+mn-cs"/>
              </a:rPr>
              <a:t>.</a:t>
            </a:r>
            <a:r>
              <a:rPr lang="ru-RU" sz="1100" dirty="0">
                <a:latin typeface="+mn-lt"/>
                <a:cs typeface="+mn-cs"/>
              </a:rPr>
              <a:t>   </a:t>
            </a:r>
            <a:r>
              <a:rPr lang="ru-RU" sz="1100" dirty="0" err="1">
                <a:latin typeface="+mn-lt"/>
                <a:cs typeface="+mn-cs"/>
              </a:rPr>
              <a:t>Сөб</a:t>
            </a:r>
            <a:r>
              <a:rPr lang="ru-RU" sz="1100" dirty="0" err="1">
                <a:latin typeface="Times New Roman"/>
                <a:cs typeface="Times New Roman"/>
              </a:rPr>
              <a:t>ү</a:t>
            </a:r>
            <a:r>
              <a:rPr lang="ru-RU" sz="1100" dirty="0" err="1">
                <a:latin typeface="+mn-lt"/>
                <a:cs typeface="+mn-cs"/>
              </a:rPr>
              <a:t>лээбит уруогум</a:t>
            </a:r>
            <a:r>
              <a:rPr lang="ru-RU" sz="1100" dirty="0">
                <a:latin typeface="+mn-lt"/>
                <a:cs typeface="+mn-cs"/>
              </a:rPr>
              <a:t>    </a:t>
            </a:r>
            <a:r>
              <a:rPr lang="ru-RU" sz="1100" dirty="0" err="1">
                <a:latin typeface="+mn-lt"/>
                <a:cs typeface="+mn-cs"/>
              </a:rPr>
              <a:t>аата</a:t>
            </a:r>
            <a:r>
              <a:rPr lang="ru-RU" sz="1100" dirty="0">
                <a:latin typeface="+mn-lt"/>
                <a:cs typeface="+mn-cs"/>
              </a:rPr>
              <a:t>    «Тренировка    мозга».    </a:t>
            </a:r>
            <a:r>
              <a:rPr lang="ru-RU" sz="1100" dirty="0" err="1">
                <a:latin typeface="+mn-lt"/>
                <a:cs typeface="+mn-cs"/>
              </a:rPr>
              <a:t>Уруок</a:t>
            </a:r>
            <a:r>
              <a:rPr lang="ru-RU" sz="1100" dirty="0">
                <a:latin typeface="+mn-lt"/>
                <a:cs typeface="+mn-cs"/>
              </a:rPr>
              <a:t>    </a:t>
            </a:r>
            <a:r>
              <a:rPr lang="ru-RU" sz="1100" dirty="0" err="1">
                <a:latin typeface="+mn-lt"/>
                <a:cs typeface="+mn-cs"/>
              </a:rPr>
              <a:t>кэнниттэн</a:t>
            </a:r>
            <a:r>
              <a:rPr lang="ru-RU" sz="1100" dirty="0">
                <a:latin typeface="+mn-lt"/>
                <a:cs typeface="+mn-cs"/>
              </a:rPr>
              <a:t>    </a:t>
            </a:r>
            <a:r>
              <a:rPr lang="ru-RU" sz="1100" dirty="0" err="1">
                <a:latin typeface="+mn-lt"/>
                <a:cs typeface="+mn-cs"/>
              </a:rPr>
              <a:t>олус</a:t>
            </a:r>
            <a:r>
              <a:rPr lang="ru-RU" sz="1100" dirty="0">
                <a:latin typeface="+mn-lt"/>
                <a:cs typeface="+mn-cs"/>
              </a:rPr>
              <a:t>    </a:t>
            </a:r>
            <a:r>
              <a:rPr lang="ru-RU" sz="1100" dirty="0" err="1">
                <a:latin typeface="Times New Roman"/>
                <a:cs typeface="Times New Roman"/>
              </a:rPr>
              <a:t>ү</a:t>
            </a:r>
            <a:r>
              <a:rPr lang="ru-RU" sz="1100" dirty="0" err="1">
                <a:latin typeface="+mn-lt"/>
                <a:cs typeface="+mn-cs"/>
              </a:rPr>
              <a:t>ч</a:t>
            </a:r>
            <a:r>
              <a:rPr lang="ru-RU" sz="1100" dirty="0" err="1">
                <a:latin typeface="Times New Roman"/>
                <a:cs typeface="Times New Roman"/>
              </a:rPr>
              <a:t>ү</a:t>
            </a:r>
            <a:r>
              <a:rPr lang="ru-RU" sz="1100" dirty="0" err="1">
                <a:latin typeface="+mn-lt"/>
                <a:cs typeface="+mn-cs"/>
              </a:rPr>
              <a:t>гэй санааланабын</a:t>
            </a:r>
            <a:r>
              <a:rPr lang="ru-RU" sz="1100" dirty="0">
                <a:latin typeface="+mn-lt"/>
                <a:cs typeface="+mn-cs"/>
              </a:rPr>
              <a:t>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Иванова </a:t>
            </a:r>
            <a:r>
              <a:rPr lang="en-US" sz="1100" i="1" dirty="0">
                <a:latin typeface="+mn-lt"/>
                <a:cs typeface="+mn-cs"/>
              </a:rPr>
              <a:t>Y</a:t>
            </a:r>
            <a:r>
              <a:rPr lang="en-US" sz="1100" b="1" i="1" dirty="0">
                <a:latin typeface="+mn-lt"/>
                <a:cs typeface="+mn-cs"/>
              </a:rPr>
              <a:t>Y</a:t>
            </a:r>
            <a:r>
              <a:rPr lang="ru-RU" sz="1100" i="1" dirty="0" err="1">
                <a:latin typeface="+mn-lt"/>
                <a:cs typeface="+mn-cs"/>
              </a:rPr>
              <a:t>йэ</a:t>
            </a:r>
            <a:endParaRPr lang="ru-RU" sz="1100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 </a:t>
            </a:r>
          </a:p>
          <a:p>
            <a:pPr indent="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Я очень люблю этот урок. Елена Даниловна очень хорошо с </a:t>
            </a:r>
            <a:r>
              <a:rPr lang="ru-RU" sz="1100" dirty="0">
                <a:latin typeface="+mn-lt"/>
                <a:cs typeface="+mn-cs"/>
              </a:rPr>
              <a:t>нами беседует</a:t>
            </a:r>
            <a:r>
              <a:rPr lang="ru-RU" sz="1100" dirty="0">
                <a:latin typeface="+mn-lt"/>
                <a:cs typeface="+mn-cs"/>
              </a:rPr>
              <a:t>. Мне больше всего нравятся игры. Этот урок успокаивает нас всех</a:t>
            </a:r>
            <a:r>
              <a:rPr lang="ru-RU" sz="1100" dirty="0">
                <a:latin typeface="+mn-lt"/>
                <a:cs typeface="+mn-cs"/>
              </a:rPr>
              <a:t>, после  </a:t>
            </a:r>
            <a:r>
              <a:rPr lang="ru-RU" sz="1100" dirty="0">
                <a:latin typeface="+mn-lt"/>
                <a:cs typeface="+mn-cs"/>
              </a:rPr>
              <a:t>него   не   чувствуешь   усталости,   становишься  уверенным   в  себе</a:t>
            </a:r>
            <a:r>
              <a:rPr lang="ru-RU" sz="1100" dirty="0">
                <a:latin typeface="+mn-lt"/>
                <a:cs typeface="+mn-cs"/>
              </a:rPr>
              <a:t>, радостным</a:t>
            </a:r>
            <a:r>
              <a:rPr lang="ru-RU" sz="1100" dirty="0">
                <a:latin typeface="+mn-lt"/>
                <a:cs typeface="+mn-cs"/>
              </a:rPr>
              <a:t>. Я очень люблю этот урок!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Попова </a:t>
            </a:r>
            <a:r>
              <a:rPr lang="ru-RU" sz="1100" i="1" dirty="0">
                <a:latin typeface="+mn-lt"/>
                <a:cs typeface="+mn-cs"/>
              </a:rPr>
              <a:t>Маша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Отзывы учащихся 10 классов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Психология - урок, который учит человека быть самим собой, открывать его мысли и способности.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Жирков Коля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latin typeface="+mn-lt"/>
              <a:cs typeface="+mn-cs"/>
            </a:endParaRPr>
          </a:p>
          <a:p>
            <a:pPr indent="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err="1">
                <a:latin typeface="+mn-lt"/>
                <a:cs typeface="+mn-cs"/>
              </a:rPr>
              <a:t>Билинни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сайдылаах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Times New Roman"/>
                <a:cs typeface="Times New Roman"/>
              </a:rPr>
              <a:t>ү</a:t>
            </a:r>
            <a:r>
              <a:rPr lang="ru-RU" sz="1100" dirty="0" err="1">
                <a:latin typeface="+mn-lt"/>
                <a:cs typeface="+mn-cs"/>
              </a:rPr>
              <a:t>йэ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э, </a:t>
            </a:r>
            <a:r>
              <a:rPr lang="ru-RU" sz="1100" dirty="0">
                <a:latin typeface="+mn-lt"/>
                <a:cs typeface="+mn-cs"/>
              </a:rPr>
              <a:t>мин </a:t>
            </a:r>
            <a:r>
              <a:rPr lang="ru-RU" sz="1100" dirty="0" err="1">
                <a:latin typeface="+mn-lt"/>
                <a:cs typeface="+mn-cs"/>
              </a:rPr>
              <a:t>санаабар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оскуолаларга</a:t>
            </a:r>
            <a:r>
              <a:rPr lang="ru-RU" sz="1100" dirty="0">
                <a:latin typeface="+mn-lt"/>
                <a:cs typeface="+mn-cs"/>
              </a:rPr>
              <a:t> психология </a:t>
            </a:r>
            <a:r>
              <a:rPr lang="ru-RU" sz="1100" dirty="0" err="1">
                <a:latin typeface="+mn-lt"/>
                <a:cs typeface="+mn-cs"/>
              </a:rPr>
              <a:t>уруога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ыытыллара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туhалаах</a:t>
            </a:r>
            <a:r>
              <a:rPr lang="ru-RU" sz="1100" dirty="0">
                <a:latin typeface="+mn-lt"/>
                <a:cs typeface="+mn-cs"/>
              </a:rPr>
              <a:t>, </a:t>
            </a:r>
            <a:r>
              <a:rPr lang="ru-RU" sz="1100" dirty="0" err="1">
                <a:latin typeface="+mn-lt"/>
                <a:cs typeface="+mn-cs"/>
              </a:rPr>
              <a:t>то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о диэтэргит</a:t>
            </a:r>
            <a:r>
              <a:rPr lang="ru-RU" sz="1100" dirty="0">
                <a:latin typeface="+mn-lt"/>
                <a:cs typeface="+mn-cs"/>
              </a:rPr>
              <a:t>, </a:t>
            </a:r>
            <a:r>
              <a:rPr lang="ru-RU" sz="1100" dirty="0" err="1">
                <a:latin typeface="+mn-lt"/>
                <a:cs typeface="+mn-cs"/>
              </a:rPr>
              <a:t>ордук</a:t>
            </a:r>
            <a:r>
              <a:rPr lang="ru-RU" sz="1100" dirty="0">
                <a:latin typeface="+mn-lt"/>
                <a:cs typeface="+mn-cs"/>
              </a:rPr>
              <a:t> подросток </a:t>
            </a:r>
            <a:r>
              <a:rPr lang="ru-RU" sz="1100" dirty="0" err="1">
                <a:latin typeface="+mn-lt"/>
                <a:cs typeface="+mn-cs"/>
              </a:rPr>
              <a:t>о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олор  </a:t>
            </a:r>
            <a:r>
              <a:rPr lang="ru-RU" sz="1100" dirty="0">
                <a:latin typeface="+mn-lt"/>
                <a:cs typeface="+mn-cs"/>
              </a:rPr>
              <a:t>психолог </a:t>
            </a:r>
            <a:r>
              <a:rPr lang="ru-RU" sz="1100" dirty="0" err="1">
                <a:latin typeface="+mn-lt"/>
                <a:cs typeface="+mn-cs"/>
              </a:rPr>
              <a:t>с</a:t>
            </a:r>
            <a:r>
              <a:rPr lang="ru-RU" sz="1100" dirty="0" err="1">
                <a:latin typeface="Times New Roman"/>
                <a:cs typeface="Times New Roman"/>
              </a:rPr>
              <a:t>ү</a:t>
            </a:r>
            <a:r>
              <a:rPr lang="ru-RU" sz="1100" dirty="0" err="1">
                <a:latin typeface="+mn-lt"/>
                <a:cs typeface="+mn-cs"/>
              </a:rPr>
              <a:t>бэтигэр-аматыгар</a:t>
            </a:r>
            <a:r>
              <a:rPr lang="ru-RU" sz="1100" dirty="0">
                <a:latin typeface="+mn-lt"/>
                <a:cs typeface="+mn-cs"/>
              </a:rPr>
              <a:t>, </a:t>
            </a:r>
            <a:r>
              <a:rPr lang="ru-RU" sz="1100" dirty="0" err="1">
                <a:latin typeface="+mn-lt"/>
                <a:cs typeface="+mn-cs"/>
              </a:rPr>
              <a:t>олус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наадыйаллар</a:t>
            </a:r>
            <a:r>
              <a:rPr lang="ru-RU" sz="1100" dirty="0">
                <a:latin typeface="+mn-lt"/>
                <a:cs typeface="+mn-cs"/>
              </a:rPr>
              <a:t>.  Психология предмета </a:t>
            </a:r>
            <a:r>
              <a:rPr lang="ru-RU" sz="1100" dirty="0" err="1">
                <a:latin typeface="+mn-lt"/>
                <a:cs typeface="+mn-cs"/>
              </a:rPr>
              <a:t>киhи</a:t>
            </a:r>
            <a:r>
              <a:rPr lang="ru-RU" sz="1100" dirty="0">
                <a:latin typeface="+mn-lt"/>
                <a:cs typeface="+mn-cs"/>
              </a:rPr>
              <a:t> личность </a:t>
            </a:r>
            <a:r>
              <a:rPr lang="ru-RU" sz="1100" dirty="0" err="1">
                <a:latin typeface="+mn-lt"/>
                <a:cs typeface="+mn-cs"/>
              </a:rPr>
              <a:t>курдук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ата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ар турарыгар</a:t>
            </a:r>
            <a:r>
              <a:rPr lang="ru-RU" sz="1100" dirty="0">
                <a:latin typeface="+mn-lt"/>
                <a:cs typeface="+mn-cs"/>
              </a:rPr>
              <a:t>, </a:t>
            </a:r>
            <a:r>
              <a:rPr lang="ru-RU" sz="1100" dirty="0" err="1">
                <a:latin typeface="+mn-lt"/>
                <a:cs typeface="+mn-cs"/>
              </a:rPr>
              <a:t>киhи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инники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оло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ун суолун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cөпкө таларыгар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улахан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көмөлөөх дии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саныыбыт</a:t>
            </a:r>
            <a:r>
              <a:rPr lang="ru-RU" sz="1100" dirty="0">
                <a:latin typeface="+mn-lt"/>
                <a:cs typeface="+mn-cs"/>
              </a:rPr>
              <a:t>.  </a:t>
            </a:r>
            <a:r>
              <a:rPr lang="ru-RU" sz="1100" dirty="0" err="1">
                <a:latin typeface="+mn-lt"/>
                <a:cs typeface="+mn-cs"/>
              </a:rPr>
              <a:t>Уруокка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да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аны, уруок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таhыгар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да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аны о</a:t>
            </a:r>
            <a:r>
              <a:rPr lang="ru-RU" sz="1100" dirty="0" err="1">
                <a:latin typeface="Times New Roman"/>
                <a:cs typeface="Times New Roman"/>
              </a:rPr>
              <a:t>ҕ</a:t>
            </a:r>
            <a:r>
              <a:rPr lang="ru-RU" sz="1100" dirty="0" err="1">
                <a:latin typeface="+mn-lt"/>
                <a:cs typeface="+mn-cs"/>
              </a:rPr>
              <a:t>о бэйэтин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ис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дууhатын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долгутар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проблемаларын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быhаарсар</a:t>
            </a:r>
            <a:r>
              <a:rPr lang="ru-RU" sz="1100" dirty="0">
                <a:latin typeface="+mn-lt"/>
                <a:cs typeface="+mn-cs"/>
              </a:rPr>
              <a:t> </a:t>
            </a:r>
            <a:r>
              <a:rPr lang="ru-RU" sz="1100" dirty="0" err="1">
                <a:latin typeface="+mn-lt"/>
                <a:cs typeface="+mn-cs"/>
              </a:rPr>
              <a:t>кыахтаах</a:t>
            </a:r>
            <a:r>
              <a:rPr lang="ru-RU" sz="1100" dirty="0">
                <a:latin typeface="+mn-lt"/>
                <a:cs typeface="+mn-cs"/>
              </a:rPr>
              <a:t>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Матросова </a:t>
            </a:r>
            <a:r>
              <a:rPr lang="ru-RU" sz="1100" i="1" dirty="0" err="1">
                <a:latin typeface="+mn-lt"/>
                <a:cs typeface="+mn-cs"/>
              </a:rPr>
              <a:t>Айта</a:t>
            </a:r>
            <a:endParaRPr lang="ru-RU" sz="1100" i="1" dirty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latin typeface="+mn-lt"/>
              <a:cs typeface="+mn-cs"/>
            </a:endParaRPr>
          </a:p>
          <a:p>
            <a:pPr indent="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Урок психологии развивает логическое мышление, способности, творчество. Так как мы учимся в биолого-химическом классе, свое будущее связываем с профессией медика, нам особенно нужны эти уроки. Ведь врач должен быть одновременно врачом и хорошим психологом.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Кривошапкина Алена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latin typeface="+mn-lt"/>
              <a:cs typeface="+mn-cs"/>
            </a:endParaRPr>
          </a:p>
          <a:p>
            <a:pPr indent="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Психология - очень тонкая наука, и несомненно, очень нужная. Уроки, проводимые Еленой Даниловной умиротворяющие, атмосфера сразу смягчается и чувствуешь упоение и покой. Считаю, что уроки психологии должны проводиться как можно чаще.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latin typeface="+mn-lt"/>
                <a:cs typeface="+mn-cs"/>
              </a:rPr>
              <a:t>Никитина Светлана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latin typeface="+mn-lt"/>
              <a:cs typeface="+mn-cs"/>
            </a:endParaRPr>
          </a:p>
          <a:p>
            <a:pPr indent="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  <a:cs typeface="+mn-cs"/>
              </a:rPr>
              <a:t>Психология – наука о душе человека. На уроках мы распознаем себя, свои способности, скрытые возможности, проходим интересные темы, делаем </a:t>
            </a:r>
            <a:r>
              <a:rPr lang="ru-RU" sz="1100" dirty="0" err="1">
                <a:latin typeface="+mn-lt"/>
                <a:cs typeface="+mn-cs"/>
              </a:rPr>
              <a:t>психогимнастику</a:t>
            </a:r>
            <a:r>
              <a:rPr lang="ru-RU" sz="1100" dirty="0">
                <a:latin typeface="+mn-lt"/>
                <a:cs typeface="+mn-cs"/>
              </a:rPr>
              <a:t>. Психологи готовят нас к взрослой жизни, помогают нам не срываться, не сдаваться, воспринимать сложные жизненные ситуации с юмором.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 err="1">
                <a:latin typeface="+mn-lt"/>
                <a:cs typeface="+mn-cs"/>
              </a:rPr>
              <a:t>Еремеева</a:t>
            </a:r>
            <a:r>
              <a:rPr lang="ru-RU" sz="1100" i="1" dirty="0">
                <a:latin typeface="+mn-lt"/>
                <a:cs typeface="+mn-cs"/>
              </a:rPr>
              <a:t> </a:t>
            </a:r>
            <a:r>
              <a:rPr lang="ru-RU" sz="1100" i="1" dirty="0" err="1">
                <a:latin typeface="+mn-lt"/>
                <a:cs typeface="+mn-cs"/>
              </a:rPr>
              <a:t>Жюлиана</a:t>
            </a:r>
            <a:endParaRPr lang="ru-RU" i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3683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cap="all" dirty="0" smtClean="0"/>
              <a:t>Достижения учащихся на региональных, республиканских НПК «Шаг в будущее» за последние 5 лет, секция «Психологические науки»</a:t>
            </a:r>
            <a:endParaRPr lang="ru-RU" sz="2200" b="1" cap="all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1187450"/>
          <a:ext cx="8215312" cy="537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642942"/>
                <a:gridCol w="1071570"/>
                <a:gridCol w="2071702"/>
                <a:gridCol w="1785950"/>
                <a:gridCol w="1714508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Класс</a:t>
                      </a:r>
                      <a:endParaRPr lang="ru-RU" sz="1200" dirty="0"/>
                    </a:p>
                  </a:txBody>
                  <a:tcPr anchor="ctr"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Год участия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Уровень НПК</a:t>
                      </a:r>
                      <a:endParaRPr lang="ru-RU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Тема проекта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Результат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Афанасьева Антонина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2004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Региональный</a:t>
                      </a:r>
                      <a:endParaRPr lang="ru-RU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Эмоциональный фон настроения классного коллектива в период проведения Недели психологии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Диплом 1 степени</a:t>
                      </a:r>
                      <a:endParaRPr lang="ru-RU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VIII</a:t>
                      </a:r>
                      <a:r>
                        <a:rPr lang="fr-FR" sz="1100" dirty="0" smtClean="0"/>
                        <a:t> </a:t>
                      </a:r>
                      <a:r>
                        <a:rPr lang="ru-RU" sz="1100" dirty="0" smtClean="0"/>
                        <a:t>республиканская,</a:t>
                      </a:r>
                    </a:p>
                    <a:p>
                      <a:r>
                        <a:rPr lang="ru-RU" sz="1100" dirty="0" smtClean="0"/>
                        <a:t>секция «Педагогические и психологические науки»</a:t>
                      </a:r>
                      <a:endParaRPr lang="ru-RU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Диплом 1 степени, участие в Евразийском</a:t>
                      </a:r>
                      <a:r>
                        <a:rPr lang="ru-RU" sz="1100" baseline="0" dirty="0" smtClean="0"/>
                        <a:t> молодежном фестивале «Байкал-2004»</a:t>
                      </a:r>
                      <a:endParaRPr lang="ru-RU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2006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X</a:t>
                      </a:r>
                      <a:r>
                        <a:rPr lang="ru-RU" sz="1100" dirty="0" smtClean="0"/>
                        <a:t> республиканская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Особенности восприятия цвета у якутов</a:t>
                      </a:r>
                      <a:endParaRPr lang="ru-RU" sz="1100" dirty="0"/>
                    </a:p>
                  </a:txBody>
                  <a:tcPr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Диплом 1 степени</a:t>
                      </a:r>
                      <a:endParaRPr lang="ru-RU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2007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X</a:t>
                      </a:r>
                      <a:r>
                        <a:rPr lang="ru-RU" sz="1100" dirty="0" smtClean="0"/>
                        <a:t>  региональная, (г. Нюрба)</a:t>
                      </a:r>
                      <a:r>
                        <a:rPr lang="ru-RU" sz="1100" baseline="0" dirty="0" smtClean="0"/>
                        <a:t>  </a:t>
                      </a:r>
                      <a:endParaRPr lang="ru-RU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Психологические аспекты агрессивности на примере анализа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Олонхо</a:t>
                      </a:r>
                      <a:r>
                        <a:rPr lang="ru-RU" sz="1100" baseline="0" dirty="0" smtClean="0"/>
                        <a:t> и выявления агрессивности у современных подростков</a:t>
                      </a:r>
                      <a:endParaRPr lang="ru-RU" sz="1100" dirty="0"/>
                    </a:p>
                  </a:txBody>
                  <a:tcPr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Диплом 2 степени</a:t>
                      </a:r>
                      <a:endParaRPr lang="ru-RU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XI</a:t>
                      </a:r>
                      <a:r>
                        <a:rPr lang="ru-RU" sz="1100" dirty="0" smtClean="0"/>
                        <a:t> республиканская</a:t>
                      </a:r>
                      <a:endParaRPr lang="ru-RU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Диплом 1</a:t>
                      </a:r>
                      <a:r>
                        <a:rPr lang="ru-RU" sz="1100" baseline="0" dirty="0" smtClean="0"/>
                        <a:t> степени</a:t>
                      </a:r>
                      <a:endParaRPr lang="ru-RU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Кондаков Артур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2008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X</a:t>
                      </a:r>
                      <a:r>
                        <a:rPr lang="en-US" sz="1100" i="0" dirty="0" smtClean="0"/>
                        <a:t>I</a:t>
                      </a:r>
                      <a:r>
                        <a:rPr lang="ru-RU" sz="1100" i="0" dirty="0" smtClean="0"/>
                        <a:t> </a:t>
                      </a:r>
                      <a:r>
                        <a:rPr lang="ru-RU" sz="1100" dirty="0" smtClean="0"/>
                        <a:t> региональная,</a:t>
                      </a:r>
                      <a:r>
                        <a:rPr lang="ru-RU" sz="1100" baseline="0" dirty="0" smtClean="0"/>
                        <a:t> (с . Сунтар)</a:t>
                      </a:r>
                      <a:endParaRPr lang="ru-RU" sz="1100" dirty="0"/>
                    </a:p>
                  </a:txBody>
                  <a:tcPr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Влияние мобильных телефонов на жизнь современных подростков</a:t>
                      </a:r>
                      <a:endParaRPr lang="ru-RU" sz="1100" dirty="0"/>
                    </a:p>
                  </a:txBody>
                  <a:tcPr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Лауреат</a:t>
                      </a:r>
                      <a:endParaRPr lang="ru-RU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Иванова Анна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2008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X</a:t>
                      </a:r>
                      <a:r>
                        <a:rPr lang="en-US" sz="1100" i="0" dirty="0" smtClean="0"/>
                        <a:t>I</a:t>
                      </a:r>
                      <a:r>
                        <a:rPr lang="ru-RU" sz="1100" i="0" dirty="0" smtClean="0"/>
                        <a:t> </a:t>
                      </a:r>
                      <a:r>
                        <a:rPr lang="ru-RU" sz="1100" dirty="0" smtClean="0"/>
                        <a:t> региональная,</a:t>
                      </a:r>
                      <a:r>
                        <a:rPr lang="ru-RU" sz="1100" baseline="0" dirty="0" smtClean="0"/>
                        <a:t> (с . Сунтар)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Причины популярности </a:t>
                      </a:r>
                      <a:r>
                        <a:rPr lang="ru-RU" sz="1100" dirty="0" err="1" smtClean="0"/>
                        <a:t>аниме-мультфильмов</a:t>
                      </a:r>
                      <a:r>
                        <a:rPr lang="ru-RU" sz="1100" dirty="0" smtClean="0"/>
                        <a:t> среди подростков</a:t>
                      </a:r>
                      <a:endParaRPr lang="ru-RU" sz="1100" dirty="0"/>
                    </a:p>
                  </a:txBody>
                  <a:tcPr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Диплом</a:t>
                      </a:r>
                      <a:r>
                        <a:rPr lang="ru-RU" sz="1100" baseline="0" dirty="0" smtClean="0"/>
                        <a:t> 1 степени среди юниоров</a:t>
                      </a:r>
                      <a:endParaRPr lang="ru-RU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Федотов Гриша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2008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X</a:t>
                      </a:r>
                      <a:r>
                        <a:rPr lang="en-US" sz="1100" i="0" dirty="0" smtClean="0"/>
                        <a:t>I</a:t>
                      </a:r>
                      <a:r>
                        <a:rPr lang="ru-RU" sz="1100" i="0" dirty="0" smtClean="0"/>
                        <a:t> </a:t>
                      </a:r>
                      <a:r>
                        <a:rPr lang="ru-RU" sz="1100" dirty="0" smtClean="0"/>
                        <a:t> региональная,</a:t>
                      </a:r>
                      <a:r>
                        <a:rPr lang="ru-RU" sz="1100" baseline="0" dirty="0" smtClean="0"/>
                        <a:t> (с . Сунтар)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Сравнительный анализ имен лицеистов</a:t>
                      </a:r>
                      <a:r>
                        <a:rPr lang="ru-RU" sz="1100" baseline="0" dirty="0" smtClean="0"/>
                        <a:t> по происхождению</a:t>
                      </a:r>
                      <a:endParaRPr lang="ru-RU" sz="1100" dirty="0"/>
                    </a:p>
                  </a:txBody>
                  <a:tcPr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Диплом 2 степени среди юниоров</a:t>
                      </a:r>
                      <a:endParaRPr lang="ru-RU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3573463"/>
            <a:ext cx="4537075" cy="12954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 b="1" smtClean="0">
                <a:solidFill>
                  <a:schemeClr val="accent2"/>
                </a:solidFill>
              </a:rPr>
              <a:t>Автор: Кондаков Артур, </a:t>
            </a:r>
          </a:p>
          <a:p>
            <a:pPr algn="l">
              <a:lnSpc>
                <a:spcPct val="80000"/>
              </a:lnSpc>
            </a:pPr>
            <a:r>
              <a:rPr lang="ru-RU" sz="2000" b="1" smtClean="0">
                <a:solidFill>
                  <a:schemeClr val="accent2"/>
                </a:solidFill>
              </a:rPr>
              <a:t>ученик </a:t>
            </a:r>
            <a:r>
              <a:rPr lang="en-US" sz="2000" b="1" smtClean="0">
                <a:solidFill>
                  <a:schemeClr val="accent2"/>
                </a:solidFill>
              </a:rPr>
              <a:t>IX</a:t>
            </a:r>
            <a:r>
              <a:rPr lang="ru-RU" sz="2000" b="1" smtClean="0">
                <a:solidFill>
                  <a:schemeClr val="accent2"/>
                </a:solidFill>
              </a:rPr>
              <a:t> класса СПТЛ-И</a:t>
            </a:r>
          </a:p>
          <a:p>
            <a:pPr algn="l">
              <a:lnSpc>
                <a:spcPct val="80000"/>
              </a:lnSpc>
            </a:pPr>
            <a:r>
              <a:rPr lang="ru-RU" sz="2000" b="1" smtClean="0">
                <a:solidFill>
                  <a:schemeClr val="accent2"/>
                </a:solidFill>
              </a:rPr>
              <a:t>Руководитель: Тимофеева Е.Д.,</a:t>
            </a:r>
          </a:p>
          <a:p>
            <a:pPr algn="l">
              <a:lnSpc>
                <a:spcPct val="80000"/>
              </a:lnSpc>
            </a:pPr>
            <a:r>
              <a:rPr lang="ru-RU" sz="2000" b="1" smtClean="0">
                <a:solidFill>
                  <a:schemeClr val="accent2"/>
                </a:solidFill>
              </a:rPr>
              <a:t>педагог-психолог СПТЛ-И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772400" cy="1470025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Влияние мобильных телефонов на жизнь современных подростков</a:t>
            </a:r>
            <a:r>
              <a:rPr lang="ru-RU" smtClean="0"/>
              <a:t> </a:t>
            </a:r>
            <a:endParaRPr lang="ru-RU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03575" y="6021388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  <a:latin typeface="Cambria" pitchFamily="18" charset="0"/>
              </a:rPr>
              <a:t>Якутск - 2009</a:t>
            </a:r>
          </a:p>
        </p:txBody>
      </p:sp>
      <p:pic>
        <p:nvPicPr>
          <p:cNvPr id="22532" name="Picture 5" descr="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500438"/>
            <a:ext cx="252095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468313" y="188913"/>
          <a:ext cx="5329237" cy="3024187"/>
        </p:xfrm>
        <a:graphic>
          <a:graphicData uri="http://schemas.openxmlformats.org/presentationml/2006/ole">
            <p:oleObj spid="_x0000_s1026" name="Диаграмма" r:id="rId3" imgW="5877025" imgH="3467100" progId="Excel.Sheet.8">
              <p:embed/>
            </p:oleObj>
          </a:graphicData>
        </a:graphic>
      </p:graphicFrame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aphicFrame>
        <p:nvGraphicFramePr>
          <p:cNvPr id="1027" name="Object 3"/>
          <p:cNvGraphicFramePr>
            <a:graphicFrameLocks/>
          </p:cNvGraphicFramePr>
          <p:nvPr/>
        </p:nvGraphicFramePr>
        <p:xfrm>
          <a:off x="3924300" y="3429000"/>
          <a:ext cx="4959350" cy="3305175"/>
        </p:xfrm>
        <a:graphic>
          <a:graphicData uri="http://schemas.openxmlformats.org/presentationml/2006/ole">
            <p:oleObj spid="_x0000_s1027" name="Диаграмма" r:id="rId4" imgW="5591316" imgH="3810045" progId="Excel.Sheet.8">
              <p:embed/>
            </p:oleObj>
          </a:graphicData>
        </a:graphic>
      </p:graphicFrame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0" y="533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1032" name="Picture 10" descr="0507040039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333375"/>
            <a:ext cx="17748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0507040038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3644900"/>
            <a:ext cx="19907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4313"/>
            <a:ext cx="8229600" cy="504825"/>
          </a:xfrm>
        </p:spPr>
        <p:txBody>
          <a:bodyPr/>
          <a:lstStyle/>
          <a:p>
            <a:r>
              <a:rPr lang="ru-RU" sz="2000" b="1" smtClean="0">
                <a:solidFill>
                  <a:srgbClr val="FF0066"/>
                </a:solidFill>
              </a:rPr>
              <a:t>Правила пользования мобильным телефоном  для школьников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785813"/>
            <a:ext cx="83534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При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покупке новенького мобильника обязательно проверяйте, соответствует ли он требованиям стандарта 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FCC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. Требуйте копию сертификата на конкретную модель.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Инвалиды, дети с хроническими заболеваниями должны пользоваться мобильным телефоном как можно редко.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Не стоит беспокоить по мобильному телефону своего друга, товарища без надобности, так как частые звонки отнимают время, могут отрицательно повлиять на психику и вызвать тревожность.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Так как мелкий шрифт может повредить зрению, при отправке текстовых сообщений нужно ограничит их.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При большом скоплении народа (в классе, в коридоре) при разговоре нужно отойти как можно от них подальше, чтобы не помешать.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Желательно покупать мобильные  телефоны в пластмассовом варианте, так как телефоны с металлическим корпусом  усиливают  электромагнитные импульсы.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У  телефона должен быть чехол.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Tx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При отправке СМС нельзя класть на колени (это может повлиять на репродуктивную систему человека).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14313"/>
            <a:ext cx="8229600" cy="504825"/>
          </a:xfrm>
        </p:spPr>
        <p:txBody>
          <a:bodyPr/>
          <a:lstStyle/>
          <a:p>
            <a:r>
              <a:rPr lang="ru-RU" sz="2000" b="1" smtClean="0">
                <a:solidFill>
                  <a:srgbClr val="FF0066"/>
                </a:solidFill>
              </a:rPr>
              <a:t>Правила пользования мобильным телефоном  для школьников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836613"/>
            <a:ext cx="8604250" cy="5576887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Желательно при слушании музыки пользоваться наушником, чтобы в какой – то мере снизить вред.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Во время  уроков, занятий удалите мобильные телефоны с поля зрения, чтобы не отвлекаться.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Говорить можно не дольше трех минут подряд и между разговорами делать передышку на 30 минут.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Если носите очки в металлической оправе, при разговоре по телефону их лучше снимать.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Не стоит разговаривать по мобильнику в такси, автомашине: отражаясь от металлического корпуса машины, излучение сотового увеличивается несколько раз.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Лучше не пользоваться телефоном в зоне слабого действия сигнала, например в аэропортах, рынках, магазинах, в закрытых помещениях, подвалах, так как интенсивность электромагнитного излучения возрастает там в десятки раз.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Желательно не пользоваться в вечернее время, так как это может повлиять на нервную систему.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Ночью кладите телефон подальше, за 1,5–2 метра от кровати. Излучение меньше, и вероятность проспать снижается. Ведь чтобы выключить будильник на телефоне, нужно будет встать.</a:t>
            </a:r>
          </a:p>
          <a:p>
            <a:pPr marL="342900" indent="-342900" algn="just">
              <a:lnSpc>
                <a:spcPct val="80000"/>
              </a:lnSpc>
              <a:buClr>
                <a:srgbClr val="D60093"/>
              </a:buClr>
              <a:buFontTx/>
              <a:buAutoNum type="arabicPeriod"/>
            </a:pPr>
            <a:r>
              <a:rPr lang="ru-RU" sz="1800" b="1" smtClean="0">
                <a:solidFill>
                  <a:srgbClr val="C00000"/>
                </a:solidFill>
              </a:rPr>
              <a:t>Не держите трубку возле уха, дожидаясь ответа абонента. Смотрите на экран и подносите телефон к уху, когда соединение произошло. Есть версия, что именно в это время мобильный наиболее вредоносен.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1578</Words>
  <Application>Microsoft Office PowerPoint</Application>
  <PresentationFormat>Экран (4:3)</PresentationFormat>
  <Paragraphs>299</Paragraphs>
  <Slides>20</Slides>
  <Notes>2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6" baseType="lpstr">
      <vt:lpstr>Cambria</vt:lpstr>
      <vt:lpstr>Arial</vt:lpstr>
      <vt:lpstr>Calibri</vt:lpstr>
      <vt:lpstr>Wingdings 2</vt:lpstr>
      <vt:lpstr>Perpetua</vt:lpstr>
      <vt:lpstr>Times New Roman</vt:lpstr>
      <vt:lpstr>Comic Sans MS</vt:lpstr>
      <vt:lpstr>Franklin Gothic Book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Диаграмма</vt:lpstr>
      <vt:lpstr>Уроки психологии и проектная деятельность  как условия формирования социальной компетентности школьников   </vt:lpstr>
      <vt:lpstr>МОДЕЛЬ СОЦИАЛЬНОЙ КОМПЕТЕНТНОСТИ ЛИЦЕИСТОВ</vt:lpstr>
      <vt:lpstr>ЦИКЛ УРОКОВ ПСИХОЛОГИИ ПО ВОСПИТАНИЮ ПОЗИТИВНОГО МЫШЛЕНИЯ </vt:lpstr>
      <vt:lpstr>Отзывы учащихся 5 классов об уроках психологии</vt:lpstr>
      <vt:lpstr>ДОСТИЖЕНИЯ УЧАЩИХСЯ НА РЕГИОНАЛЬНЫХ, РЕСПУБЛИКАНСКИХ НПК «ШАГ В БУДУЩЕЕ» ЗА ПОСЛЕДНИЕ 5 ЛЕТ, СЕКЦИЯ «ПСИХОЛОГИЧЕСКИЕ НАУКИ»</vt:lpstr>
      <vt:lpstr>Влияние мобильных телефонов на жизнь современных подростков </vt:lpstr>
      <vt:lpstr>Слайд 7</vt:lpstr>
      <vt:lpstr>Правила пользования мобильным телефоном  для школьников</vt:lpstr>
      <vt:lpstr>Правила пользования мобильным телефоном  для школьников</vt:lpstr>
      <vt:lpstr>Слайд 10</vt:lpstr>
      <vt:lpstr>Слайд 11</vt:lpstr>
      <vt:lpstr>Слайд 12</vt:lpstr>
      <vt:lpstr>Приоритетные направления экономики РС(Я) до 2020 года. </vt:lpstr>
      <vt:lpstr>Причины популярности Анимэ - мультфильмов</vt:lpstr>
      <vt:lpstr> </vt:lpstr>
      <vt:lpstr>Таблица анализа жанра, режиссера, автора оригинала</vt:lpstr>
      <vt:lpstr>Таблица анализа графики, художественного оформления </vt:lpstr>
      <vt:lpstr>Систематизация знаков</vt:lpstr>
      <vt:lpstr>Систематизация слов</vt:lpstr>
      <vt:lpstr>Заключение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психологии и проектная деятельность  как факторы формирования социальной компетентности школьников   </dc:title>
  <dc:creator>Customer</dc:creator>
  <cp:lastModifiedBy>123</cp:lastModifiedBy>
  <cp:revision>20</cp:revision>
  <dcterms:created xsi:type="dcterms:W3CDTF">2009-03-16T06:12:31Z</dcterms:created>
  <dcterms:modified xsi:type="dcterms:W3CDTF">2010-06-13T15:28:59Z</dcterms:modified>
</cp:coreProperties>
</file>