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78" r:id="rId7"/>
    <p:sldId id="268" r:id="rId8"/>
    <p:sldId id="270" r:id="rId9"/>
    <p:sldId id="271" r:id="rId10"/>
    <p:sldId id="272" r:id="rId11"/>
    <p:sldId id="274" r:id="rId12"/>
    <p:sldId id="282" r:id="rId13"/>
    <p:sldId id="281" r:id="rId14"/>
    <p:sldId id="276" r:id="rId15"/>
    <p:sldId id="28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2"/>
              <a:ext cx="1856" cy="3627"/>
              <a:chOff x="3010" y="776"/>
              <a:chExt cx="1856" cy="3627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5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9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6"/>
              <a:ext cx="500" cy="500"/>
              <a:chOff x="1727" y="868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9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9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7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516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6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15EAEA-CE35-460A-8C20-B77D7456303F}" type="datetimeFigureOut">
              <a:rPr lang="ru-RU"/>
              <a:pPr>
                <a:defRPr/>
              </a:pPr>
              <a:t>20.06.2010</a:t>
            </a:fld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E7E184-D482-4D70-A9E6-76D4CB44E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1BFA2-2465-4A92-9E3F-421AC1555BD4}" type="datetimeFigureOut">
              <a:rPr lang="ru-RU"/>
              <a:pPr>
                <a:defRPr/>
              </a:pPr>
              <a:t>20.06.2010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D6A8C-B011-4F25-A60E-384E4BBA2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9DC39-DBA7-4AF3-8289-B04F8CBFB0E7}" type="datetimeFigureOut">
              <a:rPr lang="ru-RU"/>
              <a:pPr>
                <a:defRPr/>
              </a:pPr>
              <a:t>20.06.2010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89457-627D-42A2-A779-A67B8EF69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CBA72-4A9F-4942-B630-5FFC154BC37D}" type="datetimeFigureOut">
              <a:rPr lang="ru-RU"/>
              <a:pPr>
                <a:defRPr/>
              </a:pPr>
              <a:t>20.06.2010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EC8B4-E956-4EA6-A299-53D494F0D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AE2BE-7445-43BA-8092-AA0140563577}" type="datetimeFigureOut">
              <a:rPr lang="ru-RU"/>
              <a:pPr>
                <a:defRPr/>
              </a:pPr>
              <a:t>20.06.2010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9F864-69D6-4F00-B7E8-4832DBD18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F22C-4868-459B-B897-3F8633CF3BD3}" type="datetimeFigureOut">
              <a:rPr lang="ru-RU"/>
              <a:pPr>
                <a:defRPr/>
              </a:pPr>
              <a:t>20.06.2010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A7A22-E655-454B-B1EF-48B02BEE2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6A00D-BA93-4979-9398-82CDC19529C5}" type="datetimeFigureOut">
              <a:rPr lang="ru-RU"/>
              <a:pPr>
                <a:defRPr/>
              </a:pPr>
              <a:t>20.06.2010</a:t>
            </a:fld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BF886-7FAF-42BF-A739-C33FA9D97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E25C8-8BE3-4C55-A3BF-666FA5413EA5}" type="datetimeFigureOut">
              <a:rPr lang="ru-RU"/>
              <a:pPr>
                <a:defRPr/>
              </a:pPr>
              <a:t>20.06.2010</a:t>
            </a:fld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C45F6-6CDA-4CB8-A952-E2E6946E6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0574E-47E5-4949-98D7-4C254611135D}" type="datetimeFigureOut">
              <a:rPr lang="ru-RU"/>
              <a:pPr>
                <a:defRPr/>
              </a:pPr>
              <a:t>20.06.2010</a:t>
            </a:fld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9782A-CD94-4E2E-80B6-3501378F3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2861-BF4B-4F9E-AEFB-69BDF81DFFC5}" type="datetimeFigureOut">
              <a:rPr lang="ru-RU"/>
              <a:pPr>
                <a:defRPr/>
              </a:pPr>
              <a:t>20.06.2010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D0B1F-78F6-4789-8795-5E6EC61DF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59226-5340-45BD-821B-CA0C320D4A13}" type="datetimeFigureOut">
              <a:rPr lang="ru-RU"/>
              <a:pPr>
                <a:defRPr/>
              </a:pPr>
              <a:t>20.06.2010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8211A-1A7F-4EC6-80CE-1ECA1ED4D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410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10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411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411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411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4116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117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11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412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12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412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12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12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412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414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4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998A0B5-E390-4690-9D3A-FA3A4674791E}" type="datetimeFigureOut">
              <a:rPr lang="ru-RU"/>
              <a:pPr>
                <a:defRPr/>
              </a:pPr>
              <a:t>20.06.2010</a:t>
            </a:fld>
            <a:endParaRPr lang="ru-RU"/>
          </a:p>
        </p:txBody>
      </p:sp>
      <p:sp>
        <p:nvSpPr>
          <p:cNvPr id="414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4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D2AAEFC-45A4-4B11-9FCA-E63C9AC4F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>
    <p:pull dir="r"/>
  </p:transition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c/cb/Tangram_set_00.jpg/180px-Tangram_set_00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596900"/>
            <a:ext cx="8077200" cy="1546225"/>
          </a:xfrm>
        </p:spPr>
        <p:txBody>
          <a:bodyPr/>
          <a:lstStyle/>
          <a:p>
            <a:pPr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Мы вам рады!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142875"/>
            <a:ext cx="7821613" cy="36576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Китае игру называют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", т.е. умственная головоломка из семи частей. </a:t>
            </a: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Название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танграм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возникло в Европе от слова"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тань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", что означает "китаец" и корня "грамма". </a:t>
            </a:r>
          </a:p>
        </p:txBody>
      </p:sp>
      <p:pic>
        <p:nvPicPr>
          <p:cNvPr id="21508" name="Picture 4" descr="318GK_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5" y="3286125"/>
            <a:ext cx="5286375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0" y="0"/>
            <a:ext cx="7715250" cy="50847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7030A0"/>
                </a:solidFill>
              </a:rPr>
              <a:t>Сущность </a:t>
            </a:r>
            <a:r>
              <a:rPr lang="ru-RU" sz="2800" dirty="0" smtClean="0">
                <a:solidFill>
                  <a:srgbClr val="7030A0"/>
                </a:solidFill>
              </a:rPr>
              <a:t>игры заключается </a:t>
            </a:r>
            <a:r>
              <a:rPr lang="ru-RU" sz="2800" dirty="0">
                <a:solidFill>
                  <a:srgbClr val="7030A0"/>
                </a:solidFill>
              </a:rPr>
              <a:t>в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складывании из 7 частей</a:t>
            </a:r>
            <a:r>
              <a:rPr lang="ru-RU" sz="2800" dirty="0">
                <a:solidFill>
                  <a:srgbClr val="7030A0"/>
                </a:solidFill>
              </a:rPr>
              <a:t>, полученных разрезанием квадрата определённым образом, различных фигурок, а также придумывании новых. 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Правила игры: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7030A0"/>
                </a:solidFill>
              </a:rPr>
              <a:t>в состав каждой фигурки должны входить все семь частей; при этом они не должны перекрываться. </a:t>
            </a:r>
          </a:p>
        </p:txBody>
      </p:sp>
      <p:pic>
        <p:nvPicPr>
          <p:cNvPr id="25604" name="Picture 4" descr="tangramsi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4357688"/>
            <a:ext cx="28575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i?id=36289878&amp;tov=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071938"/>
            <a:ext cx="1857375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i?id=27354143&amp;tov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4714875"/>
            <a:ext cx="1782762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План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63" y="1600200"/>
            <a:ext cx="7043737" cy="4456113"/>
          </a:xfrm>
        </p:spPr>
        <p:txBody>
          <a:bodyPr/>
          <a:lstStyle/>
          <a:p>
            <a:pPr marL="514350" indent="-514350">
              <a:buFont typeface="Verdana" pitchFamily="34" charset="0"/>
              <a:buAutoNum type="arabicPeriod"/>
            </a:pPr>
            <a:r>
              <a:rPr lang="ru-RU" sz="3600" b="1" smtClean="0">
                <a:solidFill>
                  <a:srgbClr val="7030A0"/>
                </a:solidFill>
                <a:latin typeface="Bookman Old Style" pitchFamily="18" charset="0"/>
              </a:rPr>
              <a:t>Обсуждение проекта</a:t>
            </a:r>
          </a:p>
          <a:p>
            <a:pPr marL="514350" indent="-514350">
              <a:buFont typeface="Verdana" pitchFamily="34" charset="0"/>
              <a:buAutoNum type="arabicPeriod"/>
            </a:pPr>
            <a:r>
              <a:rPr lang="ru-RU" sz="3600" b="1" smtClean="0">
                <a:solidFill>
                  <a:srgbClr val="7030A0"/>
                </a:solidFill>
                <a:latin typeface="Bookman Old Style" pitchFamily="18" charset="0"/>
              </a:rPr>
              <a:t>Выкладывание танграма</a:t>
            </a:r>
          </a:p>
          <a:p>
            <a:pPr marL="514350" indent="-514350">
              <a:buFont typeface="Verdana" pitchFamily="34" charset="0"/>
              <a:buAutoNum type="arabicPeriod"/>
            </a:pPr>
            <a:r>
              <a:rPr lang="ru-RU" sz="3600" b="1" smtClean="0">
                <a:solidFill>
                  <a:srgbClr val="7030A0"/>
                </a:solidFill>
                <a:latin typeface="Bookman Old Style" pitchFamily="18" charset="0"/>
              </a:rPr>
              <a:t>Приклеивание частей</a:t>
            </a:r>
          </a:p>
          <a:p>
            <a:pPr marL="514350" indent="-514350">
              <a:buFont typeface="Verdana" pitchFamily="34" charset="0"/>
              <a:buAutoNum type="arabicPeriod"/>
            </a:pPr>
            <a:r>
              <a:rPr lang="ru-RU" sz="3600" b="1" smtClean="0">
                <a:solidFill>
                  <a:srgbClr val="7030A0"/>
                </a:solidFill>
                <a:latin typeface="Bookman Old Style" pitchFamily="18" charset="0"/>
              </a:rPr>
              <a:t>Украшение</a:t>
            </a:r>
          </a:p>
          <a:p>
            <a:pPr marL="514350" indent="-514350">
              <a:buFont typeface="Verdana" pitchFamily="34" charset="0"/>
              <a:buAutoNum type="arabicPeriod"/>
            </a:pPr>
            <a:r>
              <a:rPr lang="ru-RU" sz="3600" b="1" smtClean="0">
                <a:solidFill>
                  <a:srgbClr val="7030A0"/>
                </a:solidFill>
                <a:latin typeface="Bookman Old Style" pitchFamily="18" charset="0"/>
              </a:rPr>
              <a:t>Защита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План защиты проекта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63" y="1600200"/>
            <a:ext cx="7615237" cy="445611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Название проекта.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Почему именно ваш домик должна выбрать лисичка?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Соблюдение правил построения </a:t>
            </a:r>
            <a:r>
              <a:rPr lang="ru-RU" sz="3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танграма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 Самооценка.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Общая оценка своей работы.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  <p:pic>
        <p:nvPicPr>
          <p:cNvPr id="25603" name="Рисунок 3" descr="AG00130_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88" y="1857375"/>
            <a:ext cx="7477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нирование018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88" y="0"/>
            <a:ext cx="7072312" cy="6858000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103188"/>
            <a:ext cx="7400925" cy="96837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Спасибо, ребята!!!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сканирование0006.t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0" y="1358900"/>
            <a:ext cx="4046538" cy="5116513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канирование019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125" y="0"/>
            <a:ext cx="6491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канирование019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3613" y="0"/>
            <a:ext cx="6910387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канирование019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75" y="1588"/>
            <a:ext cx="69691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канирование019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4188" y="6350"/>
            <a:ext cx="6119812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канирование019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125" y="0"/>
            <a:ext cx="6491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c/cb/Tangram_set_00.jpg/180px-Tangram_set_00.jpg"/>
          <p:cNvPicPr>
            <a:picLocks noChangeAspect="1" noChangeArrowheads="1"/>
          </p:cNvPicPr>
          <p:nvPr/>
        </p:nvPicPr>
        <p:blipFill>
          <a:blip r:embed="rId2" r:link="rId3"/>
          <a:srcRect l="6667" t="6703" r="6667" b="6145"/>
          <a:stretch>
            <a:fillRect/>
          </a:stretch>
        </p:blipFill>
        <p:spPr bwMode="auto">
          <a:xfrm>
            <a:off x="2286000" y="1285875"/>
            <a:ext cx="5357813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CC99"/>
              </a:clrFrom>
              <a:clrTo>
                <a:srgbClr val="FF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63" y="214313"/>
            <a:ext cx="56880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5759450" cy="1008062"/>
          </a:xfrm>
        </p:spPr>
        <p:txBody>
          <a:bodyPr/>
          <a:lstStyle/>
          <a:p>
            <a:pPr>
              <a:defRPr/>
            </a:pPr>
            <a:r>
              <a:rPr lang="ru-RU" sz="4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Историческая справка</a:t>
            </a:r>
          </a:p>
        </p:txBody>
      </p:sp>
      <p:pic>
        <p:nvPicPr>
          <p:cNvPr id="20484" name="Picture 4" descr="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41975" y="476250"/>
            <a:ext cx="3502025" cy="3657600"/>
          </a:xfrm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50825" y="1196975"/>
            <a:ext cx="52578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Verdana" pitchFamily="34" charset="0"/>
              </a:rPr>
              <a:t>По легенде, 4 тысячи лет назад у одного мужчины выпала из рук керамическая плитка и разбилась на 7 частей. Взволнованный, он посохом попытался её собрать. Но из вновь составленных частей каждый раз получал новые интересные изображения. </a:t>
            </a:r>
            <a:endParaRPr lang="ru-RU">
              <a:latin typeface="Verdana" pitchFamily="34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286000" y="4572000"/>
            <a:ext cx="6121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Verdana" pitchFamily="34" charset="0"/>
              </a:rPr>
              <a:t>Это занятие вскоре оказалось настолько захватывающим, головоломным, что составленный квадрат из семи геометрических фигур назвали Доской Мудрости.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CC99"/>
              </a:clrFrom>
              <a:clrTo>
                <a:srgbClr val="FF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142875"/>
            <a:ext cx="11906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CC99"/>
              </a:clrFrom>
              <a:clrTo>
                <a:srgbClr val="FF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5410200"/>
            <a:ext cx="1704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CC99"/>
              </a:clrFrom>
              <a:clrTo>
                <a:srgbClr val="FF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63" y="214313"/>
            <a:ext cx="56880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85875" y="1214438"/>
            <a:ext cx="7500938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4988"/>
            <a:r>
              <a:rPr lang="ru-RU">
                <a:solidFill>
                  <a:srgbClr val="A50021"/>
                </a:solidFill>
                <a:latin typeface="Verdana" pitchFamily="34" charset="0"/>
              </a:rPr>
              <a:t>Это было очень давно, почти две с половиной  тысячи лет тому назад.</a:t>
            </a:r>
          </a:p>
          <a:p>
            <a:pPr indent="534988"/>
            <a:r>
              <a:rPr lang="ru-RU">
                <a:solidFill>
                  <a:srgbClr val="A50021"/>
                </a:solidFill>
                <a:latin typeface="Verdana" pitchFamily="34" charset="0"/>
              </a:rPr>
              <a:t>У немолодого императора Китая родился долгожданный сын и наследник.</a:t>
            </a:r>
          </a:p>
          <a:p>
            <a:pPr indent="534988"/>
            <a:r>
              <a:rPr lang="ru-RU">
                <a:solidFill>
                  <a:srgbClr val="A50021"/>
                </a:solidFill>
                <a:latin typeface="Verdana" pitchFamily="34" charset="0"/>
              </a:rPr>
              <a:t>Шли годы. Мальчик рос здоровым и сообразительным не по летам. Одно беспокоило старого императора: его сын, будущий властелин огромной страны, не хотел учиться. Мальчику доставляло большее удовольствие целый день забавляться игрушками.</a:t>
            </a:r>
          </a:p>
          <a:p>
            <a:pPr indent="534988"/>
            <a:r>
              <a:rPr lang="ru-RU">
                <a:solidFill>
                  <a:srgbClr val="A50021"/>
                </a:solidFill>
                <a:latin typeface="Verdana" pitchFamily="34" charset="0"/>
              </a:rPr>
              <a:t>Император призвал к себе трех мудрецов, один из которых был известен как математик, другой прославился как художник, а третий был знаменитым философом, и повелел им придумать игру, забавляясь которой, его сын постиг бы начала математики, научился смотреть на окружающий мир пристальными глазами художника, стал бы терпеливым, как истинный философ, и понял бы, что зачастую сложные вещи состоят из простых вещей.</a:t>
            </a:r>
          </a:p>
          <a:p>
            <a:pPr indent="534988"/>
            <a:r>
              <a:rPr lang="ru-RU">
                <a:solidFill>
                  <a:srgbClr val="A50021"/>
                </a:solidFill>
                <a:latin typeface="Verdana" pitchFamily="34" charset="0"/>
              </a:rPr>
              <a:t>Три мудреца придумали такую игру…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Шары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</TotalTime>
  <Words>271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Verdana</vt:lpstr>
      <vt:lpstr>Arial</vt:lpstr>
      <vt:lpstr>Calibri</vt:lpstr>
      <vt:lpstr>Bookman Old Style</vt:lpstr>
      <vt:lpstr>Times New Roman</vt:lpstr>
      <vt:lpstr>MS Mincho</vt:lpstr>
      <vt:lpstr>Шары</vt:lpstr>
      <vt:lpstr>Шары</vt:lpstr>
      <vt:lpstr>Мы вам рады!</vt:lpstr>
      <vt:lpstr>Слайд 2</vt:lpstr>
      <vt:lpstr>Слайд 3</vt:lpstr>
      <vt:lpstr>Слайд 4</vt:lpstr>
      <vt:lpstr>Слайд 5</vt:lpstr>
      <vt:lpstr>Слайд 6</vt:lpstr>
      <vt:lpstr>Слайд 7</vt:lpstr>
      <vt:lpstr>Историческая справка</vt:lpstr>
      <vt:lpstr>Слайд 9</vt:lpstr>
      <vt:lpstr>Слайд 10</vt:lpstr>
      <vt:lpstr>Слайд 11</vt:lpstr>
      <vt:lpstr>План работы</vt:lpstr>
      <vt:lpstr>План защиты проекта</vt:lpstr>
      <vt:lpstr>Слайд 14</vt:lpstr>
      <vt:lpstr>Спасибо, ребята!!!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123</cp:lastModifiedBy>
  <cp:revision>108</cp:revision>
  <dcterms:created xsi:type="dcterms:W3CDTF">2009-11-11T17:26:14Z</dcterms:created>
  <dcterms:modified xsi:type="dcterms:W3CDTF">2010-06-20T13:01:45Z</dcterms:modified>
</cp:coreProperties>
</file>