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8"/>
  </p:notesMasterIdLst>
  <p:sldIdLst>
    <p:sldId id="256" r:id="rId2"/>
    <p:sldId id="257" r:id="rId3"/>
    <p:sldId id="259" r:id="rId4"/>
    <p:sldId id="340" r:id="rId5"/>
    <p:sldId id="269" r:id="rId6"/>
    <p:sldId id="271" r:id="rId7"/>
    <p:sldId id="272" r:id="rId8"/>
    <p:sldId id="300" r:id="rId9"/>
    <p:sldId id="273" r:id="rId10"/>
    <p:sldId id="301" r:id="rId11"/>
    <p:sldId id="274" r:id="rId12"/>
    <p:sldId id="302" r:id="rId13"/>
    <p:sldId id="260" r:id="rId14"/>
    <p:sldId id="262" r:id="rId15"/>
    <p:sldId id="275" r:id="rId16"/>
    <p:sldId id="303" r:id="rId17"/>
    <p:sldId id="276" r:id="rId18"/>
    <p:sldId id="304" r:id="rId19"/>
    <p:sldId id="277" r:id="rId20"/>
    <p:sldId id="305" r:id="rId21"/>
    <p:sldId id="278" r:id="rId22"/>
    <p:sldId id="306" r:id="rId23"/>
    <p:sldId id="279" r:id="rId24"/>
    <p:sldId id="307" r:id="rId25"/>
    <p:sldId id="280" r:id="rId26"/>
    <p:sldId id="308" r:id="rId27"/>
    <p:sldId id="281" r:id="rId28"/>
    <p:sldId id="309" r:id="rId29"/>
    <p:sldId id="282" r:id="rId30"/>
    <p:sldId id="310" r:id="rId31"/>
    <p:sldId id="283" r:id="rId32"/>
    <p:sldId id="311" r:id="rId33"/>
    <p:sldId id="284" r:id="rId34"/>
    <p:sldId id="312" r:id="rId35"/>
    <p:sldId id="285" r:id="rId36"/>
    <p:sldId id="313" r:id="rId37"/>
    <p:sldId id="286" r:id="rId38"/>
    <p:sldId id="314" r:id="rId39"/>
    <p:sldId id="287" r:id="rId40"/>
    <p:sldId id="315" r:id="rId41"/>
    <p:sldId id="288" r:id="rId42"/>
    <p:sldId id="316" r:id="rId43"/>
    <p:sldId id="289" r:id="rId44"/>
    <p:sldId id="317" r:id="rId45"/>
    <p:sldId id="290" r:id="rId46"/>
    <p:sldId id="318" r:id="rId47"/>
    <p:sldId id="295" r:id="rId48"/>
    <p:sldId id="319" r:id="rId49"/>
    <p:sldId id="291" r:id="rId50"/>
    <p:sldId id="320" r:id="rId51"/>
    <p:sldId id="292" r:id="rId52"/>
    <p:sldId id="321" r:id="rId53"/>
    <p:sldId id="293" r:id="rId54"/>
    <p:sldId id="322" r:id="rId55"/>
    <p:sldId id="294" r:id="rId56"/>
    <p:sldId id="323" r:id="rId57"/>
    <p:sldId id="296" r:id="rId58"/>
    <p:sldId id="324" r:id="rId59"/>
    <p:sldId id="297" r:id="rId60"/>
    <p:sldId id="325" r:id="rId61"/>
    <p:sldId id="298" r:id="rId62"/>
    <p:sldId id="326" r:id="rId63"/>
    <p:sldId id="299" r:id="rId64"/>
    <p:sldId id="327" r:id="rId65"/>
    <p:sldId id="328" r:id="rId66"/>
    <p:sldId id="334" r:id="rId67"/>
    <p:sldId id="329" r:id="rId68"/>
    <p:sldId id="335" r:id="rId69"/>
    <p:sldId id="330" r:id="rId70"/>
    <p:sldId id="336" r:id="rId71"/>
    <p:sldId id="331" r:id="rId72"/>
    <p:sldId id="337" r:id="rId73"/>
    <p:sldId id="332" r:id="rId74"/>
    <p:sldId id="339" r:id="rId75"/>
    <p:sldId id="333" r:id="rId76"/>
    <p:sldId id="338" r:id="rId7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1"/>
    <a:srgbClr val="FFCCFF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339FD-761B-4994-B3A1-4D10B8D2E25E}" type="datetimeFigureOut">
              <a:rPr lang="ru-RU" smtClean="0"/>
              <a:pPr/>
              <a:t>11.01.2009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577AF-38D2-4725-96E1-344CB17015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8D60-6C32-49B1-876F-296CBD551D0A}" type="datetime1">
              <a:rPr lang="en-US" smtClean="0"/>
              <a:pPr/>
              <a:t>1/11/2009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4BC5-72DB-4222-BB02-89896FEE4C2E}" type="datetime1">
              <a:rPr lang="en-US" smtClean="0"/>
              <a:pPr/>
              <a:t>1/11/2009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6014-9DBF-4A80-9A17-EDA703CBDC94}" type="datetime1">
              <a:rPr lang="en-US" smtClean="0"/>
              <a:pPr/>
              <a:t>1/11/2009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9142-F106-475E-B1FB-4EC42A42E519}" type="datetime1">
              <a:rPr lang="en-US" smtClean="0"/>
              <a:pPr/>
              <a:t>1/11/2009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3B84-0489-48BE-AD92-2CFF6CED4BA7}" type="datetime1">
              <a:rPr lang="en-US" smtClean="0"/>
              <a:pPr/>
              <a:t>1/11/2009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46C4-2098-4385-94FD-1449B9870AF7}" type="datetime1">
              <a:rPr lang="en-US" smtClean="0"/>
              <a:pPr/>
              <a:t>1/11/2009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EA02-EA0F-459A-84F9-8583D78A0E4A}" type="datetime1">
              <a:rPr lang="en-US" smtClean="0"/>
              <a:pPr/>
              <a:t>1/11/2009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9BDB-4DDC-498E-8F8E-D1F87FF4A911}" type="datetime1">
              <a:rPr lang="en-US" smtClean="0"/>
              <a:pPr/>
              <a:t>1/11/2009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0467-CE73-44D8-BAB6-99FB77150C33}" type="datetime1">
              <a:rPr lang="en-US" smtClean="0"/>
              <a:pPr/>
              <a:t>1/11/2009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9A48-3532-4287-8216-8F62A6CEB051}" type="datetime1">
              <a:rPr lang="en-US" smtClean="0"/>
              <a:pPr/>
              <a:t>1/11/2009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4793-C6A5-4D1F-8ECC-2B3374E77698}" type="datetime1">
              <a:rPr lang="en-US" smtClean="0"/>
              <a:pPr/>
              <a:t>1/11/2009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FB4A5B-FBBD-461E-B80E-432208B87258}" type="datetime1">
              <a:rPr lang="en-US" smtClean="0"/>
              <a:pPr/>
              <a:t>1/11/2009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34" Type="http://schemas.openxmlformats.org/officeDocument/2006/relationships/slide" Target="slide67.xml"/><Relationship Id="rId7" Type="http://schemas.openxmlformats.org/officeDocument/2006/relationships/slide" Target="slide11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33" Type="http://schemas.openxmlformats.org/officeDocument/2006/relationships/slide" Target="slide65.xml"/><Relationship Id="rId2" Type="http://schemas.openxmlformats.org/officeDocument/2006/relationships/slide" Target="slide13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29" Type="http://schemas.openxmlformats.org/officeDocument/2006/relationships/slide" Target="slide5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32" Type="http://schemas.openxmlformats.org/officeDocument/2006/relationships/slide" Target="slide63.xml"/><Relationship Id="rId37" Type="http://schemas.openxmlformats.org/officeDocument/2006/relationships/slide" Target="slide73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28" Type="http://schemas.openxmlformats.org/officeDocument/2006/relationships/slide" Target="slide55.xml"/><Relationship Id="rId36" Type="http://schemas.openxmlformats.org/officeDocument/2006/relationships/slide" Target="slide71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31" Type="http://schemas.openxmlformats.org/officeDocument/2006/relationships/slide" Target="slide61.xml"/><Relationship Id="rId4" Type="http://schemas.openxmlformats.org/officeDocument/2006/relationships/slide" Target="slide75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53.xml"/><Relationship Id="rId30" Type="http://schemas.openxmlformats.org/officeDocument/2006/relationships/slide" Target="slide59.xml"/><Relationship Id="rId35" Type="http://schemas.openxmlformats.org/officeDocument/2006/relationships/slide" Target="slide6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44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50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66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68.xml"/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70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72.xml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74.xml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76.xml"/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Функции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Урок-обобщение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(7 класс – алгебра)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</a:t>
            </a:r>
            <a:r>
              <a:rPr lang="en-US" dirty="0" smtClean="0"/>
              <a:t>3</a:t>
            </a:r>
            <a:r>
              <a:rPr lang="ru-RU" dirty="0" smtClean="0"/>
              <a:t>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Найдите координаты точки пересечения графика функции у=2х-4 с осью Ох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(2;0)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Найдите координаты точки пересечения графика функции у=-3х+6 с осью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Оу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</a:t>
            </a:r>
            <a:r>
              <a:rPr lang="en-US" dirty="0" smtClean="0"/>
              <a:t>4</a:t>
            </a:r>
            <a:r>
              <a:rPr lang="ru-RU" dirty="0" smtClean="0"/>
              <a:t>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Найдите координаты точки пересечения графика функции у=-3х+6 с осью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Оу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(0;6)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Найдите координаты точки пересечения графиков функций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y=3x-14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и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y=5x-6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5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Найдите координаты точки пересечения графиков функций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y=3x-14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и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y=5x-6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(-4;-26)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</a:t>
            </a:r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114800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Найдите область определения функции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у=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2/(x+3)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</a:t>
            </a:r>
            <a:r>
              <a:rPr lang="en-US" dirty="0" smtClean="0"/>
              <a:t>6</a:t>
            </a:r>
            <a:r>
              <a:rPr lang="ru-RU" dirty="0" smtClean="0"/>
              <a:t>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114800" cy="303291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Найдите область определения функции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у=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2/(x+3)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Все числа, кроме х=-3.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267200" cy="44348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Найдите область определения функции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у=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(4х-1)/5 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7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971800"/>
            <a:ext cx="4191000" cy="29718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Найдите область определения функции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у=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(4х-1)/5 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Все числа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8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4038600" cy="1219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По графику функции определите значение функции, которое соответствует аргументу, равному 2.</a:t>
            </a:r>
          </a:p>
          <a:p>
            <a:pPr algn="just">
              <a:buNone/>
            </a:pPr>
            <a:r>
              <a:rPr lang="ru-RU" sz="2000" dirty="0" smtClean="0"/>
              <a:t> </a:t>
            </a:r>
          </a:p>
        </p:txBody>
      </p:sp>
      <p:pic>
        <p:nvPicPr>
          <p:cNvPr id="1027" name="Picture 3" descr="D:\школьные документы\Математика\Контрольные и самостоятельные 7 класс\уроки для 7 класса алгебра\лото по функциям 7 класс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352800"/>
            <a:ext cx="2567140" cy="2923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проведения игры.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800080"/>
                </a:solidFill>
              </a:rPr>
              <a:t>В игре участвуют 4 команды. Каждая команда получает карточку, в которой указаны номера 9 вопросов.</a:t>
            </a:r>
          </a:p>
          <a:p>
            <a:pPr algn="just">
              <a:buNone/>
            </a:pPr>
            <a:r>
              <a:rPr lang="ru-RU" dirty="0" smtClean="0">
                <a:solidFill>
                  <a:srgbClr val="800080"/>
                </a:solidFill>
              </a:rPr>
              <a:t>Учитель или ведущий игры достает из мешка карточки с номерами. Команда, у которой в карточке есть этот номер, получает право на ответ. Если ответ верный, то команда получает номер и ставит его на соответствующий номер на карточке. Если команда не смогла правильно ответить на вопрос, то карточка с номером остается у ведущего, и право ответа передается другой команде, которая получает за правильный ответ жетон. За этот жетон в ходе игры можно «выкупить» тот бочонок, который был вынут из мешка, но остался у ведущего. Побеждает та команда, которая первой поставит бочонки на все номера карточки.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8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1051715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ru-RU" sz="5000" dirty="0" smtClean="0">
                <a:solidFill>
                  <a:schemeClr val="accent6">
                    <a:lumMod val="50000"/>
                  </a:schemeClr>
                </a:solidFill>
              </a:rPr>
              <a:t>По графику функции определите значение функции, которое соответствует аргументу, равному 2. </a:t>
            </a:r>
          </a:p>
          <a:p>
            <a:pPr algn="just">
              <a:buNone/>
            </a:pP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920085"/>
            <a:ext cx="3733800" cy="4175915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51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6200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sz="6200" dirty="0" smtClean="0">
                <a:solidFill>
                  <a:srgbClr val="002060"/>
                </a:solidFill>
              </a:rPr>
              <a:t>у=-6</a:t>
            </a:r>
            <a:endParaRPr lang="ru-RU" sz="6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51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51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51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51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51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51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5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 descr="D:\школьные документы\Математика\Контрольные и самостоятельные 7 класс\уроки для 7 класса алгебра\лото по функциям 7 класс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020160"/>
            <a:ext cx="2743200" cy="3075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14327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По графику функции определите значение аргумента, которому соответствует значение функции, равное -4. 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2050" name="Picture 2" descr="D:\школьные документы\Математика\Контрольные и самостоятельные 7 класс\уроки для 7 класса алгебра\лото по функциям 7 класс\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352799"/>
            <a:ext cx="2694398" cy="2746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9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810000" cy="1508915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По графику функции определите значение аргумента, которому соответствует значение функции, равное -4. 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х=3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050" name="Picture 2" descr="D:\школьные документы\Математика\Контрольные и самостоятельные 7 класс\уроки для 7 класса алгебра\лото по функциям 7 класс\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352800"/>
            <a:ext cx="2807917" cy="286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Начертите график функции у=2х-3.</a:t>
            </a:r>
          </a:p>
          <a:p>
            <a:pPr algn="just">
              <a:buNone/>
            </a:pPr>
            <a:endParaRPr lang="ru-RU" sz="32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10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352800" cy="3032915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Начертите график функции у=2х-3.</a:t>
            </a:r>
          </a:p>
          <a:p>
            <a:pPr algn="just">
              <a:buNone/>
            </a:pPr>
            <a:endParaRPr lang="ru-RU" sz="48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953000"/>
            <a:ext cx="4038600" cy="1219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075" name="Picture 3" descr="D:\школьные документы\Математика\Контрольные и самостоятельные 7 класс\уроки для 7 класса алгебра\лото по функциям 7 класс\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133600"/>
            <a:ext cx="2474913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Начертите график функции у=-3х+2.</a:t>
            </a:r>
          </a:p>
          <a:p>
            <a:pPr algn="just">
              <a:buNone/>
            </a:pPr>
            <a:endParaRPr lang="ru-RU" sz="32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11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429000" cy="4099715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Начертите график функции у=-3х+2.</a:t>
            </a:r>
          </a:p>
          <a:p>
            <a:pPr algn="just">
              <a:buNone/>
            </a:pP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105400"/>
            <a:ext cx="4038600" cy="1219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4098" name="Picture 2" descr="D:\школьные документы\Математика\Контрольные и самостоятельные 7 класс\уроки для 7 класса алгебра\лото по функциям 7 класс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7526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Начертите график функции у=-2х.</a:t>
            </a:r>
          </a:p>
          <a:p>
            <a:pPr algn="just">
              <a:buNone/>
            </a:pPr>
            <a:endParaRPr lang="ru-RU" sz="32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12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Начертите график функции у=-2х.</a:t>
            </a:r>
          </a:p>
          <a:p>
            <a:pPr algn="just">
              <a:buNone/>
            </a:pPr>
            <a:endParaRPr lang="ru-RU" sz="32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876800"/>
            <a:ext cx="4038600" cy="1219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122" name="Picture 2" descr="D:\школьные документы\Математика\Контрольные и самостоятельные 7 класс\уроки для 7 класса алгебра\лото по функциям 7 класс\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828800"/>
            <a:ext cx="28956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Принадлежит ли графику функции у=-8х+4 точка А(2;4)?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21262774">
            <a:off x="3642050" y="3268948"/>
            <a:ext cx="2168120" cy="5072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Задания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"СОШ №45 г. Чебоксары" </a:t>
            </a:r>
            <a:r>
              <a:rPr lang="ru-RU" dirty="0" err="1" smtClean="0"/>
              <a:t>Кабуркина</a:t>
            </a:r>
            <a:r>
              <a:rPr lang="ru-RU" dirty="0" smtClean="0"/>
              <a:t> М. Н.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09600" y="1600200"/>
            <a:ext cx="990600" cy="68580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solidFill>
              <a:srgbClr val="9966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1905000" y="4114800"/>
            <a:ext cx="762000" cy="762000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1676400" y="2057400"/>
            <a:ext cx="762000" cy="914400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762000" y="2743200"/>
            <a:ext cx="762000" cy="685800"/>
          </a:xfrm>
          <a:prstGeom prst="hexago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/>
          <p:cNvSpPr/>
          <p:nvPr/>
        </p:nvSpPr>
        <p:spPr>
          <a:xfrm>
            <a:off x="2590800" y="1143000"/>
            <a:ext cx="609600" cy="609600"/>
          </a:xfrm>
          <a:prstGeom prst="ca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2819400" y="1905000"/>
            <a:ext cx="609600" cy="685800"/>
          </a:xfrm>
          <a:prstGeom prst="cube">
            <a:avLst/>
          </a:prstGeom>
          <a:solidFill>
            <a:srgbClr val="996601"/>
          </a:solidFill>
          <a:ln>
            <a:solidFill>
              <a:srgbClr val="9966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>
            <a:off x="1905000" y="3352800"/>
            <a:ext cx="685800" cy="457200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838200" y="3733800"/>
            <a:ext cx="685800" cy="838200"/>
          </a:xfrm>
          <a:prstGeom prst="flowChartPunchedTape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981200" y="3200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hlinkClick r:id="rId2" action="ppaction://hlinksldjump"/>
              </a:rPr>
              <a:t>5</a:t>
            </a:r>
            <a:endParaRPr lang="ru-RU" sz="3200" b="1" dirty="0"/>
          </a:p>
        </p:txBody>
      </p:sp>
      <p:sp>
        <p:nvSpPr>
          <p:cNvPr id="14" name="Блок-схема: сохраненные данные 13"/>
          <p:cNvSpPr/>
          <p:nvPr/>
        </p:nvSpPr>
        <p:spPr>
          <a:xfrm>
            <a:off x="2743200" y="2971800"/>
            <a:ext cx="609600" cy="533400"/>
          </a:xfrm>
          <a:prstGeom prst="flowChartOnlineStorage">
            <a:avLst/>
          </a:prstGeom>
          <a:solidFill>
            <a:schemeClr val="tx2">
              <a:lumMod val="75000"/>
            </a:schemeClr>
          </a:solidFill>
          <a:ln>
            <a:solidFill>
              <a:srgbClr val="9966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ручное управление 14"/>
          <p:cNvSpPr/>
          <p:nvPr/>
        </p:nvSpPr>
        <p:spPr>
          <a:xfrm>
            <a:off x="762000" y="5029200"/>
            <a:ext cx="838200" cy="533400"/>
          </a:xfrm>
          <a:prstGeom prst="flowChartManualOperation">
            <a:avLst/>
          </a:prstGeom>
          <a:solidFill>
            <a:schemeClr val="tx2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6-конечная звезда 15"/>
          <p:cNvSpPr/>
          <p:nvPr/>
        </p:nvSpPr>
        <p:spPr>
          <a:xfrm>
            <a:off x="2514600" y="4724400"/>
            <a:ext cx="990600" cy="914400"/>
          </a:xfrm>
          <a:prstGeom prst="star6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амять с посл. доступом 16"/>
          <p:cNvSpPr/>
          <p:nvPr/>
        </p:nvSpPr>
        <p:spPr>
          <a:xfrm>
            <a:off x="1676400" y="5334000"/>
            <a:ext cx="762000" cy="609600"/>
          </a:xfrm>
          <a:prstGeom prst="flowChartMagneticTape">
            <a:avLst/>
          </a:prstGeom>
          <a:solidFill>
            <a:srgbClr val="996601"/>
          </a:solidFill>
          <a:ln>
            <a:solidFill>
              <a:srgbClr val="9966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6-конечная звезда 17"/>
          <p:cNvSpPr/>
          <p:nvPr/>
        </p:nvSpPr>
        <p:spPr>
          <a:xfrm>
            <a:off x="3429000" y="990600"/>
            <a:ext cx="762000" cy="6858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47800" y="1066800"/>
            <a:ext cx="762000" cy="60960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Блок-схема: сохраненные данные 19"/>
          <p:cNvSpPr/>
          <p:nvPr/>
        </p:nvSpPr>
        <p:spPr>
          <a:xfrm>
            <a:off x="3886200" y="1676400"/>
            <a:ext cx="1066800" cy="685800"/>
          </a:xfrm>
          <a:prstGeom prst="flowChartOnlineStorag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419600" y="914400"/>
            <a:ext cx="838200" cy="533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971800" y="3886200"/>
            <a:ext cx="609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Выноска со стрелкой вправо 22"/>
          <p:cNvSpPr/>
          <p:nvPr/>
        </p:nvSpPr>
        <p:spPr>
          <a:xfrm>
            <a:off x="3581400" y="5486400"/>
            <a:ext cx="685800" cy="533400"/>
          </a:xfrm>
          <a:prstGeom prst="rightArrowCallou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абличка 23"/>
          <p:cNvSpPr/>
          <p:nvPr/>
        </p:nvSpPr>
        <p:spPr>
          <a:xfrm>
            <a:off x="5638800" y="1676400"/>
            <a:ext cx="609600" cy="533400"/>
          </a:xfrm>
          <a:prstGeom prst="plaqu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600200" y="1066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hlinkClick r:id="rId3" action="ppaction://hlinksldjump"/>
              </a:rPr>
              <a:t>1</a:t>
            </a:r>
            <a:endParaRPr lang="ru-RU" sz="3200" dirty="0"/>
          </a:p>
        </p:txBody>
      </p:sp>
      <p:sp>
        <p:nvSpPr>
          <p:cNvPr id="26" name="Горизонтальный свиток 25"/>
          <p:cNvSpPr/>
          <p:nvPr/>
        </p:nvSpPr>
        <p:spPr>
          <a:xfrm>
            <a:off x="5638800" y="914400"/>
            <a:ext cx="533400" cy="533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ердце 26"/>
          <p:cNvSpPr/>
          <p:nvPr/>
        </p:nvSpPr>
        <p:spPr>
          <a:xfrm>
            <a:off x="3581400" y="2667000"/>
            <a:ext cx="609600" cy="685800"/>
          </a:xfrm>
          <a:prstGeom prst="hear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ссылка на другую страницу 27"/>
          <p:cNvSpPr/>
          <p:nvPr/>
        </p:nvSpPr>
        <p:spPr>
          <a:xfrm>
            <a:off x="3886200" y="3962400"/>
            <a:ext cx="533400" cy="762000"/>
          </a:xfrm>
          <a:prstGeom prst="flowChartOffpageConnecto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Хорда 28"/>
          <p:cNvSpPr/>
          <p:nvPr/>
        </p:nvSpPr>
        <p:spPr>
          <a:xfrm>
            <a:off x="4495800" y="4953000"/>
            <a:ext cx="762000" cy="762000"/>
          </a:xfrm>
          <a:prstGeom prst="chor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извлечение 29"/>
          <p:cNvSpPr/>
          <p:nvPr/>
        </p:nvSpPr>
        <p:spPr>
          <a:xfrm>
            <a:off x="4724400" y="2362200"/>
            <a:ext cx="762000" cy="6858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емиугольник 30"/>
          <p:cNvSpPr/>
          <p:nvPr/>
        </p:nvSpPr>
        <p:spPr>
          <a:xfrm>
            <a:off x="6400800" y="914400"/>
            <a:ext cx="609600" cy="685800"/>
          </a:xfrm>
          <a:prstGeom prst="heptagon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Восьмиугольник 31"/>
          <p:cNvSpPr/>
          <p:nvPr/>
        </p:nvSpPr>
        <p:spPr>
          <a:xfrm>
            <a:off x="6019800" y="2590800"/>
            <a:ext cx="609600" cy="685800"/>
          </a:xfrm>
          <a:prstGeom prst="octag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есятиугольник 32"/>
          <p:cNvSpPr/>
          <p:nvPr/>
        </p:nvSpPr>
        <p:spPr>
          <a:xfrm>
            <a:off x="5410200" y="4800600"/>
            <a:ext cx="762000" cy="914400"/>
          </a:xfrm>
          <a:prstGeom prst="decag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войная стрелка вверх/вниз 33"/>
          <p:cNvSpPr/>
          <p:nvPr/>
        </p:nvSpPr>
        <p:spPr>
          <a:xfrm>
            <a:off x="4648200" y="3886200"/>
            <a:ext cx="1066800" cy="990600"/>
          </a:xfrm>
          <a:prstGeom prst="upDownArrow">
            <a:avLst/>
          </a:prstGeom>
          <a:solidFill>
            <a:srgbClr val="996601"/>
          </a:solidFill>
          <a:ln>
            <a:solidFill>
              <a:srgbClr val="9966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верх 34"/>
          <p:cNvSpPr/>
          <p:nvPr/>
        </p:nvSpPr>
        <p:spPr>
          <a:xfrm>
            <a:off x="6705600" y="1905000"/>
            <a:ext cx="685800" cy="609600"/>
          </a:xfrm>
          <a:prstGeom prst="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8-конечная звезда 35"/>
          <p:cNvSpPr/>
          <p:nvPr/>
        </p:nvSpPr>
        <p:spPr>
          <a:xfrm>
            <a:off x="6400800" y="5257800"/>
            <a:ext cx="762000" cy="838200"/>
          </a:xfrm>
          <a:prstGeom prst="star8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данные 36"/>
          <p:cNvSpPr/>
          <p:nvPr/>
        </p:nvSpPr>
        <p:spPr>
          <a:xfrm>
            <a:off x="7086600" y="2819400"/>
            <a:ext cx="838200" cy="685800"/>
          </a:xfrm>
          <a:prstGeom prst="flowChartInputOutpu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Нашивка 37"/>
          <p:cNvSpPr/>
          <p:nvPr/>
        </p:nvSpPr>
        <p:spPr>
          <a:xfrm>
            <a:off x="6096000" y="3810000"/>
            <a:ext cx="914400" cy="609600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rgbClr val="9966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Блок-схема: карточка 38"/>
          <p:cNvSpPr/>
          <p:nvPr/>
        </p:nvSpPr>
        <p:spPr>
          <a:xfrm>
            <a:off x="7391400" y="1143000"/>
            <a:ext cx="838200" cy="609600"/>
          </a:xfrm>
          <a:prstGeom prst="flowChartPunchedCard">
            <a:avLst/>
          </a:prstGeom>
          <a:solidFill>
            <a:schemeClr val="tx2">
              <a:lumMod val="75000"/>
            </a:schemeClr>
          </a:solidFill>
          <a:ln>
            <a:solidFill>
              <a:srgbClr val="9966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ьная выноска 39"/>
          <p:cNvSpPr/>
          <p:nvPr/>
        </p:nvSpPr>
        <p:spPr>
          <a:xfrm>
            <a:off x="7696200" y="2057400"/>
            <a:ext cx="762000" cy="533400"/>
          </a:xfrm>
          <a:prstGeom prst="wedgeEllipseCallou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Загнутый угол 42"/>
          <p:cNvSpPr/>
          <p:nvPr/>
        </p:nvSpPr>
        <p:spPr>
          <a:xfrm>
            <a:off x="7467600" y="4876800"/>
            <a:ext cx="685800" cy="838200"/>
          </a:xfrm>
          <a:prstGeom prst="foldedCorner">
            <a:avLst/>
          </a:prstGeom>
          <a:solidFill>
            <a:schemeClr val="tx2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1828800" y="2286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4" action="ppaction://hlinksldjump"/>
              </a:rPr>
              <a:t>36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5867400" y="1600200"/>
            <a:ext cx="22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hlinkClick r:id="rId5" action="ppaction://hlinksldjump"/>
              </a:rPr>
              <a:t>2</a:t>
            </a:r>
            <a:endParaRPr lang="ru-RU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4648200" y="51054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6" action="ppaction://hlinksldjump"/>
              </a:rPr>
              <a:t>3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990600" y="48768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7" action="ppaction://hlinksldjump"/>
              </a:rPr>
              <a:t>4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4114800" y="1752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8" action="ppaction://hlinksldjump"/>
              </a:rPr>
              <a:t>6</a:t>
            </a:r>
            <a:endParaRPr lang="ru-RU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7620000" y="5105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9" action="ppaction://hlinksldjump"/>
              </a:rPr>
              <a:t>7</a:t>
            </a:r>
            <a:endParaRPr lang="ru-RU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990600" y="28956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10" action="ppaction://hlinksldjump"/>
              </a:rPr>
              <a:t>8</a:t>
            </a:r>
            <a:endParaRPr lang="ru-RU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3124200" y="388620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11" action="ppaction://hlinksldjump"/>
              </a:rPr>
              <a:t>9</a:t>
            </a:r>
            <a:endParaRPr lang="ru-RU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7620000" y="1219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12" action="ppaction://hlinksldjump"/>
              </a:rPr>
              <a:t>10</a:t>
            </a:r>
            <a:endParaRPr lang="ru-RU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4953000" y="4038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13" action="ppaction://hlinksldjump"/>
              </a:rPr>
              <a:t>11</a:t>
            </a:r>
            <a:endParaRPr lang="ru-RU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838200" y="175260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14" action="ppaction://hlinksldjump"/>
              </a:rPr>
              <a:t>12</a:t>
            </a:r>
            <a:endParaRPr lang="ru-RU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6096000" y="2667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15" action="ppaction://hlinksldjump"/>
              </a:rPr>
              <a:t>13</a:t>
            </a:r>
            <a:endParaRPr lang="ru-RU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2743200" y="4876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16" action="ppaction://hlinksldjump"/>
              </a:rPr>
              <a:t>14</a:t>
            </a:r>
            <a:endParaRPr lang="ru-RU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4648200" y="990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17" action="ppaction://hlinksldjump"/>
              </a:rPr>
              <a:t>15</a:t>
            </a:r>
            <a:endParaRPr lang="ru-RU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6400800" y="3810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18" action="ppaction://hlinksldjump"/>
              </a:rPr>
              <a:t>16</a:t>
            </a:r>
            <a:endParaRPr lang="ru-RU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9906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19" action="ppaction://hlinksldjump"/>
              </a:rPr>
              <a:t>17</a:t>
            </a:r>
            <a:endParaRPr lang="ru-RU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7848600" y="2133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20" action="ppaction://hlinksldjump"/>
              </a:rPr>
              <a:t>18</a:t>
            </a:r>
            <a:endParaRPr lang="ru-RU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2667000" y="1219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21" action="ppaction://hlinksldjump"/>
              </a:rPr>
              <a:t>19</a:t>
            </a:r>
            <a:endParaRPr lang="ru-RU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5562600" y="5029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22" action="ppaction://hlinksldjump"/>
              </a:rPr>
              <a:t>20</a:t>
            </a:r>
            <a:endParaRPr lang="ru-RU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2819400" y="2895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23" action="ppaction://hlinksldjump"/>
              </a:rPr>
              <a:t>21</a:t>
            </a:r>
            <a:endParaRPr lang="ru-RU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5715000" y="914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24" action="ppaction://hlinksldjump"/>
              </a:rPr>
              <a:t>22</a:t>
            </a:r>
            <a:endParaRPr lang="ru-RU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1905000" y="4343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25" action="ppaction://hlinksldjump"/>
              </a:rPr>
              <a:t>23</a:t>
            </a:r>
            <a:endParaRPr lang="ru-RU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73152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26" action="ppaction://hlinksldjump"/>
              </a:rPr>
              <a:t>24</a:t>
            </a:r>
            <a:endParaRPr lang="ru-RU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2819400" y="1981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27" action="ppaction://hlinksldjump"/>
              </a:rPr>
              <a:t>25</a:t>
            </a:r>
            <a:endParaRPr lang="ru-RU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65532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8" action="ppaction://hlinksldjump"/>
              </a:rPr>
              <a:t>26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6781800" y="2057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9" action="ppaction://hlinksldjump"/>
              </a:rPr>
              <a:t>27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1828800" y="5486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30" action="ppaction://hlinksldjump"/>
              </a:rPr>
              <a:t>28</a:t>
            </a:r>
            <a:endParaRPr lang="ru-RU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35814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1" action="ppaction://hlinksldjump"/>
              </a:rPr>
              <a:t>29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3962400" y="4114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32" action="ppaction://hlinksldjump"/>
              </a:rPr>
              <a:t>30</a:t>
            </a:r>
            <a:endParaRPr lang="ru-RU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6477000" y="990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33" action="ppaction://hlinksldjump"/>
              </a:rPr>
              <a:t>31</a:t>
            </a:r>
            <a:endParaRPr lang="ru-RU" sz="2800" dirty="0"/>
          </a:p>
        </p:txBody>
      </p:sp>
      <p:sp>
        <p:nvSpPr>
          <p:cNvPr id="75" name="TextBox 74"/>
          <p:cNvSpPr txBox="1"/>
          <p:nvPr/>
        </p:nvSpPr>
        <p:spPr>
          <a:xfrm>
            <a:off x="3657600" y="5562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34" action="ppaction://hlinksldjump"/>
              </a:rPr>
              <a:t>32</a:t>
            </a:r>
            <a:endParaRPr lang="ru-RU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4800600" y="2590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35" action="ppaction://hlinksldjump"/>
              </a:rPr>
              <a:t>33</a:t>
            </a:r>
            <a:endParaRPr lang="ru-RU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3657600" y="2743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6" action="ppaction://hlinksldjump"/>
              </a:rPr>
              <a:t>34</a:t>
            </a:r>
            <a:endParaRPr lang="ru-RU" dirty="0"/>
          </a:p>
        </p:txBody>
      </p:sp>
      <p:sp>
        <p:nvSpPr>
          <p:cNvPr id="78" name="Капля 77"/>
          <p:cNvSpPr/>
          <p:nvPr/>
        </p:nvSpPr>
        <p:spPr>
          <a:xfrm>
            <a:off x="7391400" y="3886200"/>
            <a:ext cx="762000" cy="685800"/>
          </a:xfrm>
          <a:prstGeom prst="teardrop">
            <a:avLst/>
          </a:prstGeom>
          <a:solidFill>
            <a:srgbClr val="996601"/>
          </a:solidFill>
          <a:ln>
            <a:solidFill>
              <a:srgbClr val="9966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7543800" y="3962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37" action="ppaction://hlinksldjump"/>
              </a:rPr>
              <a:t>35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13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Принадлежит ли графику функции у=-8х+4 точка А(2;4)?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нет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Принадлежит ли графику функции у=2х-3 точка В(4;5)?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14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Принадлежит ли графику функции у=2х-3 точка В(4;5)?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да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Из перечисленных функций назовите линейные: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а) у=8х</a:t>
            </a:r>
            <a:r>
              <a:rPr lang="ru-RU" sz="3200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+3;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б) у=-4х;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в) у=6(х-3);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г) у=2х(х+4).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15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023515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Из перечисленных функций назовите линейные: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а) у=8х</a:t>
            </a:r>
            <a:r>
              <a:rPr lang="ru-RU" sz="3200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+3;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б) у=-4х;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в) у=6(х-3);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г) у=2х(х+4).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пункты б и в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343400" cy="443484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Из перечисленных функций назовите прямую пропорциональность: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а) у=4х</a:t>
            </a:r>
            <a:r>
              <a:rPr lang="ru-RU" sz="3200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-1;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б) у=6х;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в) у=-4х+1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г) у=-4;  </a:t>
            </a:r>
          </a:p>
          <a:p>
            <a:pPr>
              <a:buNone/>
            </a:pP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) х=2.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16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023515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Из перечисленных функций назовите прямую пропорциональность: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а) у=4х</a:t>
            </a:r>
            <a:r>
              <a:rPr lang="ru-RU" sz="3200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-1;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б) у=6х;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в) у=-4х+1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г) у=-4;  </a:t>
            </a:r>
          </a:p>
          <a:p>
            <a:pPr>
              <a:buNone/>
            </a:pP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) х=2.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пункты б, г,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Какой из графиков функций пересекает ось Ох: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а) у=2х+1;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б) у=2х;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в) у=4;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г) х=5.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17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947315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Какой из графиков функций пересекает ось Ох: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а) у=2х+1;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б) у=2х;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в) у=4;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г) х=5.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пункты а, б, г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Какой из графиков функций пересекает ось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Оу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а) у=-8;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б) у=-3х-2;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в) у=6х;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г) х=7.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5800" y="1935163"/>
            <a:ext cx="7543800" cy="438943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На этом уроке мы с вами повторили темы главы </a:t>
            </a:r>
          </a:p>
          <a:p>
            <a:pPr algn="ctr">
              <a:buNone/>
            </a:pPr>
            <a:r>
              <a:rPr lang="ru-RU" dirty="0" smtClean="0"/>
              <a:t>№2 учебника </a:t>
            </a:r>
            <a:r>
              <a:rPr lang="ru-RU" dirty="0" smtClean="0">
                <a:solidFill>
                  <a:srgbClr val="00B0F0"/>
                </a:solidFill>
              </a:rPr>
              <a:t>«Функции». </a:t>
            </a:r>
          </a:p>
          <a:p>
            <a:pPr algn="ctr">
              <a:buNone/>
            </a:pPr>
            <a:r>
              <a:rPr lang="ru-RU" dirty="0" smtClean="0"/>
              <a:t>Желаю Вам успехов в изучении следующей главы </a:t>
            </a:r>
            <a:r>
              <a:rPr lang="ru-RU" dirty="0" smtClean="0">
                <a:solidFill>
                  <a:srgbClr val="00B0F0"/>
                </a:solidFill>
              </a:rPr>
              <a:t>«Степень с натуральным показателем»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До свидания.</a:t>
            </a:r>
          </a:p>
          <a:p>
            <a:pPr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00B0F0"/>
                </a:solidFill>
                <a:hlinkClick r:id="rId2" action="ppaction://hlinksldjump"/>
              </a:rPr>
              <a:t>на начало игры</a:t>
            </a:r>
            <a:endParaRPr lang="ru-RU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18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099715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Какой из графиков функций пересекает ось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Оу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а) у=-8;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б) у=-3х-2;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в) у=6х;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г) х=7.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пункты а, б, в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 каких четвертях расположен график функции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у=х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?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19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 каких четвертях расположен график функции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у=х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?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1 и 3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1127915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 рисунке построен график движения пешехода. С помощью графика ответьте на вопросы: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а) какое время был в пути пешеход? 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б) с какой скоростью двигался пешеход?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86400" y="1920085"/>
            <a:ext cx="3200400" cy="443484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100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sz="5100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6146" name="Picture 2" descr="D:\школьные документы\Математика\Контрольные и самостоятельные 7 класс\уроки для 7 класса алгебра\лото по функциям 7 класс\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276600"/>
            <a:ext cx="38862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20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1356515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 рисунке построен график движения пешехода. С помощью графика ответьте на вопросы: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а) какое время был в пути пешеход? 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б) с какой скоростью двигался пешеход?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51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5100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а) </a:t>
            </a:r>
            <a:r>
              <a:rPr lang="en-US" sz="5100" dirty="0" smtClean="0">
                <a:solidFill>
                  <a:srgbClr val="002060"/>
                </a:solidFill>
              </a:rPr>
              <a:t>t</a:t>
            </a:r>
            <a:r>
              <a:rPr lang="ru-RU" sz="5100" dirty="0" smtClean="0">
                <a:solidFill>
                  <a:srgbClr val="002060"/>
                </a:solidFill>
              </a:rPr>
              <a:t>=4 часа; б) </a:t>
            </a:r>
            <a:r>
              <a:rPr lang="en-US" sz="5100" dirty="0" smtClean="0">
                <a:solidFill>
                  <a:srgbClr val="002060"/>
                </a:solidFill>
              </a:rPr>
              <a:t>v</a:t>
            </a:r>
            <a:r>
              <a:rPr lang="ru-RU" sz="5100" dirty="0" smtClean="0">
                <a:solidFill>
                  <a:srgbClr val="002060"/>
                </a:solidFill>
              </a:rPr>
              <a:t>=5 км/ч.</a:t>
            </a:r>
          </a:p>
          <a:p>
            <a:pPr algn="ctr">
              <a:buNone/>
            </a:pPr>
            <a:endParaRPr lang="ru-RU" sz="51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51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51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51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51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51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5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3074" name="Picture 2" descr="D:\школьные документы\Математика\Контрольные и самостоятельные 7 класс\уроки для 7 класса алгебра\лото по функциям 7 класс\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5038" y="3124200"/>
            <a:ext cx="3759238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Длина прямоугольника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х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см, а ширина на 3 см меньше. Задайте формулами зависимость периметра прямоугольника от его длины и зависимость площади прямоугольника от его длины. Какая из этих зависимостей является линейной функцией?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21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099715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Длина прямоугольника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х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см, а ширина на 3 см меньше. Задайте формулами зависимость периметра прямоугольника от его длины и зависимость площади прямоугольника от его длины. Какая из этих зависимостей является линейной функцией?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Р=4х-6 (см) - линейная; </a:t>
            </a:r>
          </a:p>
          <a:p>
            <a:pPr lvl="0">
              <a:buNone/>
            </a:pPr>
            <a:r>
              <a:rPr lang="en-US" dirty="0" smtClean="0">
                <a:solidFill>
                  <a:srgbClr val="002060"/>
                </a:solidFill>
              </a:rPr>
              <a:t>S</a:t>
            </a:r>
            <a:r>
              <a:rPr lang="ru-RU" dirty="0" err="1" smtClean="0">
                <a:solidFill>
                  <a:srgbClr val="002060"/>
                </a:solidFill>
              </a:rPr>
              <a:t>=х</a:t>
            </a:r>
            <a:r>
              <a:rPr lang="ru-RU" dirty="0" smtClean="0">
                <a:solidFill>
                  <a:srgbClr val="002060"/>
                </a:solidFill>
              </a:rPr>
              <a:t>(х-3) (см</a:t>
            </a:r>
            <a:r>
              <a:rPr lang="ru-RU" baseline="30000" dirty="0" smtClean="0">
                <a:solidFill>
                  <a:srgbClr val="002060"/>
                </a:solidFill>
              </a:rPr>
              <a:t>2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Определите координаты точки пересечения графиков функций у=8х-3 и у=-4х-27.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22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Определите координаты точки пересечения графиков функций у=8х-3 и у=-4х-27.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(-2;-19)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1204115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Определите по графику функции значение аргумента, которому соответствует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значение функции,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равное 6.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920085"/>
            <a:ext cx="3733800" cy="443484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7170" name="Picture 2" descr="D:\школьные документы\Математика\Контрольные и самостоятельные 7 класс\уроки для 7 класса алгебра\лото по функциям 7 класс\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971800"/>
            <a:ext cx="32766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Дана функция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у=-4х+6. Найдите значение функции при значении аргумента, равном -2.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23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1127915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Определите по графику функции значение аргумента, которому соответствует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значение функции,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равное 6.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800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х=2</a:t>
            </a:r>
          </a:p>
          <a:p>
            <a:pPr algn="ctr">
              <a:buNone/>
            </a:pPr>
            <a:endParaRPr lang="ru-RU" sz="3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3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4098" name="Picture 2" descr="D:\школьные документы\Математика\Контрольные и самостоятельные 7 класс\уроки для 7 класса алгебра\лото по функциям 7 класс\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192" y="2971800"/>
            <a:ext cx="2902593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343400" cy="44348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Какие из точек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А(0;3), В(4;2), С(-4;2) принадлежат графику функции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у=-х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/2?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24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Какие из точек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А(0;3), В(4;2), С(-4;2) принадлежат графику функции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у=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х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/2?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точка С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Определите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к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у линейной функции у=кх+3, если известно, что точка А(4;-1) принадлежит графику функции.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25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Определите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к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у линейной функции у=кх+3, если известно, что точка А(4;-1) принадлежит графику функции.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к=-1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Определите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у линейной функции у=2х+в, если известно, что точка С(2;1) принадлежит графику функции.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26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71871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Определите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у линейной функции у=2х+в, если известно, что точка С(2;1) принадлежит графику функции.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в=-3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У функции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у=кх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определите коэффициент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к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, если точка А(10;-2) принадлежит графику функции.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27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49011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У функции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у=кх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определите коэффициент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к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, если точка А(10;-2) принадлежит графику функции.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к=-0,2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Среди перечисленных функций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а) у=-3,6х-8;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б) у=-20х+3;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в) у=-3,6х;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г) у=3,7х-13; </a:t>
            </a:r>
          </a:p>
          <a:p>
            <a:pPr algn="just">
              <a:buNone/>
            </a:pP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) у=-8-20х;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е)у=3,6х+8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назовите те, графики которых параллельны.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1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Дана функция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у=-4х+6. Найдите значение функции при значении аргумента, равном -2.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у=14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28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175915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Среди перечисленных функций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а) у=-3,6х-8;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б) у=-20х+3;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в) у=-3,6х;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г) у=3,7х-13; </a:t>
            </a:r>
          </a:p>
          <a:p>
            <a:pPr algn="just">
              <a:buNone/>
            </a:pP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) у=-8-20х;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е)у=3,6х+8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назовите те, графики которых параллельны.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пункты а) и в); б) и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Среди перечисленных функций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а) у=-1,5х+6;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б) у=0,5х-6;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в) у=0,5х+4;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г) у=0,5х;                  </a:t>
            </a:r>
          </a:p>
          <a:p>
            <a:pPr algn="just">
              <a:buNone/>
            </a:pP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) у=3+1,5х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назовите те, графики которых пересекают график функции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у=-1,5х.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29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566315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Среди перечисленных функций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а) у=-1,5х+6;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б) у=0,5х-6;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в) у=0,5х+4;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г) у=0,5х;                  </a:t>
            </a:r>
          </a:p>
          <a:p>
            <a:pPr algn="just">
              <a:buNone/>
            </a:pP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) у=3+1,5х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назовите те, графики которых пересекают график функции у=-1,5х.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пункты б), в), г),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337715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 каких координатных четвертях расположен график прямой пропорциональности, параллельный графику функции у=0,8х-1,6?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30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 каких координатных четвертях расположен график прямой пропорциональности, параллельный графику функции у=0,8х-1,6?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у=0,8х, поэтому в 1 и 3 четвертях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31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94731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Из перечисленных функций выберите те, графики которых пересекаются в точке А(0;-3):  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а) у=х+5;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б) у=4х-3;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в) у=4х;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г) у=-х-3; </a:t>
            </a:r>
          </a:p>
          <a:p>
            <a:pPr algn="just">
              <a:buNone/>
            </a:pP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) у=х-3.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31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71871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Из перечисленных функций выберите те, графики которых пересекаются в точке А(0;-3):  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а) у=х+5;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б) у=4х-3;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в) у=4х;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г) у=-х-3; </a:t>
            </a:r>
          </a:p>
          <a:p>
            <a:pPr algn="just">
              <a:buNone/>
            </a:pP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) у=х-3.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пункты б), г),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32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3377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Найдите координаты точек пересечения графиков функций у=2х+3 и у=3.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32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Найдите координаты точек пересечения графиков функций у=2х+3 и у=3.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(0;3)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33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3377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Найдите координаты точек пересечения графиков функций у=-4х+3 и х=2.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Дана функция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у=8х-4. Найдите значение аргумента при значении функции, равном 4.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33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Найдите координаты точек пересечения графиков функций у=-4х+3 и х=2.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(2;-5)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34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3377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Найдите координаты точек пересечения графиков функций у=2х-4 и у=4+2х.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34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Найдите координаты точек пересечения графиков функций у=2х-4 и у=4+2х.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параллельны,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не пересекаются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35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3377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Принадлежит ли графику функции у=5 точка А(3;5)?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35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Принадлежит ли графику функции у=5 точка А(3;5)?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да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36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3377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Принадлежит ли графику функции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х=-4 точка В(-4;2)?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36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Принадлежит ли графику функции х=-4 точка В(-4;2)?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да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 (ответ)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03291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Дана функция у=8х-4. Найдите значение аргумента при значении функции, равном 4.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591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X=1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Перейти к номерам заданий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</a:t>
            </a:r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Найдите координаты точки пересечения графика функции у=2х-4 с осью Ох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Проверим?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"СОШ №45 г. Чебоксары" Кабуркина М. Н.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</TotalTime>
  <Words>3333</Words>
  <PresentationFormat>Экран (4:3)</PresentationFormat>
  <Paragraphs>830</Paragraphs>
  <Slides>76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76</vt:i4>
      </vt:variant>
    </vt:vector>
  </HeadingPairs>
  <TitlesOfParts>
    <vt:vector size="77" baseType="lpstr">
      <vt:lpstr>Поток</vt:lpstr>
      <vt:lpstr>Функции</vt:lpstr>
      <vt:lpstr>Правила проведения игры.</vt:lpstr>
      <vt:lpstr>Задания</vt:lpstr>
      <vt:lpstr>Слайд 4</vt:lpstr>
      <vt:lpstr>Задание № 1</vt:lpstr>
      <vt:lpstr>Задание № 1 (ответ)</vt:lpstr>
      <vt:lpstr>Задание № 2</vt:lpstr>
      <vt:lpstr>Задание № 2 (ответ)</vt:lpstr>
      <vt:lpstr>Задание № 3</vt:lpstr>
      <vt:lpstr>Задание № 3 (ответ)</vt:lpstr>
      <vt:lpstr>Задание № 4</vt:lpstr>
      <vt:lpstr>Задание № 4 (ответ)</vt:lpstr>
      <vt:lpstr>Задание № 5</vt:lpstr>
      <vt:lpstr>Задание № 5 (ответ)</vt:lpstr>
      <vt:lpstr>Задание № 6</vt:lpstr>
      <vt:lpstr>Задание № 6 (ответ)</vt:lpstr>
      <vt:lpstr>Задание № 7</vt:lpstr>
      <vt:lpstr>Задание № 7 (ответ)</vt:lpstr>
      <vt:lpstr>Задание № 8</vt:lpstr>
      <vt:lpstr>Задание № 8 (ответ)</vt:lpstr>
      <vt:lpstr>Задание № 9</vt:lpstr>
      <vt:lpstr>Задание № 9 (ответ)</vt:lpstr>
      <vt:lpstr>Задание № 10</vt:lpstr>
      <vt:lpstr>Задание № 10 (ответ)</vt:lpstr>
      <vt:lpstr>Задание № 11</vt:lpstr>
      <vt:lpstr>Задание № 11 (ответ)</vt:lpstr>
      <vt:lpstr>Задание № 12</vt:lpstr>
      <vt:lpstr>Задание № 12 (ответ)</vt:lpstr>
      <vt:lpstr>Задание № 13</vt:lpstr>
      <vt:lpstr>Задание № 13 (ответ)</vt:lpstr>
      <vt:lpstr>Задание № 14</vt:lpstr>
      <vt:lpstr>Задание № 14 (ответ)</vt:lpstr>
      <vt:lpstr>Задание № 15</vt:lpstr>
      <vt:lpstr>Задание № 15 (ответ)</vt:lpstr>
      <vt:lpstr>Задание № 16</vt:lpstr>
      <vt:lpstr>Задание № 16 (ответ)</vt:lpstr>
      <vt:lpstr>Задание № 17</vt:lpstr>
      <vt:lpstr>Задание № 17 (ответ)</vt:lpstr>
      <vt:lpstr>Задание № 18</vt:lpstr>
      <vt:lpstr>Задание № 18 (ответ)</vt:lpstr>
      <vt:lpstr>Задание № 19</vt:lpstr>
      <vt:lpstr>Задание № 19 (ответ)</vt:lpstr>
      <vt:lpstr>Задание № 20</vt:lpstr>
      <vt:lpstr>Задание № 20 (ответ)</vt:lpstr>
      <vt:lpstr>Задание № 21</vt:lpstr>
      <vt:lpstr>Задание № 21 (ответ)</vt:lpstr>
      <vt:lpstr>Задание № 22</vt:lpstr>
      <vt:lpstr>Задание № 22 (ответ)</vt:lpstr>
      <vt:lpstr>Задание № 23</vt:lpstr>
      <vt:lpstr>Задание № 23 (ответ)</vt:lpstr>
      <vt:lpstr>Задание № 24</vt:lpstr>
      <vt:lpstr>Задание № 24 (ответ)</vt:lpstr>
      <vt:lpstr>Задание № 25</vt:lpstr>
      <vt:lpstr>Задание № 25 (ответ)</vt:lpstr>
      <vt:lpstr>Задание № 26</vt:lpstr>
      <vt:lpstr>Задание № 26 (ответ)</vt:lpstr>
      <vt:lpstr>Задание № 27</vt:lpstr>
      <vt:lpstr>Задание № 27 (ответ)</vt:lpstr>
      <vt:lpstr>Задание № 28</vt:lpstr>
      <vt:lpstr>Задание № 28 (ответ)</vt:lpstr>
      <vt:lpstr>Задание № 29</vt:lpstr>
      <vt:lpstr>Задание № 29 (ответ)</vt:lpstr>
      <vt:lpstr>Задание № 30</vt:lpstr>
      <vt:lpstr>Задание № 30 (ответ)</vt:lpstr>
      <vt:lpstr>Задание № 31</vt:lpstr>
      <vt:lpstr>Задание № 31 (ответ)</vt:lpstr>
      <vt:lpstr>Задание № 32</vt:lpstr>
      <vt:lpstr>Задание № 32 (ответ)</vt:lpstr>
      <vt:lpstr>Задание № 33</vt:lpstr>
      <vt:lpstr>Задание № 33 (ответ)</vt:lpstr>
      <vt:lpstr>Задание № 34</vt:lpstr>
      <vt:lpstr>Задание № 34 (ответ)</vt:lpstr>
      <vt:lpstr>Задание № 35</vt:lpstr>
      <vt:lpstr>Задание № 35 (ответ)</vt:lpstr>
      <vt:lpstr>Задание № 36</vt:lpstr>
      <vt:lpstr>Задание № 36 (ответ)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Функции.</dc:title>
  <cp:lastModifiedBy>User</cp:lastModifiedBy>
  <cp:revision>27</cp:revision>
  <dcterms:modified xsi:type="dcterms:W3CDTF">2009-01-11T13:52:31Z</dcterms:modified>
</cp:coreProperties>
</file>