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5" r:id="rId4"/>
    <p:sldId id="261" r:id="rId5"/>
    <p:sldId id="279" r:id="rId6"/>
    <p:sldId id="259" r:id="rId7"/>
    <p:sldId id="264" r:id="rId8"/>
    <p:sldId id="278" r:id="rId9"/>
    <p:sldId id="272" r:id="rId10"/>
    <p:sldId id="275" r:id="rId11"/>
    <p:sldId id="257" r:id="rId12"/>
    <p:sldId id="260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975A5-45E9-48EC-87A1-91468E9E8DF3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1FE08-7A6C-413E-98F4-81ABDE678E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FE08-7A6C-413E-98F4-81ABDE678EA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5E7EE-CA38-45A2-B392-E28DB7A077DD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9ECB-2C7B-49FE-922E-2CD322824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17488" y="215900"/>
            <a:ext cx="8675687" cy="63817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1480"/>
            <a:ext cx="814393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Тема урока: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«Программы и файлы»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715016"/>
            <a:ext cx="828680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Учитель информатики: Стрелкова Наталья Владимировна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2008-2009 год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pic>
        <p:nvPicPr>
          <p:cNvPr id="1026" name="Picture 2" descr="D:\Documents and Settings\Admin\Рабочий стол\неделя мат и инф 14.01.09-3.02.09\ш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14488"/>
            <a:ext cx="5208803" cy="3920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571480"/>
            <a:ext cx="8001056" cy="45005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714356"/>
            <a:ext cx="7500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Поднимает руки класс- это «раз».</a:t>
            </a:r>
          </a:p>
          <a:p>
            <a:r>
              <a:rPr lang="ru-RU" sz="3200" dirty="0" smtClean="0"/>
              <a:t>Повернулась голова- это «два».</a:t>
            </a:r>
          </a:p>
          <a:p>
            <a:r>
              <a:rPr lang="ru-RU" sz="3200" dirty="0" smtClean="0"/>
              <a:t>Руки вниз, вперед смотри- это «три».</a:t>
            </a:r>
          </a:p>
          <a:p>
            <a:r>
              <a:rPr lang="ru-RU" sz="3200" dirty="0" smtClean="0"/>
              <a:t>Руки в стороны- пошире, развернули на «четыре».</a:t>
            </a:r>
          </a:p>
          <a:p>
            <a:r>
              <a:rPr lang="ru-RU" sz="3200" dirty="0" smtClean="0"/>
              <a:t>С силой их к плечам прижать- это «пять».</a:t>
            </a:r>
          </a:p>
          <a:p>
            <a:r>
              <a:rPr lang="ru-RU" sz="3200" dirty="0" smtClean="0"/>
              <a:t>Всем ребятам тихо сесть- это «шесть».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714356"/>
            <a:ext cx="7929618" cy="142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857232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Что необходимо знать, чтобы найти нужный файл?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571744"/>
            <a:ext cx="8001056" cy="26432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2910" y="2786058"/>
            <a:ext cx="8286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" action="ppaction://noaction"/>
              </a:rPr>
              <a:t>Имя файла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Где хранится файл – </a:t>
            </a:r>
            <a:r>
              <a:rPr lang="ru-RU" sz="3200" dirty="0" smtClean="0">
                <a:hlinkClick r:id="" action="ppaction://noaction"/>
              </a:rPr>
              <a:t>место расположения.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42910" y="1714488"/>
            <a:ext cx="7500990" cy="4572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500174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Состоит из 2-х частей: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1. самого имени;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2. расширения.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Например. </a:t>
            </a:r>
            <a:r>
              <a:rPr lang="en-US" sz="2800" dirty="0" smtClean="0"/>
              <a:t>dokyment</a:t>
            </a:r>
            <a:r>
              <a:rPr lang="en-US" sz="2800" dirty="0" smtClean="0"/>
              <a:t>.exe; </a:t>
            </a:r>
            <a:endParaRPr 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                       </a:t>
            </a:r>
            <a:r>
              <a:rPr lang="en-US" sz="2800" dirty="0" smtClean="0"/>
              <a:t>   </a:t>
            </a:r>
            <a:r>
              <a:rPr lang="ru-RU" sz="2800" dirty="0" smtClean="0"/>
              <a:t> </a:t>
            </a:r>
            <a:r>
              <a:rPr lang="ru-RU" sz="2800" dirty="0" smtClean="0"/>
              <a:t>имя        </a:t>
            </a:r>
            <a:r>
              <a:rPr lang="ru-RU" sz="2800" dirty="0" smtClean="0">
                <a:hlinkClick r:id="" action="ppaction://noaction"/>
              </a:rPr>
              <a:t>расширение</a:t>
            </a:r>
            <a:endParaRPr lang="ru-RU" sz="2800" dirty="0" smtClean="0"/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документ.</a:t>
            </a:r>
            <a:r>
              <a:rPr lang="en-US" sz="2800" dirty="0" smtClean="0"/>
              <a:t>doc</a:t>
            </a:r>
            <a:r>
              <a:rPr lang="ru-RU" sz="2800" dirty="0" smtClean="0"/>
              <a:t>; текст</a:t>
            </a:r>
            <a:r>
              <a:rPr lang="en-US" sz="2800" dirty="0" smtClean="0"/>
              <a:t>.txt</a:t>
            </a:r>
            <a:r>
              <a:rPr lang="ru-RU" sz="2800" dirty="0" smtClean="0"/>
              <a:t>; рисунок</a:t>
            </a:r>
            <a:r>
              <a:rPr lang="en-US" sz="2800" dirty="0" smtClean="0"/>
              <a:t>.bmp</a:t>
            </a:r>
            <a:endParaRPr lang="ru-RU" sz="2800" dirty="0"/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 rot="16200000">
            <a:off x="3613932" y="3244060"/>
            <a:ext cx="252412" cy="1336672"/>
          </a:xfrm>
          <a:prstGeom prst="leftBrace">
            <a:avLst>
              <a:gd name="adj1" fmla="val 58281"/>
              <a:gd name="adj2" fmla="val 482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 rot="16200000">
            <a:off x="4679157" y="3679033"/>
            <a:ext cx="214314" cy="571503"/>
          </a:xfrm>
          <a:prstGeom prst="leftBrace">
            <a:avLst>
              <a:gd name="adj1" fmla="val 21384"/>
              <a:gd name="adj2" fmla="val 482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714356"/>
            <a:ext cx="4286280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78579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Имя файла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1071546"/>
            <a:ext cx="7286676" cy="1200329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Работа на клавиатурном тренажере в режиме игры.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57224" y="1071546"/>
            <a:ext cx="7572428" cy="43577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428736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</a:rPr>
              <a:t>Домашнее задание: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800" dirty="0" smtClean="0"/>
              <a:t>§2.4 </a:t>
            </a:r>
            <a:br>
              <a:rPr lang="ru-RU" sz="4800" dirty="0" smtClean="0"/>
            </a:br>
            <a:r>
              <a:rPr lang="ru-RU" sz="4800" dirty="0" smtClean="0"/>
              <a:t>РТ: №5-стр.57.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785926"/>
            <a:ext cx="768229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4"/>
          <p:cNvSpPr>
            <a:spLocks noChangeArrowheads="1"/>
          </p:cNvSpPr>
          <p:nvPr/>
        </p:nvSpPr>
        <p:spPr bwMode="auto">
          <a:xfrm>
            <a:off x="1763713" y="142852"/>
            <a:ext cx="7129462" cy="928694"/>
          </a:xfrm>
          <a:prstGeom prst="wedgeRoundRectCallout">
            <a:avLst>
              <a:gd name="adj1" fmla="val -53431"/>
              <a:gd name="adj2" fmla="val 82782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 smtClean="0"/>
              <a:t>Найдите в двух списках строчки, соответствующие друг другу. Проведи стрелочку от правого столбца к левому</a:t>
            </a:r>
            <a:r>
              <a:rPr lang="ru-RU" sz="2400" dirty="0" smtClean="0"/>
              <a:t>.</a:t>
            </a:r>
          </a:p>
          <a:p>
            <a:pPr algn="ctr">
              <a:defRPr/>
            </a:pPr>
            <a:endParaRPr lang="ru-RU" sz="2400" b="1" dirty="0">
              <a:solidFill>
                <a:srgbClr val="FFFE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714490"/>
          <a:ext cx="2928958" cy="4572032"/>
        </p:xfrm>
        <a:graphic>
          <a:graphicData uri="http://schemas.openxmlformats.org/drawingml/2006/table">
            <a:tbl>
              <a:tblPr/>
              <a:tblGrid>
                <a:gridCol w="2928958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Название клавиши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Enter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Shift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BackSpace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Delete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Esc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Caps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Losk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Клавиши - стре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643446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214942" y="1214424"/>
          <a:ext cx="3643338" cy="5214970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358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Назначение клавиши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6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Ввод знаков верхнего регистра.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73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Стирание символа, стоящего слева от курсора.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3856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Завершение ввода набранной строки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5111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Написание заглавных букв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6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Перемещение курсора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73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Отмена режима работы программы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73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Удаление символа,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стоящего справа от курсора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2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72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72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714490"/>
          <a:ext cx="2928958" cy="4572032"/>
        </p:xfrm>
        <a:graphic>
          <a:graphicData uri="http://schemas.openxmlformats.org/drawingml/2006/table">
            <a:tbl>
              <a:tblPr/>
              <a:tblGrid>
                <a:gridCol w="2928958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Название клавиши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Enter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Shift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BackSpace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Delete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Esc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Caps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Losk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Клавиши - стрел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643446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214942" y="1214424"/>
          <a:ext cx="3643338" cy="5214970"/>
        </p:xfrm>
        <a:graphic>
          <a:graphicData uri="http://schemas.openxmlformats.org/drawingml/2006/table">
            <a:tbl>
              <a:tblPr/>
              <a:tblGrid>
                <a:gridCol w="3643338"/>
              </a:tblGrid>
              <a:tr h="358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Назначение клавиши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6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Ввод знаков верхнего регистра.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73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Стирание символа, стоящего слева от курсора.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3856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Завершение ввода набранной строки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5111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Написание заглавных букв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6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Перемещение курсора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73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Отмена режима работы программы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673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Удаление символа,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стоящего справа от курсора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3286116" y="2285993"/>
            <a:ext cx="2000264" cy="1500198"/>
          </a:xfrm>
          <a:prstGeom prst="line">
            <a:avLst/>
          </a:prstGeom>
          <a:noFill/>
          <a:ln w="44450">
            <a:solidFill>
              <a:srgbClr val="7030A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3286116" y="1785926"/>
            <a:ext cx="1980000" cy="142876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3286116" y="4214818"/>
            <a:ext cx="1928826" cy="1714512"/>
          </a:xfrm>
          <a:prstGeom prst="line">
            <a:avLst/>
          </a:prstGeom>
          <a:noFill/>
          <a:ln w="44450">
            <a:solidFill>
              <a:srgbClr val="00B0F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3286116" y="5286388"/>
            <a:ext cx="1928826" cy="285752"/>
          </a:xfrm>
          <a:prstGeom prst="line">
            <a:avLst/>
          </a:prstGeom>
          <a:noFill/>
          <a:ln w="44450">
            <a:solidFill>
              <a:srgbClr val="00B05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3286116" y="2500306"/>
            <a:ext cx="1928826" cy="642941"/>
          </a:xfrm>
          <a:prstGeom prst="line">
            <a:avLst/>
          </a:prstGeom>
          <a:noFill/>
          <a:ln w="44450">
            <a:solidFill>
              <a:srgbClr val="0070C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 flipV="1">
            <a:off x="3357554" y="4357694"/>
            <a:ext cx="1928826" cy="1643074"/>
          </a:xfrm>
          <a:prstGeom prst="line">
            <a:avLst/>
          </a:prstGeom>
          <a:noFill/>
          <a:ln w="44450">
            <a:solidFill>
              <a:srgbClr val="80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3286116" y="4857759"/>
            <a:ext cx="1928826" cy="45719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2786051" y="260350"/>
            <a:ext cx="4429155" cy="596882"/>
          </a:xfrm>
          <a:prstGeom prst="wedgeRoundRectCallout">
            <a:avLst>
              <a:gd name="adj1" fmla="val -53431"/>
              <a:gd name="adj2" fmla="val 82782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Давайте сверим</a:t>
            </a:r>
            <a:endParaRPr lang="ru-RU" sz="2400" b="1" dirty="0">
              <a:solidFill>
                <a:srgbClr val="FFFE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6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6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785794"/>
            <a:ext cx="7858180" cy="1857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1000108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Чтобы компьютер мог работать, ему необходимы  наборы  инструкций- </a:t>
            </a:r>
            <a:r>
              <a:rPr lang="ru-RU" sz="3200" dirty="0" smtClean="0">
                <a:solidFill>
                  <a:srgbClr val="FF0000"/>
                </a:solidFill>
              </a:rPr>
              <a:t>программы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286124"/>
            <a:ext cx="7858180" cy="20717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85786" y="307181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Совокупность всех программ составляет </a:t>
            </a:r>
            <a:r>
              <a:rPr lang="ru-RU" sz="3200" dirty="0" smtClean="0">
                <a:solidFill>
                  <a:srgbClr val="FF0000"/>
                </a:solidFill>
              </a:rPr>
              <a:t>программное обеспечение </a:t>
            </a:r>
            <a:r>
              <a:rPr lang="ru-RU" sz="3200" dirty="0" smtClean="0"/>
              <a:t>компьютера.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785794"/>
            <a:ext cx="7858180" cy="27146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1000108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Операционная система</a:t>
            </a:r>
            <a:r>
              <a:rPr lang="ru-RU" sz="3200" dirty="0" smtClean="0"/>
              <a:t>- это пакет программ, управляющих работой компьютера и обеспечивающих взаимодействие между человеком и компьютером.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58" y="4143380"/>
            <a:ext cx="3143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/>
              <a:t>Linux</a:t>
            </a:r>
            <a:endParaRPr lang="ru-RU" sz="8000" dirty="0"/>
          </a:p>
        </p:txBody>
      </p:sp>
      <p:pic>
        <p:nvPicPr>
          <p:cNvPr id="9" name="Рисунок 8" descr="http://lwcl.it.ru/lms-ds/content/pkg45619/resources/resource_64/content/graphics/f153_1_2_19_smal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643314"/>
            <a:ext cx="407196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785794"/>
            <a:ext cx="7858180" cy="27146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1000108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Операционная система</a:t>
            </a:r>
            <a:r>
              <a:rPr lang="ru-RU" sz="3200" dirty="0" smtClean="0"/>
              <a:t>- это пакет программ, управляющих работой компьютера и обеспечивающих взаимодействие между человеком и компьютером. </a:t>
            </a:r>
            <a:endParaRPr lang="ru-RU" sz="3200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98105"/>
            <a:ext cx="3786214" cy="297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500562" y="4143380"/>
            <a:ext cx="4214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/>
              <a:t>Windows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714356"/>
            <a:ext cx="8001056" cy="22145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928670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Прикладные программы </a:t>
            </a:r>
            <a:r>
              <a:rPr lang="ru-RU" sz="2800" dirty="0" smtClean="0"/>
              <a:t>(приложения)- это программы, с помощью которых на компьютере выполняются конкретные задания: ввод текста, рисование, вычисления и другие.</a:t>
            </a:r>
            <a:endParaRPr lang="ru-RU" sz="28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14686"/>
            <a:ext cx="3703638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14686"/>
            <a:ext cx="3519740" cy="263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4143380"/>
            <a:ext cx="400539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1775" y="4333875"/>
            <a:ext cx="25622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14356"/>
            <a:ext cx="8001056" cy="2428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928670"/>
            <a:ext cx="77867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Программы и данные хранятся на диске в виде </a:t>
            </a:r>
            <a:r>
              <a:rPr lang="ru-RU" sz="3600" dirty="0" smtClean="0">
                <a:solidFill>
                  <a:srgbClr val="FF0000"/>
                </a:solidFill>
              </a:rPr>
              <a:t>файлов</a:t>
            </a:r>
            <a:r>
              <a:rPr lang="ru-RU" sz="3600" dirty="0" smtClean="0"/>
              <a:t>. </a:t>
            </a:r>
          </a:p>
          <a:p>
            <a:pPr algn="ctr"/>
            <a:r>
              <a:rPr lang="ru-RU" sz="3200" dirty="0" smtClean="0"/>
              <a:t>(от англ. </a:t>
            </a:r>
            <a:r>
              <a:rPr lang="en-US" sz="3200" dirty="0" smtClean="0">
                <a:solidFill>
                  <a:srgbClr val="FF0000"/>
                </a:solidFill>
              </a:rPr>
              <a:t>file</a:t>
            </a:r>
            <a:r>
              <a:rPr lang="ru-RU" sz="3200" dirty="0" smtClean="0"/>
              <a:t>- папка для бумаг, досье )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357562"/>
            <a:ext cx="8001056" cy="19288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4348" y="364331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Содержимым файла может быть ведомость, произвольный текст, программа, таблица, рисунок и т.д.</a:t>
            </a:r>
            <a:endParaRPr lang="ru-RU" sz="3200" dirty="0"/>
          </a:p>
        </p:txBody>
      </p:sp>
      <p:pic>
        <p:nvPicPr>
          <p:cNvPr id="2050" name="Picture 2" descr="0000125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94250"/>
            <a:ext cx="28575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1785918" y="928670"/>
            <a:ext cx="5976937" cy="44656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Monotype Corsiva"/>
              </a:rPr>
              <a:t>физкультминутка </a:t>
            </a:r>
          </a:p>
        </p:txBody>
      </p:sp>
      <p:pic>
        <p:nvPicPr>
          <p:cNvPr id="2052" name="Picture 4" descr="D:\Documents and Settings\Admin\Мои документы\с сайта 72 и 8\Анимация\roza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9863" y="1733550"/>
            <a:ext cx="3724275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371</Words>
  <Application>Microsoft Office PowerPoint</Application>
  <PresentationFormat>Экран (4:3)</PresentationFormat>
  <Paragraphs>87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59</cp:revision>
  <dcterms:created xsi:type="dcterms:W3CDTF">2008-07-11T05:49:59Z</dcterms:created>
  <dcterms:modified xsi:type="dcterms:W3CDTF">2009-01-19T20:15:45Z</dcterms:modified>
</cp:coreProperties>
</file>