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Default Extension="bin" ContentType="application/vnd.ms-office.legacyDiagramTex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8" r:id="rId5"/>
    <p:sldMasterId id="2147483713" r:id="rId6"/>
    <p:sldMasterId id="2147483726" r:id="rId7"/>
    <p:sldMasterId id="2147483743" r:id="rId8"/>
    <p:sldMasterId id="2147483757" r:id="rId9"/>
    <p:sldMasterId id="2147483773" r:id="rId10"/>
    <p:sldMasterId id="2147483789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6" r:id="rId31"/>
    <p:sldId id="275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1E4416-9999-462F-BC0E-0F04B9C937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6AFA42-0D16-43C1-B947-1C8CDC2D00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89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89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6161631-65FB-45B7-BBA5-C2B27AECF5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/>
      <p:bldP spid="468995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8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89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94357-6C87-411F-998C-F91169B729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36329-F2D1-4B82-A5E5-B5078F6F91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5BC6-BC8D-4FE8-984D-4B8A106EC9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859B3-13F2-47EB-805D-78FD142735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3A03F-475E-4EDA-B966-0874C43332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9FAB5-741D-415C-9E7F-6162E9896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A5F90-E631-467E-960E-602D1801F8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66C9D-7856-4FCD-80A8-F295755DD2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38287-4354-43F3-9B82-6161F180FB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2AC09-44AB-4B31-8390-D97F7C3AD0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43890B-458A-4F60-9012-9C3CBF8AA8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E4D83C-F2E0-4ED8-88D0-85CD714F24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6D1877-210B-4FBA-9573-2AC52A6F37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A62065-5F54-43BC-8523-3A5BDBE3CD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549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9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498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549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549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9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9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9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9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49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5499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99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99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99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99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99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499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5499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5500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500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964A9FB-A169-4BB3-837F-11BE17720B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500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8" grpId="0"/>
      <p:bldP spid="25499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9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49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7D743-7E7C-4C3F-A305-0D1AF97BE2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2D2EF-DB9D-48F6-A704-D230D9155C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461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461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61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61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61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61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461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1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61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61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61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61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6153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6154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6155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B173D5-401C-4557-90CD-C151E64163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4615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51" grpId="0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9A0E8-FFB8-44FE-B82B-4BCC824ED4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0F1A1-5926-404A-BC1F-1E28F38B6D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FFB42-8A25-4D52-A5F0-D124135D75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9DF1B-57F7-471A-9F7A-24CA442522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DE4B3-4EE4-425E-AFDB-DD81E70AE6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51E6E-C3D4-4D2B-B1D4-DCF69AEA03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9F78F-2A35-427B-8ACA-8C43984869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9CD9A-B6CD-47FF-B3F4-D4EFA47A8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5471711-E63E-4036-B99F-2671DDF195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A915EA-994B-4A9F-B180-DDBF3942BC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93649-75B6-42C8-82E2-26827E733C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2EB7A7-B229-4189-BCD9-98A805E6C0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2A2182B-616A-4B00-B09F-E0C422DA48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67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8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8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0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0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0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0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80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8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68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681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681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681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5F9C8F-41DF-4BD6-9E2C-00213A6553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08" grpId="0"/>
      <p:bldP spid="24680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68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680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A8D97-B3CE-4042-A76D-A66CADBD1F1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B67BCD-2277-48BB-85B7-68602A062F5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0E2F5-27EF-4D16-9DC7-FEE799BD0D2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036C89-136A-467B-8B58-5A1A3F54D00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359CB2-0B88-4DC5-B61B-A65133D6E8A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FAE66F-3EB0-4188-93A9-C2753D9FC5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623D56-DD95-4E87-A697-E712D8C7AA2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F2FF7-BE2E-4103-A079-25A3EF2E7D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3C1740-EE67-4806-B66E-2DD7964F1A4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84E7C6-2088-43FC-A903-65A9B500E4C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159C74-4725-4D96-81C4-FBD65561A9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4D781D-0C12-474A-BDB9-06DE332329B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3E4740F-76E7-494F-9B50-95875A2B665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419C2C7-69F0-4B88-8A4D-84531C127B4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6AC3C-CFF8-40D6-8957-8112577C83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2AB86-835F-421D-8F89-16F26609F7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C5BFE-987C-4AA7-B1D4-5BF96A3DDE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5709D-BE5F-4F4F-BFDA-2B6DFB1774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9EE07-4344-46DF-90D0-1F2D72B340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5C151-97AD-44EF-B59B-9ADEC4F95E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69BCB-EE7A-44C5-904E-3BBD9A4EC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75D0E-7926-45EA-893B-D39DBB8D70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ChangeArrowheads="1"/>
          </p:cNvSpPr>
          <p:nvPr/>
        </p:nvSpPr>
        <p:spPr bwMode="blackWhite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ru-RU" sz="300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ru-RU" sz="3000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ru-RU" altLang="en-US" sz="300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18288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0F189F-37C0-4318-86C8-DB0F9C32E19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584BF-9740-41B9-BBA3-DD669BE497C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A77A4-8B77-41A8-89E9-288EACA0485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5E3D3-ED72-4CB1-8ED6-4F53489DF79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06745-3015-4675-9697-CE499423126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10FA8-354D-48FE-BDBC-ED70D56B370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5CABB-59EF-4A2B-9808-FDBEB920D88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E0D8F-EA98-4CB8-8C70-C051C6F6ED5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AE535-15CB-4491-B48D-9F417F2B0F1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223E0-99F1-441D-AE8B-DFC4C43C214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A0A2C-1267-4614-BBA8-0B5C037918F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6656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6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656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6657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7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65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65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657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657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658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8A6919-625E-4470-86B1-57D83D5689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542D4-6FB6-40A9-9614-6429257367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D4A6B-E023-4061-95D9-477CDCDF21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880E1-AAA1-4ADA-A0B0-FBB77D79C7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CFE58-A94D-4C2A-9BF5-CB5AD40165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30572-E84A-4F5D-BB9F-C78ADBCBC5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7760-ECF4-412F-A2E3-CAD7C273E9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FE01A-E8B9-41B5-9154-8BB8799264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52A3F-7A96-4C1E-B4CE-FE54962488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7F8FB-073E-4E30-B8DB-B2772D0A8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68D01-E7D5-4173-997D-0825AFF091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18725F-86D7-450D-9FB5-8276DBC29D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4A94C2-768D-4ACE-AA63-A7E3F84B34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778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7782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783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783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7783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783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783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783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783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783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0F020C-8966-4C65-AB00-A853709145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7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77836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78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6554-E167-4D37-81D5-E4680BEA55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D9C0A-1AF9-45BF-B7FB-BDBF4165DD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CDD50-6D36-479D-9DB4-39DBCF73A9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5D726-2F2E-4FCD-92D4-A28C0CD37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6F648-F765-4464-8705-B67F13C63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7A150-2640-4A01-8E78-24CCEEF892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48BC9-16E8-4223-8BD4-DEBBDE9688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AAC19-6D94-4A07-B77F-B947C55CBA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CBE61-C65F-4BC0-8D4E-43532E7046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BABBA-1838-4E71-883C-C9ECDA593D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FD4F74-F176-4FD4-972A-6DAF64C290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085F65-BA5D-4191-A2E2-284262EA1E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8A2E8C-4F47-4489-8CED-432A06A08B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728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907B89-9CA3-4DF4-B7B6-0A1B27FD6CA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82BF3-136F-47F5-899B-F6623D3FCD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54F0-9C29-4364-9D7F-7F736D6627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E0A3E-C811-47D1-AEE2-EAF9242C98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D3A75-F1C0-4F4A-8486-C03453382D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E87A5-5C02-428E-8928-F518103DB1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E5C12-23CF-49C0-9B9B-2FF6EB5229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765C9-E041-44D7-98BB-BD2950C5BA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6D756-BBC2-4FEA-ACE5-0556A10126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737D5-5D14-4550-927A-99AA1D3F17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4929-CCFC-4567-B879-E8A6EAA6B3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E63976-7230-49EC-AD77-7A4BF7CF72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3926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26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926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7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8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28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9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9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928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928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928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9524E9-4A3E-4ED7-A114-303635AFAF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2" grpId="0"/>
      <p:bldP spid="139283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2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92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84C62-B4A2-45B8-B084-A0CB472915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311C0-518F-496A-9A86-A301BC883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D010D-A971-464E-BC90-FC692BC40E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B6D3B-65EE-46F8-AE17-4FD396754C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8AFB1-7C6B-428A-8CCE-DF5D153984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27B04-E8C6-4217-A179-F91AB38A85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FB7D-5A15-4518-AA15-2C68B81AD4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D5787-3B69-4827-854E-105601CF8D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BB63-990C-413A-B73E-478E35047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9B143-CC7D-472A-9614-35AFCD312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C50A09-B3A4-475C-B7B9-CEEDB9F1C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A3B2255-E74D-4AA9-A32A-559BB3DB05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06FF27F-ECF0-49D7-B203-6C570128B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0B79B7-E2B9-4640-B8CE-C2C40D24A0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A61D12-0082-4B87-B885-68014D6C36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30310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1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30311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311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303117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18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303120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21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303123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24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303126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27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303129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30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303132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33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303135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36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303138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39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303141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42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303144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45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303147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48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303150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51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303153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54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303156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57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303159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60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303162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63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303165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66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303168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69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303171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72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303174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75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303177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78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03179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3180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303182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83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303185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86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303188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89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310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303191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92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310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303194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95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3106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303197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198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310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303200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201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311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303203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204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311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303206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207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311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303209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210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03115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303212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213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0311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303119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30321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321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321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321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322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322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322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3223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0312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303225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26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27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28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29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30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31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32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33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34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35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36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37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3238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323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324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3241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3242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3243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252E5B-E7ED-43D8-ACEE-5AC9C090A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239" grpId="0"/>
      <p:bldP spid="303240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32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32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6745-1256-43CF-83EB-8E333E0B49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85434-919D-4255-AD5D-39241F19FE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C75F0-844D-436D-9193-DBCE26817E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0D802-D39A-4267-886C-829F3B6C52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AB8CE-7CF1-4F3B-8273-F44B33A1B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02793-07A5-4610-9334-CF34884CF0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15543-7594-4C3E-AE80-E9F250CFB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A3489-DA7B-4983-8C5E-4BDDB1F83A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C1B94-B23C-4FF6-851C-00B3B4BF0C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099CD-FF07-4D41-AAFE-79B53A4398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39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395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539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539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9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9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9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9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39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5396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6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97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397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397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397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397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5397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AFA0DF8-0EE1-4A1E-AD61-B677FF5E2B4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74" grpId="0"/>
      <p:bldP spid="253975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39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39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39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39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39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457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8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8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8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7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7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7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457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A832239-E6BA-4BA0-9AC7-64F02AE1C9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457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5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5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5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4" grpId="0"/>
      <p:bldP spid="245785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578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578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578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578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57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450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0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0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450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0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51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1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1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1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1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1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1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1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51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51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51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451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1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451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51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51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51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451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451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626E374-0D64-437E-BA40-21722856D7C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451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4512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27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blackWhite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ru-RU" sz="300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ru-RU" sz="300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ru-RU" altLang="en-US" sz="300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 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  <a:p>
            <a:pPr lvl="3"/>
            <a:endParaRPr lang="ru-RU" altLang="en-US" smtClean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096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400"/>
            </a:lvl1pPr>
          </a:lstStyle>
          <a:p>
            <a:endParaRPr lang="ru-RU" altLang="en-US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096000"/>
            <a:ext cx="4343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1400"/>
            </a:lvl1pPr>
          </a:lstStyle>
          <a:p>
            <a:endParaRPr lang="ru-RU" altLang="en-US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400"/>
            </a:lvl1pPr>
          </a:lstStyle>
          <a:p>
            <a:fld id="{5D57971E-8EA7-4986-93C1-F6D040A57C3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554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55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5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555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555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0047075-19B6-4141-937E-022BF4C86FF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7680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7680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68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681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7681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40DFD5F-CECC-41CA-B4DA-9717F9E9EC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  <p:bldP spid="76808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680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680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680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680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768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962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962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C5D1CDA5-8892-47A9-9D08-237CC8F7F65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3824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824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824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4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4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4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4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5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5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5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5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5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5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5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25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8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8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8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8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DFA3935-326B-460A-AA27-54F46BEAD8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8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8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8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8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8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8" grpId="0"/>
      <p:bldP spid="138262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826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826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826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826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382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0208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08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02087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088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0209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09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02094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2095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0209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09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0210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0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0210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0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0210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0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0211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1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0211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1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0211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1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0211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2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0212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2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0212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2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0212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2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0213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3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0213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3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0213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3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0214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4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0214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4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0214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4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0214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5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0215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5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0215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5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0215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5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216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216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0216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6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0216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6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17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0216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7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18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0217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7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18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0217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7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18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0217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7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1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0218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8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19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0218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8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22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0218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8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223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0219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9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222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0219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219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0219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196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19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19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19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0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0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02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03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0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0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0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07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0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09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1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1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1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1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1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1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2216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221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221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221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0222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0222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5617E4B-D636-4043-A216-D19F54AE85E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2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217" grpId="0"/>
      <p:bldP spid="302218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2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22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2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22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2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221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2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22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22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022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7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CA9A3A5-C67B-4749-85B2-7A31AF1456F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0" grpId="0"/>
      <p:bldP spid="467971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7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79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7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79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7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79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7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79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7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79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40.xml"/><Relationship Id="rId4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gallery-visconti.ru/catalog/krugeva/detail.php?ID=1340" TargetMode="Externa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://www.gallery-visconti.ru/catalog/krugeva/detail.php?ID=1378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gallery-visconti.ru/catalog/krugeva/detail.php?ID=138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3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3.xml"/><Relationship Id="rId1" Type="http://schemas.openxmlformats.org/officeDocument/2006/relationships/vmlDrawing" Target="../drawings/vmlDrawing1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Музей культуры и быта Средневековья.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1. Архитектура</a:t>
            </a:r>
            <a:endParaRPr lang="ru-RU" dirty="0"/>
          </a:p>
          <a:p>
            <a:endParaRPr lang="ru-RU" dirty="0"/>
          </a:p>
          <a:p>
            <a:r>
              <a:rPr lang="ru-RU" dirty="0">
                <a:hlinkClick r:id="rId3" action="ppaction://hlinksldjump"/>
              </a:rPr>
              <a:t>2. Одежда, аксессуары</a:t>
            </a: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r>
              <a:rPr lang="ru-RU" dirty="0">
                <a:hlinkClick r:id="rId4" action="ppaction://hlinksldjump"/>
              </a:rPr>
              <a:t>3. Жилище и быт</a:t>
            </a: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  <a:p>
            <a:r>
              <a:rPr lang="ru-RU" dirty="0">
                <a:hlinkClick r:id="rId5" action="ppaction://hlinksldjump"/>
              </a:rPr>
              <a:t>4. Литература</a:t>
            </a:r>
            <a:endParaRPr lang="ru-RU" dirty="0"/>
          </a:p>
        </p:txBody>
      </p:sp>
      <p:sp>
        <p:nvSpPr>
          <p:cNvPr id="334852" name="AutoShape 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308850" y="6092825"/>
            <a:ext cx="792163" cy="504825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ГОТИЧЕСКИЙ СТИЛЬ.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/>
          </a:p>
          <a:p>
            <a:endParaRPr lang="ru-RU" sz="2400"/>
          </a:p>
          <a:p>
            <a:r>
              <a:rPr lang="ru-RU" sz="2400"/>
              <a:t>Какой признак готического стиля наиболее ярко проявляется в данном здании?</a:t>
            </a:r>
          </a:p>
        </p:txBody>
      </p:sp>
      <p:pic>
        <p:nvPicPr>
          <p:cNvPr id="7170" name="Picture 2" descr="C:\Documents and Settings\Администратор\Рабочий стол\Новая папка\Рисунок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3156582" cy="3673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Собор Парижской Богоматери.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400">
              <a:latin typeface="Latha" pitchFamily="2"/>
            </a:endParaRPr>
          </a:p>
          <a:p>
            <a:endParaRPr lang="ru-RU" sz="2400">
              <a:latin typeface="Latha" pitchFamily="2"/>
            </a:endParaRPr>
          </a:p>
          <a:p>
            <a:r>
              <a:rPr lang="ru-RU" sz="2400">
                <a:latin typeface="Latha" pitchFamily="2"/>
              </a:rPr>
              <a:t>Почему данный собор относится к готическому стилю?</a:t>
            </a:r>
          </a:p>
          <a:p>
            <a:endParaRPr lang="ru-RU" sz="2400">
              <a:latin typeface="Latha" pitchFamily="2"/>
            </a:endParaRPr>
          </a:p>
          <a:p>
            <a:endParaRPr lang="ru-RU" sz="2400">
              <a:latin typeface="Latha" pitchFamily="2"/>
            </a:endParaRPr>
          </a:p>
        </p:txBody>
      </p:sp>
      <p:pic>
        <p:nvPicPr>
          <p:cNvPr id="7987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600200"/>
            <a:ext cx="388778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  ВЫВОД.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РОМАНСКИЙ.</a:t>
            </a:r>
          </a:p>
          <a:p>
            <a:pPr>
              <a:buFont typeface="Wingdings" pitchFamily="2" charset="2"/>
              <a:buNone/>
            </a:pPr>
            <a:r>
              <a:rPr lang="ru-RU"/>
              <a:t>Романское жилище- его устройство диктовалось необходимостью обороны, а не стремлением к комфорту и красоте. 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/>
              <a:t>ГОТИЧЕСКИЙ.</a:t>
            </a:r>
          </a:p>
          <a:p>
            <a:pPr>
              <a:buFont typeface="Wingdings" pitchFamily="2" charset="2"/>
              <a:buNone/>
            </a:pPr>
            <a:r>
              <a:rPr lang="ru-RU"/>
              <a:t>   Конструкция устремлена вверх, выражая стремление человеческой души, ввысь, к небу.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Определите к какому архитектурному стилю принадлежат здания.</a:t>
            </a:r>
          </a:p>
        </p:txBody>
      </p:sp>
      <p:pic>
        <p:nvPicPr>
          <p:cNvPr id="9933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1989138"/>
            <a:ext cx="3887787" cy="4103687"/>
          </a:xfrm>
          <a:noFill/>
          <a:ln/>
        </p:spPr>
      </p:pic>
      <p:pic>
        <p:nvPicPr>
          <p:cNvPr id="9933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2060575"/>
            <a:ext cx="3889375" cy="4032250"/>
          </a:xfrm>
          <a:noFill/>
          <a:ln/>
        </p:spPr>
      </p:pic>
      <p:sp>
        <p:nvSpPr>
          <p:cNvPr id="99337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40650" y="6308725"/>
            <a:ext cx="719138" cy="2873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Готический стиль в наши дни.</a:t>
            </a:r>
          </a:p>
        </p:txBody>
      </p:sp>
      <p:pic>
        <p:nvPicPr>
          <p:cNvPr id="1026" name="Picture 2" descr="C:\Documents and Settings\Администратор\Рабочий стол\Новая папка\Рисунок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3"/>
            <a:ext cx="1928826" cy="3927791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Новая папка\Рисунок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071678"/>
            <a:ext cx="3094371" cy="2714644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Новая папка\Рисунок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929066"/>
            <a:ext cx="3588264" cy="255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Вопрос для группы № 2.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800"/>
              <a:t>              « Модельеры» </a:t>
            </a:r>
          </a:p>
          <a:p>
            <a:pPr>
              <a:buFontTx/>
              <a:buNone/>
            </a:pPr>
            <a:endParaRPr lang="ru-RU" sz="4800"/>
          </a:p>
          <a:p>
            <a:r>
              <a:rPr lang="ru-RU" sz="4800"/>
              <a:t>Подготовить сообщение об истории перчатки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Одежда императора и его придворных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133600"/>
            <a:ext cx="3960812" cy="3848100"/>
          </a:xfrm>
        </p:spPr>
        <p:txBody>
          <a:bodyPr/>
          <a:lstStyle/>
          <a:p>
            <a:r>
              <a:rPr lang="ru-RU" sz="2800"/>
              <a:t>В средние века Европа </a:t>
            </a:r>
          </a:p>
          <a:p>
            <a:pPr>
              <a:buFontTx/>
              <a:buNone/>
            </a:pPr>
            <a:r>
              <a:rPr lang="ru-RU" sz="2800"/>
              <a:t>    испытывала сильное влияние Византии</a:t>
            </a:r>
          </a:p>
          <a:p>
            <a:endParaRPr lang="ru-RU" sz="2800"/>
          </a:p>
          <a:p>
            <a:r>
              <a:rPr lang="ru-RU" sz="2800"/>
              <a:t>Получила распространение длинная туника</a:t>
            </a:r>
          </a:p>
        </p:txBody>
      </p:sp>
      <p:pic>
        <p:nvPicPr>
          <p:cNvPr id="2050" name="Picture 2" descr="C:\Documents and Settings\Администратор\Рабочий стол\Новая папка\Рисунок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115775" cy="372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Знатная мода</a:t>
            </a:r>
          </a:p>
        </p:txBody>
      </p:sp>
      <p:sp>
        <p:nvSpPr>
          <p:cNvPr id="125963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4000"/>
              <a:t>Среди знати пользовались популярностью византийские шелковые  ткани.</a:t>
            </a:r>
          </a:p>
        </p:txBody>
      </p:sp>
      <p:pic>
        <p:nvPicPr>
          <p:cNvPr id="3074" name="Picture 2" descr="C:\Documents and Settings\Администратор\Рабочий стол\Новая папка\Рисунок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94249"/>
            <a:ext cx="3386482" cy="414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Мужской костюм Средневековья</a:t>
            </a:r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12875"/>
            <a:ext cx="4038600" cy="4495800"/>
          </a:xfrm>
        </p:spPr>
        <p:txBody>
          <a:bodyPr/>
          <a:lstStyle/>
          <a:p>
            <a:r>
              <a:rPr lang="ru-RU" sz="2400"/>
              <a:t>Костюм находится под влиянием рыцарских доспехов</a:t>
            </a:r>
          </a:p>
          <a:p>
            <a:r>
              <a:rPr lang="ru-RU" sz="2400"/>
              <a:t>Пропорции костюма в сочетании с обувью и головными уборами зрительно вытягивают тело</a:t>
            </a:r>
          </a:p>
          <a:p>
            <a:r>
              <a:rPr lang="ru-RU" sz="2400"/>
              <a:t>Фигура кажется подчеркнуто гибкой и ловкой</a:t>
            </a:r>
          </a:p>
          <a:p>
            <a:endParaRPr lang="ru-RU" sz="2400"/>
          </a:p>
          <a:p>
            <a:endParaRPr lang="ru-RU" sz="2400"/>
          </a:p>
        </p:txBody>
      </p:sp>
      <p:pic>
        <p:nvPicPr>
          <p:cNvPr id="4098" name="Picture 2" descr="C:\Documents and Settings\Администратор\Рабочий стол\Новая папка\Рисунок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64046"/>
            <a:ext cx="4038600" cy="3168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Рыцарская одежда.</a:t>
            </a:r>
            <a:br>
              <a:rPr lang="ru-RU" sz="4000"/>
            </a:br>
            <a:endParaRPr lang="ru-RU" sz="4000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12875"/>
            <a:ext cx="40386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В средние века из среды феодалов, владевших небольшими земельными наделами, выделилось особое сословие рыцарей</a:t>
            </a:r>
          </a:p>
          <a:p>
            <a:pPr>
              <a:lnSpc>
                <a:spcPct val="80000"/>
              </a:lnSpc>
            </a:pPr>
            <a:r>
              <a:rPr lang="ru-RU" sz="2400"/>
              <a:t>Кольчугу рыцари надевали на толстый войлочный кафтан</a:t>
            </a:r>
          </a:p>
          <a:p>
            <a:pPr>
              <a:lnSpc>
                <a:spcPct val="80000"/>
              </a:lnSpc>
            </a:pPr>
            <a:r>
              <a:rPr lang="ru-RU" sz="2400"/>
              <a:t>Кольчуга спасала в бою, но, чтобы укрыться от палящих лучей солнца, приходилось сверху надевать длинную рубашку с открытым воротом – сюрко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5122" name="Picture 2" descr="C:\Documents and Settings\Администратор\Рабочий стол\Новая папка\Рисунок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643491" cy="3762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 </a:t>
            </a:r>
            <a:r>
              <a:rPr lang="ru-RU" sz="4800"/>
              <a:t>Задание группе №1.</a:t>
            </a:r>
            <a:r>
              <a:rPr lang="ru-RU" sz="3800"/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400"/>
              <a:t>         « Архитекторы»</a:t>
            </a:r>
          </a:p>
          <a:p>
            <a:pPr>
              <a:lnSpc>
                <a:spcPct val="80000"/>
              </a:lnSpc>
            </a:pPr>
            <a:r>
              <a:rPr lang="ru-RU" sz="4400"/>
              <a:t>     Что подарили нам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400"/>
              <a:t>         средневековые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400"/>
              <a:t>           архитекторы?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Одежда рыцаря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Тело рыцаря прикрывала особая рубаха. Как она называлась?</a:t>
            </a:r>
          </a:p>
        </p:txBody>
      </p:sp>
      <p:pic>
        <p:nvPicPr>
          <p:cNvPr id="6146" name="Picture 2" descr="C:\Documents and Settings\Администратор\Рабочий стол\Новая папка\Рисунок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861460" cy="537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Готический стиль в моде.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Найдите в изображении рыцаря примеры того, что  готический стиль использовали даже рыцари.</a:t>
            </a:r>
          </a:p>
        </p:txBody>
      </p:sp>
      <p:pic>
        <p:nvPicPr>
          <p:cNvPr id="7170" name="Picture 2" descr="C:\Documents and Settings\Администратор\Рабочий стол\Новая папка\Рисунок1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71684"/>
            <a:ext cx="3000396" cy="507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Женский костюм Средневековья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 15 веке под влиянием готического стиля меняются пропорции женской одежды</a:t>
            </a:r>
          </a:p>
          <a:p>
            <a:pPr>
              <a:lnSpc>
                <a:spcPct val="90000"/>
              </a:lnSpc>
            </a:pPr>
            <a:r>
              <a:rPr lang="ru-RU" sz="2800"/>
              <a:t>Линия талии переносится под грудь, появляется шлейф</a:t>
            </a:r>
          </a:p>
          <a:p>
            <a:pPr>
              <a:lnSpc>
                <a:spcPct val="90000"/>
              </a:lnSpc>
            </a:pPr>
            <a:r>
              <a:rPr lang="ru-RU" sz="2800"/>
              <a:t>Костюм дополняется конусообразным головным убором</a:t>
            </a:r>
          </a:p>
        </p:txBody>
      </p:sp>
      <p:pic>
        <p:nvPicPr>
          <p:cNvPr id="418824" name="Picture 8" descr="Придворные дамы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133600"/>
            <a:ext cx="4464050" cy="3457575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Готический стиль в одежде.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/>
              <a:t>В платье готического стиля верхнее платье (сюрко)  спереди укорочено, как бы вздернуто, что позволяло видеть украшенный подол нижней рубашки (котт)</a:t>
            </a:r>
          </a:p>
          <a:p>
            <a:r>
              <a:rPr lang="ru-RU" sz="2400"/>
              <a:t>Такой образ соответствовал представлениям о красоте женщины</a:t>
            </a:r>
          </a:p>
        </p:txBody>
      </p:sp>
      <p:pic>
        <p:nvPicPr>
          <p:cNvPr id="8194" name="Picture 2" descr="C:\Documents and Settings\Администратор\Рабочий стол\Новая папка\Рисунок1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292452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Найдите черты готического  стиля в одежде современных модельеров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Documents and Settings\Администратор\Рабочий стол\Новая папка\Рисунок1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3283747" cy="431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462088"/>
          </a:xfrm>
        </p:spPr>
        <p:txBody>
          <a:bodyPr/>
          <a:lstStyle/>
          <a:p>
            <a:pPr algn="ctr"/>
            <a:r>
              <a:rPr lang="ru-RU" sz="7200">
                <a:solidFill>
                  <a:srgbClr val="000099"/>
                </a:solidFill>
                <a:latin typeface="Monotype Corsiva" pitchFamily="66" charset="0"/>
              </a:rPr>
              <a:t>«Стежок в воздух»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484313"/>
            <a:ext cx="4246563" cy="2305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FF3399"/>
                </a:solidFill>
                <a:latin typeface="Monotype Corsiva" pitchFamily="66" charset="0"/>
              </a:rPr>
              <a:t>С конца XV века стало известным венецианское кружево «стежок в воздух», представлявшее собой узенький зубчатый бортик редкого геометрического узора. Постепенно геометрический узор усложнялся фигурами людей и животных. </a:t>
            </a:r>
          </a:p>
        </p:txBody>
      </p:sp>
      <p:pic>
        <p:nvPicPr>
          <p:cNvPr id="439300" name="Picture 4" descr="Образец кружев для отделк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652963"/>
            <a:ext cx="23050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1" name="Picture 5" descr="Салфетка, венецианское кружево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843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2" name="Picture 6" descr="Салфетка, венецианское кружево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436562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>
                <a:latin typeface="Monotype Corsiva" pitchFamily="66" charset="0"/>
              </a:rPr>
              <a:t>Кружемания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>
                <a:solidFill>
                  <a:srgbClr val="FF3399"/>
                </a:solidFill>
                <a:latin typeface="Monotype Corsiva" pitchFamily="66" charset="0"/>
              </a:rPr>
              <a:t>В Испании на кружева тратилось так много денег, что король Филипп III издал в 1623 году закон, запрещающий носить кружева.</a:t>
            </a:r>
          </a:p>
        </p:txBody>
      </p:sp>
      <p:sp>
        <p:nvSpPr>
          <p:cNvPr id="440324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440325" name="Picture 5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84313"/>
            <a:ext cx="4032250" cy="504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для группы № 3.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pPr>
              <a:buFont typeface="Wingdings" pitchFamily="2" charset="2"/>
              <a:buNone/>
            </a:pPr>
            <a:endParaRPr lang="ru-RU"/>
          </a:p>
          <a:p>
            <a:r>
              <a:rPr lang="ru-RU"/>
              <a:t>Что из средневекового интерьера используют современные дизайнеры?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571500"/>
            <a:ext cx="7477125" cy="1912938"/>
          </a:xfrm>
        </p:spPr>
        <p:txBody>
          <a:bodyPr/>
          <a:lstStyle/>
          <a:p>
            <a:r>
              <a:rPr lang="ru-RU">
                <a:solidFill>
                  <a:schemeClr val="folHlink"/>
                </a:solidFill>
              </a:rPr>
              <a:t>Ковры-шпалеры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4437063"/>
            <a:ext cx="7848600" cy="2420937"/>
          </a:xfrm>
        </p:spPr>
        <p:txBody>
          <a:bodyPr/>
          <a:lstStyle/>
          <a:p>
            <a:r>
              <a:rPr lang="ru-RU" sz="2000"/>
              <a:t>Красочные ковры преображали интерьеры средневековых замков, одновременно утепляя их холодные стены </a:t>
            </a:r>
          </a:p>
          <a:p>
            <a:r>
              <a:rPr lang="ru-RU" sz="2000"/>
              <a:t>Шпалеры развешивались в соборах и в ратушах, во время турниров — на трибунах для зрителей</a:t>
            </a:r>
          </a:p>
          <a:p>
            <a:r>
              <a:rPr lang="ru-RU" sz="2000"/>
              <a:t> В праздничные дни коврами украшали улицы, вывешивая на балконах и подоконниках</a:t>
            </a:r>
          </a:p>
        </p:txBody>
      </p:sp>
      <p:pic>
        <p:nvPicPr>
          <p:cNvPr id="10242" name="Picture 2" descr="C:\Documents and Settings\Администратор\Рабочий стол\Новая папка\Рисунок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974157" cy="345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9F303"/>
                </a:solidFill>
              </a:rPr>
              <a:t>Гобелены</a:t>
            </a:r>
            <a:r>
              <a:rPr lang="ru-RU"/>
              <a:t> </a:t>
            </a:r>
            <a:r>
              <a:rPr lang="ru-RU">
                <a:solidFill>
                  <a:srgbClr val="F9F303"/>
                </a:solidFill>
              </a:rPr>
              <a:t>в замках Европы</a:t>
            </a:r>
          </a:p>
        </p:txBody>
      </p:sp>
      <p:sp>
        <p:nvSpPr>
          <p:cNvPr id="47104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5157788"/>
            <a:ext cx="7386638" cy="2173287"/>
          </a:xfrm>
        </p:spPr>
        <p:txBody>
          <a:bodyPr/>
          <a:lstStyle/>
          <a:p>
            <a:r>
              <a:rPr lang="ru-RU" sz="2800"/>
              <a:t>Преобладали гобелены с изображением мифологических сцен, а позднее - пейзажей. </a:t>
            </a:r>
          </a:p>
        </p:txBody>
      </p:sp>
      <p:pic>
        <p:nvPicPr>
          <p:cNvPr id="11266" name="Picture 2" descr="C:\Documents and Settings\Администратор\Рабочий стол\Новая папка\Рисунок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5"/>
            <a:ext cx="3143272" cy="3008945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Рабочий стол\Новая папка\Рисунок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538795" cy="2957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Grp="1" noChangeArrowheads="1"/>
          </p:cNvSpPr>
          <p:nvPr>
            <p:ph type="title"/>
          </p:nvPr>
        </p:nvSpPr>
        <p:spPr>
          <a:xfrm>
            <a:off x="1500188" y="228600"/>
            <a:ext cx="7491412" cy="1687513"/>
          </a:xfrm>
        </p:spPr>
        <p:txBody>
          <a:bodyPr/>
          <a:lstStyle/>
          <a:p>
            <a:r>
              <a:rPr lang="ru-RU"/>
              <a:t>Архитектурные стили 12-15      веков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3038475"/>
            <a:ext cx="3694113" cy="2905125"/>
          </a:xfrm>
        </p:spPr>
        <p:txBody>
          <a:bodyPr/>
          <a:lstStyle/>
          <a:p>
            <a:r>
              <a:rPr lang="ru-RU" sz="2600"/>
              <a:t>   </a:t>
            </a:r>
            <a:r>
              <a:rPr lang="ru-RU" sz="2600">
                <a:hlinkClick r:id="rId2" action="ppaction://hlinksldjump"/>
              </a:rPr>
              <a:t>РОМАНСКИЙ</a:t>
            </a:r>
            <a:r>
              <a:rPr lang="ru-RU" sz="2600"/>
              <a:t> </a:t>
            </a:r>
          </a:p>
          <a:p>
            <a:pPr>
              <a:buFontTx/>
              <a:buNone/>
            </a:pPr>
            <a:r>
              <a:rPr lang="ru-RU" sz="2600"/>
              <a:t>     ( 10 – 12 века) </a:t>
            </a:r>
          </a:p>
          <a:p>
            <a:pPr>
              <a:buFontTx/>
              <a:buNone/>
            </a:pPr>
            <a:r>
              <a:rPr lang="ru-RU" sz="2600"/>
              <a:t>        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3038475"/>
            <a:ext cx="3695700" cy="2905125"/>
          </a:xfrm>
        </p:spPr>
        <p:txBody>
          <a:bodyPr/>
          <a:lstStyle/>
          <a:p>
            <a:r>
              <a:rPr lang="ru-RU" sz="2600">
                <a:hlinkClick r:id="rId3" action="ppaction://hlinksldjump"/>
              </a:rPr>
              <a:t>  ГОТИЧЕСКИЙ  </a:t>
            </a:r>
            <a:endParaRPr lang="ru-RU" sz="2600"/>
          </a:p>
          <a:p>
            <a:pPr>
              <a:buFontTx/>
              <a:buNone/>
            </a:pPr>
            <a:r>
              <a:rPr lang="ru-RU" sz="2600"/>
              <a:t> ( сер. 12 – 15 веков)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Вопрос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Где и как использовались шпалеры в средние века?</a:t>
            </a:r>
          </a:p>
        </p:txBody>
      </p:sp>
      <p:pic>
        <p:nvPicPr>
          <p:cNvPr id="12290" name="Picture 2" descr="C:\Documents and Settings\Администратор\Рабочий стол\Новая папка\Рисунок2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3011056" cy="371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9F303"/>
                </a:solidFill>
              </a:rPr>
              <a:t>Современный гобелен.</a:t>
            </a: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989138"/>
            <a:ext cx="3624263" cy="4084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Гобелен сегодня-совместное творчество художников и ткачей. </a:t>
            </a:r>
          </a:p>
          <a:p>
            <a:pPr>
              <a:lnSpc>
                <a:spcPct val="90000"/>
              </a:lnSpc>
            </a:pPr>
            <a:r>
              <a:rPr lang="ru-RU" sz="2800"/>
              <a:t>Ткань состоит из трех слоев, с вытканными разноцветными узорами.</a:t>
            </a:r>
          </a:p>
        </p:txBody>
      </p:sp>
      <p:pic>
        <p:nvPicPr>
          <p:cNvPr id="13314" name="Picture 2" descr="C:\Documents and Settings\Администратор\Рабочий стол\Новая папка\Рисунок2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3"/>
            <a:ext cx="3143272" cy="3592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48150" y="188913"/>
            <a:ext cx="4895850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/>
          </a:p>
          <a:p>
            <a:pPr>
              <a:buFont typeface="Wingdings" pitchFamily="2" charset="2"/>
              <a:buNone/>
            </a:pPr>
            <a:r>
              <a:rPr lang="ru-RU" sz="3600">
                <a:solidFill>
                  <a:schemeClr val="folHlink"/>
                </a:solidFill>
              </a:rPr>
              <a:t>Гобелен сегодня</a:t>
            </a:r>
            <a:r>
              <a:rPr lang="ru-RU" sz="2800"/>
              <a:t> </a:t>
            </a:r>
          </a:p>
        </p:txBody>
      </p: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4284663" y="1549400"/>
            <a:ext cx="38877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/>
              <a:t>Где в современном жилище используется гобелен?</a:t>
            </a:r>
          </a:p>
        </p:txBody>
      </p:sp>
      <p:pic>
        <p:nvPicPr>
          <p:cNvPr id="14338" name="Picture 2" descr="C:\Documents and Settings\Администратор\Рабочий стол\Новая папка\Рисунок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372880" cy="2770874"/>
          </a:xfrm>
          <a:prstGeom prst="rect">
            <a:avLst/>
          </a:prstGeom>
          <a:noFill/>
        </p:spPr>
      </p:pic>
      <p:pic>
        <p:nvPicPr>
          <p:cNvPr id="14339" name="Picture 3" descr="C:\Documents and Settings\Администратор\Рабочий стол\Новая папка\Рисунок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86190"/>
            <a:ext cx="362280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r>
              <a:rPr lang="ru-RU">
                <a:solidFill>
                  <a:srgbClr val="CF3E17"/>
                </a:solidFill>
                <a:latin typeface="Verdana" pitchFamily="34" charset="0"/>
              </a:rPr>
              <a:t>Камины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692150"/>
            <a:ext cx="4038600" cy="4495800"/>
          </a:xfrm>
        </p:spPr>
        <p:txBody>
          <a:bodyPr/>
          <a:lstStyle/>
          <a:p>
            <a:r>
              <a:rPr lang="ru-RU" sz="2800">
                <a:solidFill>
                  <a:srgbClr val="080808"/>
                </a:solidFill>
              </a:rPr>
              <a:t>Камин — старейший элемент жилища</a:t>
            </a:r>
          </a:p>
          <a:p>
            <a:r>
              <a:rPr lang="ru-RU" sz="2800">
                <a:solidFill>
                  <a:srgbClr val="080808"/>
                </a:solidFill>
              </a:rPr>
              <a:t>В Средние века камины складывались из тесаного камня, позже - из кирпича</a:t>
            </a:r>
            <a:r>
              <a:rPr lang="ru-RU" sz="2800"/>
              <a:t>. </a:t>
            </a:r>
          </a:p>
        </p:txBody>
      </p:sp>
      <p:pic>
        <p:nvPicPr>
          <p:cNvPr id="16386" name="Picture 2" descr="C:\Documents and Settings\Администратор\Рабочий стол\Новая папка\Рисунок28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00108"/>
            <a:ext cx="336432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990000"/>
                </a:solidFill>
              </a:rPr>
              <a:t>Дизайн средневековых каминов</a:t>
            </a:r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63938" y="1268413"/>
            <a:ext cx="4038600" cy="4495800"/>
          </a:xfrm>
        </p:spPr>
        <p:txBody>
          <a:bodyPr/>
          <a:lstStyle/>
          <a:p>
            <a:r>
              <a:rPr lang="ru-RU" sz="2800">
                <a:solidFill>
                  <a:srgbClr val="080808"/>
                </a:solidFill>
              </a:rPr>
              <a:t>Порталы камина делались из гранита и мрамора, украшались флорентийской мозаикой. </a:t>
            </a:r>
          </a:p>
          <a:p>
            <a:endParaRPr lang="ru-RU" sz="2800"/>
          </a:p>
        </p:txBody>
      </p:sp>
      <p:sp>
        <p:nvSpPr>
          <p:cNvPr id="216085" name="Rectangle 21"/>
          <p:cNvSpPr>
            <a:spLocks noChangeArrowheads="1"/>
          </p:cNvSpPr>
          <p:nvPr/>
        </p:nvSpPr>
        <p:spPr bwMode="auto">
          <a:xfrm>
            <a:off x="3563938" y="4437063"/>
            <a:ext cx="532923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ru-RU" sz="2800">
                <a:solidFill>
                  <a:srgbClr val="080808"/>
                </a:solidFill>
              </a:rPr>
              <a:t>Портал камина - внешняя, декоративная часть камина, обрамляющая топку.</a:t>
            </a:r>
            <a:r>
              <a:rPr lang="ru-RU" sz="2800"/>
              <a:t> </a:t>
            </a:r>
          </a:p>
        </p:txBody>
      </p:sp>
      <p:pic>
        <p:nvPicPr>
          <p:cNvPr id="17410" name="Picture 2" descr="C:\Documents and Settings\Администратор\Рабочий стол\Новая папка\Рисунок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2184400" cy="2184400"/>
          </a:xfrm>
          <a:prstGeom prst="rect">
            <a:avLst/>
          </a:prstGeom>
          <a:noFill/>
        </p:spPr>
      </p:pic>
      <p:pic>
        <p:nvPicPr>
          <p:cNvPr id="17411" name="Picture 3" descr="C:\Documents and Settings\Администратор\Рабочий стол\Новая папка\Рисунок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71876"/>
            <a:ext cx="1822450" cy="263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Флорентийская мозаика</a:t>
            </a: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78363" y="1557338"/>
            <a:ext cx="4465637" cy="4349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  <a:latin typeface="Verdana" pitchFamily="34" charset="0"/>
              </a:rPr>
              <a:t>Флорентийская мозаика — создание художественного изображения из сочетания поделочных камней разных цветов, оттенков и геометрических форм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0000"/>
                </a:solidFill>
                <a:latin typeface="Verdana" pitchFamily="34" charset="0"/>
              </a:rPr>
              <a:t>Они вечны, так как краски камней не тускнеют, не выцветают и не осыпаются</a:t>
            </a:r>
          </a:p>
        </p:txBody>
      </p:sp>
      <p:pic>
        <p:nvPicPr>
          <p:cNvPr id="18434" name="Picture 2" descr="C:\Documents and Settings\Администратор\Рабочий стол\Новая папка\Рисунок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89860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>
                <a:solidFill>
                  <a:srgbClr val="990000"/>
                </a:solidFill>
              </a:rPr>
              <a:t>Камины сегодня</a:t>
            </a:r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800">
                <a:solidFill>
                  <a:srgbClr val="080808"/>
                </a:solidFill>
              </a:rPr>
              <a:t>В наши дни камин в доме является символом постоянства, комфорта, надежности. Именно это хотят добавить в интерьер многие владельцев квартир и домов.</a:t>
            </a:r>
          </a:p>
        </p:txBody>
      </p:sp>
      <p:pic>
        <p:nvPicPr>
          <p:cNvPr id="19458" name="Picture 2" descr="C:\Documents and Settings\Администратор\Рабочий стол\Новая папка\Рисунок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099" y="928670"/>
            <a:ext cx="3557229" cy="2786082"/>
          </a:xfrm>
          <a:prstGeom prst="rect">
            <a:avLst/>
          </a:prstGeom>
          <a:noFill/>
        </p:spPr>
      </p:pic>
      <p:pic>
        <p:nvPicPr>
          <p:cNvPr id="19459" name="Picture 3" descr="C:\Documents and Settings\Администратор\Рабочий стол\Новая папка\Рисунок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928670"/>
            <a:ext cx="3679224" cy="277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Тепло камина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5795963" cy="4495800"/>
          </a:xfrm>
        </p:spPr>
        <p:txBody>
          <a:bodyPr/>
          <a:lstStyle/>
          <a:p>
            <a:r>
              <a:rPr lang="ru-RU" sz="2800">
                <a:solidFill>
                  <a:srgbClr val="00003A"/>
                </a:solidFill>
              </a:rPr>
              <a:t>Глаз человека никогда не устаёт смотреть на колышущиеся языки пламени. Их вид успокаивает, зачаровывает, согревает изнутри, уходит тоска, и холодная снежная погода на улице становится лишь картиной за окном. </a:t>
            </a:r>
          </a:p>
        </p:txBody>
      </p:sp>
      <p:pic>
        <p:nvPicPr>
          <p:cNvPr id="477192" name="Picture 8" descr="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88013" y="1268413"/>
            <a:ext cx="3241675" cy="4321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</a:t>
            </a:r>
          </a:p>
        </p:txBody>
      </p:sp>
      <p:sp>
        <p:nvSpPr>
          <p:cNvPr id="319500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080808"/>
                </a:solidFill>
              </a:rPr>
              <a:t>Представьте себя дизайнерами, и опишите </a:t>
            </a:r>
            <a:r>
              <a:rPr lang="en-US">
                <a:solidFill>
                  <a:srgbClr val="080808"/>
                </a:solidFill>
              </a:rPr>
              <a:t>:</a:t>
            </a:r>
            <a:endParaRPr lang="ru-RU">
              <a:solidFill>
                <a:srgbClr val="080808"/>
              </a:solidFill>
            </a:endParaRPr>
          </a:p>
          <a:p>
            <a:r>
              <a:rPr lang="ru-RU">
                <a:solidFill>
                  <a:srgbClr val="080808"/>
                </a:solidFill>
              </a:rPr>
              <a:t>Камин, который вы бы предложили установить дома знатному господину в 16 веке.</a:t>
            </a:r>
          </a:p>
          <a:p>
            <a:r>
              <a:rPr lang="ru-RU">
                <a:solidFill>
                  <a:srgbClr val="080808"/>
                </a:solidFill>
              </a:rPr>
              <a:t>Камин для современного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543800" cy="1143000"/>
          </a:xfrm>
        </p:spPr>
        <p:txBody>
          <a:bodyPr/>
          <a:lstStyle/>
          <a:p>
            <a:pPr algn="ctr"/>
            <a:r>
              <a:rPr lang="ru-RU" sz="3800" b="1"/>
              <a:t>За столом со средневековыми гостями.</a:t>
            </a:r>
            <a:br>
              <a:rPr lang="ru-RU" sz="3800" b="1"/>
            </a:br>
            <a:r>
              <a:rPr lang="ru-RU" sz="3800" i="1"/>
              <a:t>Правила поведения</a:t>
            </a:r>
            <a:r>
              <a:rPr lang="en-US" sz="3800" i="1"/>
              <a:t>:</a:t>
            </a:r>
            <a:endParaRPr lang="ru-RU" sz="3800" i="1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459787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/>
              <a:t>Появился обычай сажать вместе мужчин и женщин</a:t>
            </a:r>
          </a:p>
          <a:p>
            <a:pPr>
              <a:lnSpc>
                <a:spcPct val="80000"/>
              </a:lnSpc>
            </a:pPr>
            <a:r>
              <a:rPr lang="ru-RU" sz="2100"/>
              <a:t>Не принято вести за столом слишком серьезные разговоры, касающиеся политики, религии и других тем, способных вызвать споры.</a:t>
            </a:r>
          </a:p>
          <a:p>
            <a:pPr>
              <a:lnSpc>
                <a:spcPct val="80000"/>
              </a:lnSpc>
            </a:pPr>
            <a:r>
              <a:rPr lang="ru-RU" sz="2100"/>
              <a:t>Не приветствовалась манера произносить длинные монологи: каждый должен был иметь возможность и время высказаться.</a:t>
            </a:r>
          </a:p>
          <a:p>
            <a:pPr>
              <a:lnSpc>
                <a:spcPct val="80000"/>
              </a:lnSpc>
            </a:pPr>
            <a:r>
              <a:rPr lang="ru-RU" sz="2100"/>
              <a:t>Для молодого человека неприлично жевать когда к нему обращаются, </a:t>
            </a:r>
          </a:p>
          <a:p>
            <a:pPr>
              <a:lnSpc>
                <a:spcPct val="80000"/>
              </a:lnSpc>
            </a:pPr>
            <a:r>
              <a:rPr lang="ru-RU" sz="2100"/>
              <a:t>За общим столом нельзя шептаться и оказывать в беседе предпочтение кому-либо, а также смеяться, чтобы никто не мог принять это на свой счет</a:t>
            </a:r>
          </a:p>
          <a:p>
            <a:pPr>
              <a:lnSpc>
                <a:spcPct val="80000"/>
              </a:lnSpc>
            </a:pPr>
            <a:r>
              <a:rPr lang="ru-RU" sz="2100"/>
              <a:t>Хозяин должен проявлять скромность и ни в коем случае не говорить ничего, что могло быть воспринято как самовосхваление.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РОМАНСКИЙ СТИЛЬ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Полукруглая арка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1026" name="Picture 2" descr="C:\Documents and Settings\Администратор\Рабочий стол\Новая папка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98364"/>
            <a:ext cx="3071834" cy="394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для группы №4.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             « Поэты, писатели».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    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Сочините стихотворение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на тему «Средневековье».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Литература</a:t>
            </a:r>
          </a:p>
        </p:txBody>
      </p:sp>
      <p:graphicFrame>
        <p:nvGraphicFramePr>
          <p:cNvPr id="373766" name="Organization Chart 6"/>
          <p:cNvGraphicFramePr>
            <a:graphicFrameLocks/>
          </p:cNvGraphicFramePr>
          <p:nvPr>
            <p:ph type="dgm" idx="1"/>
          </p:nvPr>
        </p:nvGraphicFramePr>
        <p:xfrm>
          <a:off x="468313" y="1628775"/>
          <a:ext cx="8675687" cy="4824413"/>
        </p:xfrm>
        <a:graphic>
          <a:graphicData uri="http://schemas.openxmlformats.org/drawingml/2006/compatibility">
            <com:legacyDrawing xmlns:com="http://schemas.openxmlformats.org/drawingml/2006/compatibility" spid="_x0000_s1536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Песнь о Роланде.</a:t>
            </a:r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530725"/>
          </a:xfrm>
        </p:spPr>
        <p:txBody>
          <a:bodyPr/>
          <a:lstStyle/>
          <a:p>
            <a:r>
              <a:rPr lang="ru-RU" sz="2400"/>
              <a:t>Поводом послужили события 778 года в перевале Ронсенваль.</a:t>
            </a:r>
          </a:p>
          <a:p>
            <a:r>
              <a:rPr lang="ru-RU" sz="2400"/>
              <a:t>Легенда представила Роланда как идеального рыцаря, защитника христиан, беспредельно преданным долгу, который понимался как преданность королю.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543800" cy="1143000"/>
          </a:xfrm>
        </p:spPr>
        <p:txBody>
          <a:bodyPr/>
          <a:lstStyle/>
          <a:p>
            <a:r>
              <a:rPr lang="ru-RU"/>
              <a:t>Культ дамы в средние века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713788" cy="2663825"/>
          </a:xfrm>
        </p:spPr>
        <p:txBody>
          <a:bodyPr/>
          <a:lstStyle/>
          <a:p>
            <a:r>
              <a:rPr lang="ru-RU"/>
              <a:t>Дамы обладают огромными правами</a:t>
            </a:r>
          </a:p>
          <a:p>
            <a:r>
              <a:rPr lang="ru-RU"/>
              <a:t> Возносятся в сознании мужского окружения на недосягаемую высоту - вплоть до небывалой доселе возможности вершить суд над мужчиной.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323850" y="3789363"/>
            <a:ext cx="49688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000"/>
              <a:t>  Принято было носить      цвета своей возлюбленной и предметы ее туалета, подаренные в знак любви. </a:t>
            </a:r>
          </a:p>
        </p:txBody>
      </p:sp>
      <p:pic>
        <p:nvPicPr>
          <p:cNvPr id="333831" name="Picture 7" descr="культ дамы"/>
          <p:cNvPicPr>
            <a:picLocks noChangeAspect="1" noChangeArrowheads="1"/>
          </p:cNvPicPr>
          <p:nvPr/>
        </p:nvPicPr>
        <p:blipFill>
          <a:blip r:embed="rId2">
            <a:lum bright="-4000" contrast="14000"/>
          </a:blip>
          <a:srcRect/>
          <a:stretch>
            <a:fillRect/>
          </a:stretch>
        </p:blipFill>
        <p:spPr bwMode="auto">
          <a:xfrm>
            <a:off x="5580063" y="3714750"/>
            <a:ext cx="3563937" cy="267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 Тристан и Изольда»</a:t>
            </a: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В </a:t>
            </a:r>
            <a:r>
              <a:rPr lang="ru-RU" sz="2400" b="1"/>
              <a:t>основу легли ирландские сказания о трагической любви двух молодых прекрасных сердец.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/>
              <a:t> Такие романы о светлой и самоотверженной любви отразили представление о долге, чести, благородстве.</a:t>
            </a:r>
          </a:p>
        </p:txBody>
      </p:sp>
      <p:pic>
        <p:nvPicPr>
          <p:cNvPr id="20482" name="Picture 2" descr="C:\Documents and Settings\Администратор\Рабочий стол\Новая папка\Рисунок38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90198" y="1714488"/>
            <a:ext cx="3461377" cy="3966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Роман о лисе.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В иносказательной форме изображается жизнь средневековой Европы.</a:t>
            </a:r>
          </a:p>
          <a:p>
            <a:r>
              <a:rPr lang="ru-RU" sz="2800"/>
              <a:t>Основная тема романа- успешная борьба лиса с тупым кровожадным волком.</a:t>
            </a:r>
          </a:p>
        </p:txBody>
      </p:sp>
      <p:pic>
        <p:nvPicPr>
          <p:cNvPr id="1679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628775"/>
            <a:ext cx="3959225" cy="4537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План средневекового монастыря</a:t>
            </a:r>
          </a:p>
        </p:txBody>
      </p:sp>
      <p:pic>
        <p:nvPicPr>
          <p:cNvPr id="21506" name="Picture 2" descr="C:\Documents and Settings\Администратор\Рабочий стол\Новая папка\Рисунок4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64025"/>
            <a:ext cx="3500462" cy="436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РОМАНСКИЙ СТИЛЬ.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Каменный свод</a:t>
            </a:r>
          </a:p>
          <a:p>
            <a:endParaRPr lang="ru-RU" sz="2800"/>
          </a:p>
          <a:p>
            <a:endParaRPr lang="ru-RU" sz="2800"/>
          </a:p>
          <a:p>
            <a:r>
              <a:rPr lang="ru-RU" sz="2800"/>
              <a:t>Темные нефы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0975" y="2285992"/>
            <a:ext cx="3874029" cy="270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Монастырь Мария Лах в     Германии.</a:t>
            </a:r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2800"/>
              <a:t>Романские здания представляли собой систему кубов, цилиндров.</a:t>
            </a:r>
          </a:p>
          <a:p>
            <a:pPr>
              <a:buFontTx/>
              <a:buChar char="-"/>
            </a:pPr>
            <a:r>
              <a:rPr lang="ru-RU" sz="2800"/>
              <a:t>Высокие башни – один из основных элементов романской архитектуры</a:t>
            </a:r>
          </a:p>
        </p:txBody>
      </p:sp>
      <p:pic>
        <p:nvPicPr>
          <p:cNvPr id="3074" name="Picture 2" descr="C:\Documents and Settings\Администратор\Рабочий стол\Новая папка\Рисунок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4900" y="1996298"/>
            <a:ext cx="3695700" cy="4084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Романский стиль.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dirty="0"/>
              <a:t>По каким признакам можно отнести данное здание к романскому стилю?</a:t>
            </a:r>
          </a:p>
        </p:txBody>
      </p:sp>
      <p:pic>
        <p:nvPicPr>
          <p:cNvPr id="4098" name="Picture 2" descr="C:\Documents and Settings\Администратор\Рабочий стол\Новая папка\Рисунок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00240"/>
            <a:ext cx="407196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ГОТИЧЕСКИЙ СТИЛЬ.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/>
              <a:t>Стрельчатая арка</a:t>
            </a:r>
          </a:p>
          <a:p>
            <a:endParaRPr lang="ru-RU" sz="2400"/>
          </a:p>
          <a:p>
            <a:r>
              <a:rPr lang="ru-RU" sz="2400"/>
              <a:t>Крестовый свод</a:t>
            </a:r>
          </a:p>
          <a:p>
            <a:endParaRPr lang="ru-RU" sz="2400"/>
          </a:p>
          <a:p>
            <a:r>
              <a:rPr lang="ru-RU" sz="2400"/>
              <a:t>Галереи</a:t>
            </a:r>
          </a:p>
          <a:p>
            <a:endParaRPr lang="ru-RU" sz="2400"/>
          </a:p>
          <a:p>
            <a:r>
              <a:rPr lang="ru-RU" sz="2400"/>
              <a:t>Витражи</a:t>
            </a:r>
          </a:p>
        </p:txBody>
      </p:sp>
      <p:pic>
        <p:nvPicPr>
          <p:cNvPr id="5122" name="Picture 2" descr="C:\Documents and Settings\Администратор\Рабочий стол\Новая папка\Рисунок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8923" y="1822319"/>
            <a:ext cx="3580953" cy="408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ГОТИЧЕСКИЙ СТИЛЬ.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3200"/>
              <a:t>В готических храмах очень много витражей.</a:t>
            </a:r>
          </a:p>
        </p:txBody>
      </p:sp>
      <p:pic>
        <p:nvPicPr>
          <p:cNvPr id="6146" name="Picture 2" descr="C:\Documents and Settings\Администратор\Рабочий стол\Новая папка\Рисунок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7794" y="2143116"/>
            <a:ext cx="318274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Вершина горы">
  <a:themeElements>
    <a:clrScheme name="Вершина горы 13">
      <a:dk1>
        <a:srgbClr val="463416"/>
      </a:dk1>
      <a:lt1>
        <a:srgbClr val="FFFFFF"/>
      </a:lt1>
      <a:dk2>
        <a:srgbClr val="FFFF66"/>
      </a:dk2>
      <a:lt2>
        <a:srgbClr val="E3E3FF"/>
      </a:lt2>
      <a:accent1>
        <a:srgbClr val="3399FF"/>
      </a:accent1>
      <a:accent2>
        <a:srgbClr val="FF0000"/>
      </a:accent2>
      <a:accent3>
        <a:srgbClr val="FFFFB8"/>
      </a:accent3>
      <a:accent4>
        <a:srgbClr val="DADADA"/>
      </a:accent4>
      <a:accent5>
        <a:srgbClr val="ADCAFF"/>
      </a:accent5>
      <a:accent6>
        <a:srgbClr val="E70000"/>
      </a:accent6>
      <a:hlink>
        <a:srgbClr val="990000"/>
      </a:hlink>
      <a:folHlink>
        <a:srgbClr val="6633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шина горы 10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11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12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13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14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шина горы 15">
        <a:dk1>
          <a:srgbClr val="000000"/>
        </a:dk1>
        <a:lt1>
          <a:srgbClr val="CC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E2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шина горы 16">
        <a:dk1>
          <a:srgbClr val="000000"/>
        </a:dk1>
        <a:lt1>
          <a:srgbClr val="FFCC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E2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0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1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2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3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14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5">
        <a:dk1>
          <a:srgbClr val="000000"/>
        </a:dk1>
        <a:lt1>
          <a:srgbClr val="CC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E2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6">
        <a:dk1>
          <a:srgbClr val="000000"/>
        </a:dk1>
        <a:lt1>
          <a:srgbClr val="FFCC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E2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9">
        <a:dk1>
          <a:srgbClr val="006E6B"/>
        </a:dk1>
        <a:lt1>
          <a:srgbClr val="FFFFFF"/>
        </a:lt1>
        <a:dk2>
          <a:srgbClr val="FFCCFF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FFE2FF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10">
        <a:dk1>
          <a:srgbClr val="006E6B"/>
        </a:dk1>
        <a:lt1>
          <a:srgbClr val="FFFFFF"/>
        </a:lt1>
        <a:dk2>
          <a:srgbClr val="FFCCFF"/>
        </a:dk2>
        <a:lt2>
          <a:srgbClr val="B9EFEE"/>
        </a:lt2>
        <a:accent1>
          <a:srgbClr val="FF99FF"/>
        </a:accent1>
        <a:accent2>
          <a:srgbClr val="6AB475"/>
        </a:accent2>
        <a:accent3>
          <a:srgbClr val="FFE2FF"/>
        </a:accent3>
        <a:accent4>
          <a:srgbClr val="DADADA"/>
        </a:accent4>
        <a:accent5>
          <a:srgbClr val="FFCAFF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11">
        <a:dk1>
          <a:srgbClr val="006E6B"/>
        </a:dk1>
        <a:lt1>
          <a:srgbClr val="FFFFFF"/>
        </a:lt1>
        <a:dk2>
          <a:srgbClr val="00FF00"/>
        </a:dk2>
        <a:lt2>
          <a:srgbClr val="B9EFEE"/>
        </a:lt2>
        <a:accent1>
          <a:srgbClr val="FF99FF"/>
        </a:accent1>
        <a:accent2>
          <a:srgbClr val="6AB475"/>
        </a:accent2>
        <a:accent3>
          <a:srgbClr val="AAFFAA"/>
        </a:accent3>
        <a:accent4>
          <a:srgbClr val="DADADA"/>
        </a:accent4>
        <a:accent5>
          <a:srgbClr val="FFCAFF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12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FF9966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FFCAB8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ating A Team">
  <a:themeElements>
    <a:clrScheme name="Motivating A Team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Motivating A T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ating A Team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4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5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6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7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8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ating A Team 9">
        <a:dk1>
          <a:srgbClr val="000000"/>
        </a:dk1>
        <a:lt1>
          <a:srgbClr val="CC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E2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ating A Team 10">
        <a:dk1>
          <a:srgbClr val="000000"/>
        </a:dk1>
        <a:lt1>
          <a:srgbClr val="FFCC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E2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ating A Team 11">
        <a:dk1>
          <a:srgbClr val="000000"/>
        </a:dk1>
        <a:lt1>
          <a:srgbClr val="FFCCCC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E2E2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ating A Team 12">
        <a:dk1>
          <a:srgbClr val="006E6B"/>
        </a:dk1>
        <a:lt1>
          <a:srgbClr val="FFFFFF"/>
        </a:lt1>
        <a:dk2>
          <a:srgbClr val="FFCCFF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FFE2FF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13">
        <a:dk1>
          <a:srgbClr val="006E6B"/>
        </a:dk1>
        <a:lt1>
          <a:srgbClr val="FFFFFF"/>
        </a:lt1>
        <a:dk2>
          <a:srgbClr val="FFCCFF"/>
        </a:dk2>
        <a:lt2>
          <a:srgbClr val="B9EFEE"/>
        </a:lt2>
        <a:accent1>
          <a:srgbClr val="FF99FF"/>
        </a:accent1>
        <a:accent2>
          <a:srgbClr val="6AB475"/>
        </a:accent2>
        <a:accent3>
          <a:srgbClr val="FFE2FF"/>
        </a:accent3>
        <a:accent4>
          <a:srgbClr val="DADADA"/>
        </a:accent4>
        <a:accent5>
          <a:srgbClr val="FFCAFF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14">
        <a:dk1>
          <a:srgbClr val="006E6B"/>
        </a:dk1>
        <a:lt1>
          <a:srgbClr val="FFFFFF"/>
        </a:lt1>
        <a:dk2>
          <a:srgbClr val="00FF00"/>
        </a:dk2>
        <a:lt2>
          <a:srgbClr val="B9EFEE"/>
        </a:lt2>
        <a:accent1>
          <a:srgbClr val="FF99FF"/>
        </a:accent1>
        <a:accent2>
          <a:srgbClr val="6AB475"/>
        </a:accent2>
        <a:accent3>
          <a:srgbClr val="AAFFAA"/>
        </a:accent3>
        <a:accent4>
          <a:srgbClr val="DADADA"/>
        </a:accent4>
        <a:accent5>
          <a:srgbClr val="FFCAFF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ating A Team 1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FF9966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FFCAB8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1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2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3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4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5">
        <a:dk1>
          <a:srgbClr val="000000"/>
        </a:dk1>
        <a:lt1>
          <a:srgbClr val="CC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E2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6">
        <a:dk1>
          <a:srgbClr val="000000"/>
        </a:dk1>
        <a:lt1>
          <a:srgbClr val="FFCC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E2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1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12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13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14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15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6">
        <a:dk1>
          <a:srgbClr val="000000"/>
        </a:dk1>
        <a:lt1>
          <a:srgbClr val="CC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E2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7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8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9">
        <a:dk1>
          <a:srgbClr val="000000"/>
        </a:dk1>
        <a:lt1>
          <a:srgbClr val="CC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E2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10">
        <a:dk1>
          <a:srgbClr val="000000"/>
        </a:dk1>
        <a:lt1>
          <a:srgbClr val="FFCC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E2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11">
        <a:dk1>
          <a:srgbClr val="000000"/>
        </a:dk1>
        <a:lt1>
          <a:srgbClr val="FFCCCC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E2E2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12">
        <a:dk1>
          <a:srgbClr val="006E6B"/>
        </a:dk1>
        <a:lt1>
          <a:srgbClr val="FFFFFF"/>
        </a:lt1>
        <a:dk2>
          <a:srgbClr val="FFCCFF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FFE2FF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13">
        <a:dk1>
          <a:srgbClr val="006E6B"/>
        </a:dk1>
        <a:lt1>
          <a:srgbClr val="FFFFFF"/>
        </a:lt1>
        <a:dk2>
          <a:srgbClr val="FFCCFF"/>
        </a:dk2>
        <a:lt2>
          <a:srgbClr val="B9EFEE"/>
        </a:lt2>
        <a:accent1>
          <a:srgbClr val="FF99FF"/>
        </a:accent1>
        <a:accent2>
          <a:srgbClr val="6AB475"/>
        </a:accent2>
        <a:accent3>
          <a:srgbClr val="FFE2FF"/>
        </a:accent3>
        <a:accent4>
          <a:srgbClr val="DADADA"/>
        </a:accent4>
        <a:accent5>
          <a:srgbClr val="FFCAFF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14">
        <a:dk1>
          <a:srgbClr val="006E6B"/>
        </a:dk1>
        <a:lt1>
          <a:srgbClr val="FFFFFF"/>
        </a:lt1>
        <a:dk2>
          <a:srgbClr val="00FF00"/>
        </a:dk2>
        <a:lt2>
          <a:srgbClr val="B9EFEE"/>
        </a:lt2>
        <a:accent1>
          <a:srgbClr val="FF99FF"/>
        </a:accent1>
        <a:accent2>
          <a:srgbClr val="6AB475"/>
        </a:accent2>
        <a:accent3>
          <a:srgbClr val="AAFFAA"/>
        </a:accent3>
        <a:accent4>
          <a:srgbClr val="DADADA"/>
        </a:accent4>
        <a:accent5>
          <a:srgbClr val="FFCAFF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1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FF9966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FFCAB8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10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11">
        <a:dk1>
          <a:srgbClr val="463416"/>
        </a:dk1>
        <a:lt1>
          <a:srgbClr val="FFFFFF"/>
        </a:lt1>
        <a:dk2>
          <a:srgbClr val="FF6600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FFB8A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12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13">
        <a:dk1>
          <a:srgbClr val="463416"/>
        </a:dk1>
        <a:lt1>
          <a:srgbClr val="FFFFFF"/>
        </a:lt1>
        <a:dk2>
          <a:srgbClr val="FFFF66"/>
        </a:dk2>
        <a:lt2>
          <a:srgbClr val="E3E3FF"/>
        </a:lt2>
        <a:accent1>
          <a:srgbClr val="3399FF"/>
        </a:accent1>
        <a:accent2>
          <a:srgbClr val="FF0000"/>
        </a:accent2>
        <a:accent3>
          <a:srgbClr val="FFFFB8"/>
        </a:accent3>
        <a:accent4>
          <a:srgbClr val="DADADA"/>
        </a:accent4>
        <a:accent5>
          <a:srgbClr val="ADCAFF"/>
        </a:accent5>
        <a:accent6>
          <a:srgbClr val="E70000"/>
        </a:accent6>
        <a:hlink>
          <a:srgbClr val="9900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14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15">
        <a:dk1>
          <a:srgbClr val="000000"/>
        </a:dk1>
        <a:lt1>
          <a:srgbClr val="CC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E2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16">
        <a:dk1>
          <a:srgbClr val="000000"/>
        </a:dk1>
        <a:lt1>
          <a:srgbClr val="FFCC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E2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Салют">
  <a:themeElements>
    <a:clrScheme name="Салют 10">
      <a:dk1>
        <a:srgbClr val="000000"/>
      </a:dk1>
      <a:lt1>
        <a:srgbClr val="FFCCCC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E2E2"/>
      </a:accent3>
      <a:accent4>
        <a:srgbClr val="000000"/>
      </a:accent4>
      <a:accent5>
        <a:srgbClr val="E2F4FF"/>
      </a:accent5>
      <a:accent6>
        <a:srgbClr val="E7E78A"/>
      </a:accent6>
      <a:hlink>
        <a:srgbClr val="99FFCC"/>
      </a:hlink>
      <a:folHlink>
        <a:srgbClr val="FFCCCC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7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8">
        <a:dk1>
          <a:srgbClr val="000000"/>
        </a:dk1>
        <a:lt1>
          <a:srgbClr val="CC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E2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9">
        <a:dk1>
          <a:srgbClr val="000000"/>
        </a:dk1>
        <a:lt1>
          <a:srgbClr val="FFCC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E2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10">
        <a:dk1>
          <a:srgbClr val="000000"/>
        </a:dk1>
        <a:lt1>
          <a:srgbClr val="FFCCCC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E2E2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99FFCC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11">
        <a:dk1>
          <a:srgbClr val="006E6B"/>
        </a:dk1>
        <a:lt1>
          <a:srgbClr val="FFFFFF"/>
        </a:lt1>
        <a:dk2>
          <a:srgbClr val="FFCCFF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FFE2FF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12">
        <a:dk1>
          <a:srgbClr val="006E6B"/>
        </a:dk1>
        <a:lt1>
          <a:srgbClr val="FFFFFF"/>
        </a:lt1>
        <a:dk2>
          <a:srgbClr val="FFCCFF"/>
        </a:dk2>
        <a:lt2>
          <a:srgbClr val="B9EFEE"/>
        </a:lt2>
        <a:accent1>
          <a:srgbClr val="FF99FF"/>
        </a:accent1>
        <a:accent2>
          <a:srgbClr val="6AB475"/>
        </a:accent2>
        <a:accent3>
          <a:srgbClr val="FFE2FF"/>
        </a:accent3>
        <a:accent4>
          <a:srgbClr val="DADADA"/>
        </a:accent4>
        <a:accent5>
          <a:srgbClr val="FFCAFF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13">
        <a:dk1>
          <a:srgbClr val="006E6B"/>
        </a:dk1>
        <a:lt1>
          <a:srgbClr val="FFFFFF"/>
        </a:lt1>
        <a:dk2>
          <a:srgbClr val="00FF00"/>
        </a:dk2>
        <a:lt2>
          <a:srgbClr val="B9EFEE"/>
        </a:lt2>
        <a:accent1>
          <a:srgbClr val="FF99FF"/>
        </a:accent1>
        <a:accent2>
          <a:srgbClr val="6AB475"/>
        </a:accent2>
        <a:accent3>
          <a:srgbClr val="AAFFAA"/>
        </a:accent3>
        <a:accent4>
          <a:srgbClr val="DADADA"/>
        </a:accent4>
        <a:accent5>
          <a:srgbClr val="FFCAFF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14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FF9966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FFCAB8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кстура">
  <a:themeElements>
    <a:clrScheme name="Текстура 9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FF9966"/>
      </a:accent1>
      <a:accent2>
        <a:srgbClr val="336699"/>
      </a:accent2>
      <a:accent3>
        <a:srgbClr val="ACB3C1"/>
      </a:accent3>
      <a:accent4>
        <a:srgbClr val="DADADA"/>
      </a:accent4>
      <a:accent5>
        <a:srgbClr val="FFCAB8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FF9966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FFCAB8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кстура 9">
    <a:dk1>
      <a:srgbClr val="003366"/>
    </a:dk1>
    <a:lt1>
      <a:srgbClr val="FFFFFF"/>
    </a:lt1>
    <a:dk2>
      <a:srgbClr val="2B5481"/>
    </a:dk2>
    <a:lt2>
      <a:srgbClr val="E5FFFF"/>
    </a:lt2>
    <a:accent1>
      <a:srgbClr val="FF9966"/>
    </a:accent1>
    <a:accent2>
      <a:srgbClr val="336699"/>
    </a:accent2>
    <a:accent3>
      <a:srgbClr val="ACB3C1"/>
    </a:accent3>
    <a:accent4>
      <a:srgbClr val="DADADA"/>
    </a:accent4>
    <a:accent5>
      <a:srgbClr val="FFCAB8"/>
    </a:accent5>
    <a:accent6>
      <a:srgbClr val="2D5C8A"/>
    </a:accent6>
    <a:hlink>
      <a:srgbClr val="00CCFF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1085</Words>
  <PresentationFormat>Экран (4:3)</PresentationFormat>
  <Paragraphs>171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46</vt:i4>
      </vt:variant>
    </vt:vector>
  </HeadingPairs>
  <TitlesOfParts>
    <vt:vector size="57" baseType="lpstr">
      <vt:lpstr>Тема Office</vt:lpstr>
      <vt:lpstr>Глобус</vt:lpstr>
      <vt:lpstr>Motivating A Team</vt:lpstr>
      <vt:lpstr>Сумерки</vt:lpstr>
      <vt:lpstr>Слои</vt:lpstr>
      <vt:lpstr>Project Overview</vt:lpstr>
      <vt:lpstr>Сотрудничество</vt:lpstr>
      <vt:lpstr>Салют</vt:lpstr>
      <vt:lpstr>Текстура</vt:lpstr>
      <vt:lpstr>Вершина горы</vt:lpstr>
      <vt:lpstr>Занавес</vt:lpstr>
      <vt:lpstr>Музей культуры и быта Средневековья.</vt:lpstr>
      <vt:lpstr> Задание группе №1. </vt:lpstr>
      <vt:lpstr>Архитектурные стили 12-15      веков</vt:lpstr>
      <vt:lpstr>     РОМАНСКИЙ СТИЛЬ</vt:lpstr>
      <vt:lpstr>    РОМАНСКИЙ СТИЛЬ.</vt:lpstr>
      <vt:lpstr>Монастырь Мария Лах в     Германии.</vt:lpstr>
      <vt:lpstr>    Романский стиль.</vt:lpstr>
      <vt:lpstr>     ГОТИЧЕСКИЙ СТИЛЬ.</vt:lpstr>
      <vt:lpstr>ГОТИЧЕСКИЙ СТИЛЬ.</vt:lpstr>
      <vt:lpstr>    ГОТИЧЕСКИЙ СТИЛЬ.</vt:lpstr>
      <vt:lpstr>Собор Парижской Богоматери.</vt:lpstr>
      <vt:lpstr>                ВЫВОД.</vt:lpstr>
      <vt:lpstr>Определите к какому архитектурному стилю принадлежат здания.</vt:lpstr>
      <vt:lpstr>Готический стиль в наши дни.</vt:lpstr>
      <vt:lpstr>Вопрос для группы № 2.</vt:lpstr>
      <vt:lpstr>Одежда императора и его придворных</vt:lpstr>
      <vt:lpstr>Знатная мода</vt:lpstr>
      <vt:lpstr>Мужской костюм Средневековья</vt:lpstr>
      <vt:lpstr>Рыцарская одежда. </vt:lpstr>
      <vt:lpstr>Одежда рыцаря</vt:lpstr>
      <vt:lpstr>Готический стиль в моде.</vt:lpstr>
      <vt:lpstr>Женский костюм Средневековья</vt:lpstr>
      <vt:lpstr>Готический стиль в одежде.</vt:lpstr>
      <vt:lpstr>Найдите черты готического  стиля в одежде современных модельеров</vt:lpstr>
      <vt:lpstr>«Стежок в воздух»</vt:lpstr>
      <vt:lpstr>Кружемания</vt:lpstr>
      <vt:lpstr>Задание для группы № 3.</vt:lpstr>
      <vt:lpstr>Ковры-шпалеры</vt:lpstr>
      <vt:lpstr>Гобелены в замках Европы</vt:lpstr>
      <vt:lpstr>Вопрос</vt:lpstr>
      <vt:lpstr>Современный гобелен.</vt:lpstr>
      <vt:lpstr>Слайд 32</vt:lpstr>
      <vt:lpstr>Камины</vt:lpstr>
      <vt:lpstr>Дизайн средневековых каминов</vt:lpstr>
      <vt:lpstr>Флорентийская мозаика</vt:lpstr>
      <vt:lpstr>Камины сегодня</vt:lpstr>
      <vt:lpstr>Тепло камина</vt:lpstr>
      <vt:lpstr>Задание</vt:lpstr>
      <vt:lpstr>За столом со средневековыми гостями. Правила поведения:</vt:lpstr>
      <vt:lpstr>Задание для группы №4.</vt:lpstr>
      <vt:lpstr>Литература</vt:lpstr>
      <vt:lpstr>Песнь о Роланде.</vt:lpstr>
      <vt:lpstr>Культ дамы в средние века</vt:lpstr>
      <vt:lpstr>« Тристан и Изольда»</vt:lpstr>
      <vt:lpstr>Роман о лисе.</vt:lpstr>
      <vt:lpstr>План средневекового монастыря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культуры и быта Средневековья.</dc:title>
  <cp:lastModifiedBy>Lanser Client</cp:lastModifiedBy>
  <cp:revision>18</cp:revision>
  <dcterms:modified xsi:type="dcterms:W3CDTF">2009-01-22T15:23:09Z</dcterms:modified>
</cp:coreProperties>
</file>